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5" r:id="rId7"/>
    <p:sldId id="266" r:id="rId8"/>
    <p:sldId id="267" r:id="rId9"/>
    <p:sldId id="268" r:id="rId10"/>
    <p:sldId id="269" r:id="rId11"/>
    <p:sldId id="270" r:id="rId12"/>
    <p:sldId id="295" r:id="rId13"/>
    <p:sldId id="297" r:id="rId14"/>
    <p:sldId id="298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9.xml.rels><?xml version="1.0" encoding="UTF-8" standalone="yes"?>
<Relationships xmlns="http://schemas.openxmlformats.org/package/2006/relationships"><Relationship Id="rId1" Type="http://schemas.openxmlformats.org/officeDocument/2006/relationships/hyperlink" Target="http://umai.su/" TargetMode="External"/></Relationships>
</file>

<file path=ppt/diagrams/_rels/drawing9.xml.rels><?xml version="1.0" encoding="UTF-8" standalone="yes"?>
<Relationships xmlns="http://schemas.openxmlformats.org/package/2006/relationships"><Relationship Id="rId1" Type="http://schemas.openxmlformats.org/officeDocument/2006/relationships/hyperlink" Target="http://umai.su/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AEAC2E2-19F7-4E7A-965B-99408528D331}" type="doc">
      <dgm:prSet loTypeId="urn:microsoft.com/office/officeart/2005/8/layout/vList2" loCatId="list" qsTypeId="urn:microsoft.com/office/officeart/2005/8/quickstyle/simple1" qsCatId="simple" csTypeId="urn:microsoft.com/office/officeart/2005/8/colors/accent3_2" csCatId="accent3"/>
      <dgm:spPr/>
      <dgm:t>
        <a:bodyPr/>
        <a:lstStyle/>
        <a:p>
          <a:endParaRPr lang="ru-RU"/>
        </a:p>
      </dgm:t>
    </dgm:pt>
    <dgm:pt modelId="{07B1CF35-627E-4433-821E-D316D04985D5}">
      <dgm:prSet/>
      <dgm:spPr/>
      <dgm:t>
        <a:bodyPr/>
        <a:lstStyle/>
        <a:p>
          <a:pPr algn="ctr"/>
          <a:r>
            <a:rPr lang="ru-RU" b="1" i="0" dirty="0">
              <a:solidFill>
                <a:schemeClr val="tx1"/>
              </a:solidFill>
            </a:rPr>
            <a:t>"История семьи в истории своего края - как ресурс формирования гражданской идентичности у подрастающего поколения"</a:t>
          </a:r>
          <a:endParaRPr lang="ru-RU" b="1" dirty="0">
            <a:solidFill>
              <a:schemeClr val="tx1"/>
            </a:solidFill>
          </a:endParaRPr>
        </a:p>
      </dgm:t>
    </dgm:pt>
    <dgm:pt modelId="{BD01EFEF-5AE3-4D7A-AFB8-83F65DEF739A}" type="parTrans" cxnId="{5045C2FD-AD55-40D2-BC0F-286F59A6603B}">
      <dgm:prSet/>
      <dgm:spPr/>
      <dgm:t>
        <a:bodyPr/>
        <a:lstStyle/>
        <a:p>
          <a:endParaRPr lang="ru-RU"/>
        </a:p>
      </dgm:t>
    </dgm:pt>
    <dgm:pt modelId="{ACEB1AFD-24B3-40EA-9519-E5B820460BCB}" type="sibTrans" cxnId="{5045C2FD-AD55-40D2-BC0F-286F59A6603B}">
      <dgm:prSet/>
      <dgm:spPr/>
      <dgm:t>
        <a:bodyPr/>
        <a:lstStyle/>
        <a:p>
          <a:endParaRPr lang="ru-RU"/>
        </a:p>
      </dgm:t>
    </dgm:pt>
    <dgm:pt modelId="{6867411F-8E5F-49A9-90FE-12A01B2C0623}" type="pres">
      <dgm:prSet presAssocID="{2AEAC2E2-19F7-4E7A-965B-99408528D331}" presName="linear" presStyleCnt="0">
        <dgm:presLayoutVars>
          <dgm:animLvl val="lvl"/>
          <dgm:resizeHandles val="exact"/>
        </dgm:presLayoutVars>
      </dgm:prSet>
      <dgm:spPr/>
    </dgm:pt>
    <dgm:pt modelId="{86C4FF77-5576-4DB3-8100-614FBC435731}" type="pres">
      <dgm:prSet presAssocID="{07B1CF35-627E-4433-821E-D316D04985D5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56147C8C-5E65-417F-8E74-FA31D805215B}" type="presOf" srcId="{2AEAC2E2-19F7-4E7A-965B-99408528D331}" destId="{6867411F-8E5F-49A9-90FE-12A01B2C0623}" srcOrd="0" destOrd="0" presId="urn:microsoft.com/office/officeart/2005/8/layout/vList2"/>
    <dgm:cxn modelId="{388FF2C6-E4DE-46BF-9484-1AE5B1E3BC11}" type="presOf" srcId="{07B1CF35-627E-4433-821E-D316D04985D5}" destId="{86C4FF77-5576-4DB3-8100-614FBC435731}" srcOrd="0" destOrd="0" presId="urn:microsoft.com/office/officeart/2005/8/layout/vList2"/>
    <dgm:cxn modelId="{5045C2FD-AD55-40D2-BC0F-286F59A6603B}" srcId="{2AEAC2E2-19F7-4E7A-965B-99408528D331}" destId="{07B1CF35-627E-4433-821E-D316D04985D5}" srcOrd="0" destOrd="0" parTransId="{BD01EFEF-5AE3-4D7A-AFB8-83F65DEF739A}" sibTransId="{ACEB1AFD-24B3-40EA-9519-E5B820460BCB}"/>
    <dgm:cxn modelId="{49E2273A-6DE8-4D18-ADF2-5C1152899DDA}" type="presParOf" srcId="{6867411F-8E5F-49A9-90FE-12A01B2C0623}" destId="{86C4FF77-5576-4DB3-8100-614FBC43573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04C5738-1533-4D0A-8B29-8E1789944871}" type="doc">
      <dgm:prSet loTypeId="urn:microsoft.com/office/officeart/2005/8/layout/vList2" loCatId="list" qsTypeId="urn:microsoft.com/office/officeart/2005/8/quickstyle/simple1" qsCatId="simple" csTypeId="urn:microsoft.com/office/officeart/2005/8/colors/accent3_5" csCatId="accent3"/>
      <dgm:spPr/>
      <dgm:t>
        <a:bodyPr/>
        <a:lstStyle/>
        <a:p>
          <a:endParaRPr lang="ru-RU"/>
        </a:p>
      </dgm:t>
    </dgm:pt>
    <dgm:pt modelId="{67041356-3606-44DC-B3A6-282FBF94BE21}">
      <dgm:prSet/>
      <dgm:spPr/>
      <dgm:t>
        <a:bodyPr/>
        <a:lstStyle/>
        <a:p>
          <a:pPr algn="ctr"/>
          <a:r>
            <a:rPr lang="ru-RU" dirty="0"/>
            <a:t>Страница: Создание ТАССР</a:t>
          </a:r>
        </a:p>
      </dgm:t>
    </dgm:pt>
    <dgm:pt modelId="{18100895-F1E7-4B10-9C4A-9F6ED540E761}" type="parTrans" cxnId="{4C4D9BE6-8933-48D4-837B-FFE8B0F51C42}">
      <dgm:prSet/>
      <dgm:spPr/>
      <dgm:t>
        <a:bodyPr/>
        <a:lstStyle/>
        <a:p>
          <a:endParaRPr lang="ru-RU"/>
        </a:p>
      </dgm:t>
    </dgm:pt>
    <dgm:pt modelId="{5977FF44-D166-4211-AF79-2D276AF57433}" type="sibTrans" cxnId="{4C4D9BE6-8933-48D4-837B-FFE8B0F51C42}">
      <dgm:prSet/>
      <dgm:spPr/>
      <dgm:t>
        <a:bodyPr/>
        <a:lstStyle/>
        <a:p>
          <a:endParaRPr lang="ru-RU"/>
        </a:p>
      </dgm:t>
    </dgm:pt>
    <dgm:pt modelId="{70561999-C219-4A39-B83F-3A3393C2C32A}" type="pres">
      <dgm:prSet presAssocID="{104C5738-1533-4D0A-8B29-8E1789944871}" presName="linear" presStyleCnt="0">
        <dgm:presLayoutVars>
          <dgm:animLvl val="lvl"/>
          <dgm:resizeHandles val="exact"/>
        </dgm:presLayoutVars>
      </dgm:prSet>
      <dgm:spPr/>
    </dgm:pt>
    <dgm:pt modelId="{E73C3315-6AD8-4DBB-BD9B-86E8185DEEC6}" type="pres">
      <dgm:prSet presAssocID="{67041356-3606-44DC-B3A6-282FBF94BE21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71838968-BA17-40E7-8F31-78C18E89DE28}" type="presOf" srcId="{104C5738-1533-4D0A-8B29-8E1789944871}" destId="{70561999-C219-4A39-B83F-3A3393C2C32A}" srcOrd="0" destOrd="0" presId="urn:microsoft.com/office/officeart/2005/8/layout/vList2"/>
    <dgm:cxn modelId="{4C4D9BE6-8933-48D4-837B-FFE8B0F51C42}" srcId="{104C5738-1533-4D0A-8B29-8E1789944871}" destId="{67041356-3606-44DC-B3A6-282FBF94BE21}" srcOrd="0" destOrd="0" parTransId="{18100895-F1E7-4B10-9C4A-9F6ED540E761}" sibTransId="{5977FF44-D166-4211-AF79-2D276AF57433}"/>
    <dgm:cxn modelId="{ACEB62ED-CE19-4740-A089-E1054A783855}" type="presOf" srcId="{67041356-3606-44DC-B3A6-282FBF94BE21}" destId="{E73C3315-6AD8-4DBB-BD9B-86E8185DEEC6}" srcOrd="0" destOrd="0" presId="urn:microsoft.com/office/officeart/2005/8/layout/vList2"/>
    <dgm:cxn modelId="{4879B698-596C-466B-8B88-F51E6295148B}" type="presParOf" srcId="{70561999-C219-4A39-B83F-3A3393C2C32A}" destId="{E73C3315-6AD8-4DBB-BD9B-86E8185DEEC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2C2D691-6AA5-48DA-9C80-1C17329E6103}" type="doc">
      <dgm:prSet loTypeId="urn:microsoft.com/office/officeart/2005/8/layout/vList2" loCatId="list" qsTypeId="urn:microsoft.com/office/officeart/2005/8/quickstyle/simple1" qsCatId="simple" csTypeId="urn:microsoft.com/office/officeart/2005/8/colors/accent3_5" csCatId="accent3"/>
      <dgm:spPr/>
      <dgm:t>
        <a:bodyPr/>
        <a:lstStyle/>
        <a:p>
          <a:endParaRPr lang="ru-RU"/>
        </a:p>
      </dgm:t>
    </dgm:pt>
    <dgm:pt modelId="{E7E61B9D-D8EF-43D7-89A8-4D37DCC64A4D}">
      <dgm:prSet/>
      <dgm:spPr/>
      <dgm:t>
        <a:bodyPr/>
        <a:lstStyle/>
        <a:p>
          <a:pPr algn="ctr"/>
          <a:r>
            <a:rPr lang="ru-RU" dirty="0"/>
            <a:t>Страница – строительство фабрик и заводов (30-е годы)</a:t>
          </a:r>
        </a:p>
      </dgm:t>
    </dgm:pt>
    <dgm:pt modelId="{14F66A30-342E-40E2-BE34-F0C01E61EAA0}" type="parTrans" cxnId="{B140DC83-D4C5-4077-9C80-5EC58E360452}">
      <dgm:prSet/>
      <dgm:spPr/>
      <dgm:t>
        <a:bodyPr/>
        <a:lstStyle/>
        <a:p>
          <a:endParaRPr lang="ru-RU"/>
        </a:p>
      </dgm:t>
    </dgm:pt>
    <dgm:pt modelId="{01DB30C6-1214-4CE1-A83C-8C80738F4AFE}" type="sibTrans" cxnId="{B140DC83-D4C5-4077-9C80-5EC58E360452}">
      <dgm:prSet/>
      <dgm:spPr/>
      <dgm:t>
        <a:bodyPr/>
        <a:lstStyle/>
        <a:p>
          <a:endParaRPr lang="ru-RU"/>
        </a:p>
      </dgm:t>
    </dgm:pt>
    <dgm:pt modelId="{6B86146A-7B48-401B-92BD-7D5F80BF74AC}" type="pres">
      <dgm:prSet presAssocID="{92C2D691-6AA5-48DA-9C80-1C17329E6103}" presName="linear" presStyleCnt="0">
        <dgm:presLayoutVars>
          <dgm:animLvl val="lvl"/>
          <dgm:resizeHandles val="exact"/>
        </dgm:presLayoutVars>
      </dgm:prSet>
      <dgm:spPr/>
    </dgm:pt>
    <dgm:pt modelId="{F28FA5BD-77AB-4F7D-BE31-2CF6C40DAC3F}" type="pres">
      <dgm:prSet presAssocID="{E7E61B9D-D8EF-43D7-89A8-4D37DCC64A4D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B140DC83-D4C5-4077-9C80-5EC58E360452}" srcId="{92C2D691-6AA5-48DA-9C80-1C17329E6103}" destId="{E7E61B9D-D8EF-43D7-89A8-4D37DCC64A4D}" srcOrd="0" destOrd="0" parTransId="{14F66A30-342E-40E2-BE34-F0C01E61EAA0}" sibTransId="{01DB30C6-1214-4CE1-A83C-8C80738F4AFE}"/>
    <dgm:cxn modelId="{B1ED6CAB-B5FF-4D53-B87F-FC5E1F54484F}" type="presOf" srcId="{E7E61B9D-D8EF-43D7-89A8-4D37DCC64A4D}" destId="{F28FA5BD-77AB-4F7D-BE31-2CF6C40DAC3F}" srcOrd="0" destOrd="0" presId="urn:microsoft.com/office/officeart/2005/8/layout/vList2"/>
    <dgm:cxn modelId="{EF3490AE-9ECA-4586-A27E-8D8AB3980436}" type="presOf" srcId="{92C2D691-6AA5-48DA-9C80-1C17329E6103}" destId="{6B86146A-7B48-401B-92BD-7D5F80BF74AC}" srcOrd="0" destOrd="0" presId="urn:microsoft.com/office/officeart/2005/8/layout/vList2"/>
    <dgm:cxn modelId="{FF1A5F3D-B39D-4965-963B-75F8BA5E7B32}" type="presParOf" srcId="{6B86146A-7B48-401B-92BD-7D5F80BF74AC}" destId="{F28FA5BD-77AB-4F7D-BE31-2CF6C40DAC3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C9EFF06-7BC5-4542-BC0E-677D9AC5CDF1}" type="doc">
      <dgm:prSet loTypeId="urn:microsoft.com/office/officeart/2005/8/layout/vList2" loCatId="list" qsTypeId="urn:microsoft.com/office/officeart/2005/8/quickstyle/simple1" qsCatId="simple" csTypeId="urn:microsoft.com/office/officeart/2005/8/colors/accent3_5" csCatId="accent3"/>
      <dgm:spPr/>
      <dgm:t>
        <a:bodyPr/>
        <a:lstStyle/>
        <a:p>
          <a:endParaRPr lang="ru-RU"/>
        </a:p>
      </dgm:t>
    </dgm:pt>
    <dgm:pt modelId="{2FE41D23-8FEA-4AEC-A581-55E3D0EFD8F6}">
      <dgm:prSet/>
      <dgm:spPr/>
      <dgm:t>
        <a:bodyPr/>
        <a:lstStyle/>
        <a:p>
          <a:pPr algn="ctr"/>
          <a:r>
            <a:rPr lang="ru-RU"/>
            <a:t>Страница – Великая отечественная Война</a:t>
          </a:r>
        </a:p>
      </dgm:t>
    </dgm:pt>
    <dgm:pt modelId="{CD63C009-600E-421D-9336-DA2DA7F89CC5}" type="parTrans" cxnId="{A022080F-1085-46E4-91FD-F9220143B6BC}">
      <dgm:prSet/>
      <dgm:spPr/>
      <dgm:t>
        <a:bodyPr/>
        <a:lstStyle/>
        <a:p>
          <a:endParaRPr lang="ru-RU"/>
        </a:p>
      </dgm:t>
    </dgm:pt>
    <dgm:pt modelId="{7354B380-361E-442B-9CCE-BCAE88F90DE3}" type="sibTrans" cxnId="{A022080F-1085-46E4-91FD-F9220143B6BC}">
      <dgm:prSet/>
      <dgm:spPr/>
      <dgm:t>
        <a:bodyPr/>
        <a:lstStyle/>
        <a:p>
          <a:endParaRPr lang="ru-RU"/>
        </a:p>
      </dgm:t>
    </dgm:pt>
    <dgm:pt modelId="{1154EEFD-9E9E-4F1C-B595-D6C65F63A7A7}" type="pres">
      <dgm:prSet presAssocID="{7C9EFF06-7BC5-4542-BC0E-677D9AC5CDF1}" presName="linear" presStyleCnt="0">
        <dgm:presLayoutVars>
          <dgm:animLvl val="lvl"/>
          <dgm:resizeHandles val="exact"/>
        </dgm:presLayoutVars>
      </dgm:prSet>
      <dgm:spPr/>
    </dgm:pt>
    <dgm:pt modelId="{4127865C-BC9F-4B7B-A51F-06EC611FC0EB}" type="pres">
      <dgm:prSet presAssocID="{2FE41D23-8FEA-4AEC-A581-55E3D0EFD8F6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A022080F-1085-46E4-91FD-F9220143B6BC}" srcId="{7C9EFF06-7BC5-4542-BC0E-677D9AC5CDF1}" destId="{2FE41D23-8FEA-4AEC-A581-55E3D0EFD8F6}" srcOrd="0" destOrd="0" parTransId="{CD63C009-600E-421D-9336-DA2DA7F89CC5}" sibTransId="{7354B380-361E-442B-9CCE-BCAE88F90DE3}"/>
    <dgm:cxn modelId="{E091263B-5CA8-44FD-B0BD-5FC5C2E22F43}" type="presOf" srcId="{7C9EFF06-7BC5-4542-BC0E-677D9AC5CDF1}" destId="{1154EEFD-9E9E-4F1C-B595-D6C65F63A7A7}" srcOrd="0" destOrd="0" presId="urn:microsoft.com/office/officeart/2005/8/layout/vList2"/>
    <dgm:cxn modelId="{76DAEEEC-409B-4A3B-8862-A3F0B806ADCB}" type="presOf" srcId="{2FE41D23-8FEA-4AEC-A581-55E3D0EFD8F6}" destId="{4127865C-BC9F-4B7B-A51F-06EC611FC0EB}" srcOrd="0" destOrd="0" presId="urn:microsoft.com/office/officeart/2005/8/layout/vList2"/>
    <dgm:cxn modelId="{6B729C70-1B6E-4F3E-A20C-A47362955A8B}" type="presParOf" srcId="{1154EEFD-9E9E-4F1C-B595-D6C65F63A7A7}" destId="{4127865C-BC9F-4B7B-A51F-06EC611FC0E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8894F26-3121-4C76-8E43-375CE756261A}" type="doc">
      <dgm:prSet loTypeId="urn:microsoft.com/office/officeart/2005/8/layout/vList2" loCatId="list" qsTypeId="urn:microsoft.com/office/officeart/2005/8/quickstyle/simple1" qsCatId="simple" csTypeId="urn:microsoft.com/office/officeart/2005/8/colors/accent3_5" csCatId="accent3"/>
      <dgm:spPr/>
      <dgm:t>
        <a:bodyPr/>
        <a:lstStyle/>
        <a:p>
          <a:endParaRPr lang="ru-RU"/>
        </a:p>
      </dgm:t>
    </dgm:pt>
    <dgm:pt modelId="{C35120AA-4173-4D4C-8C3E-AAC92B9FFAC2}">
      <dgm:prSet/>
      <dgm:spPr/>
      <dgm:t>
        <a:bodyPr/>
        <a:lstStyle/>
        <a:p>
          <a:pPr algn="ctr"/>
          <a:r>
            <a:rPr lang="ru-RU"/>
            <a:t>Страница – послевоенные годы (50-60-ее годы)</a:t>
          </a:r>
        </a:p>
      </dgm:t>
    </dgm:pt>
    <dgm:pt modelId="{E427BC49-102D-4B74-8905-E5D7529F3B61}" type="parTrans" cxnId="{E3E81974-6165-43EA-936C-0090634784E7}">
      <dgm:prSet/>
      <dgm:spPr/>
      <dgm:t>
        <a:bodyPr/>
        <a:lstStyle/>
        <a:p>
          <a:endParaRPr lang="ru-RU"/>
        </a:p>
      </dgm:t>
    </dgm:pt>
    <dgm:pt modelId="{E4FA79FC-0004-4B3F-888F-55D18460BB79}" type="sibTrans" cxnId="{E3E81974-6165-43EA-936C-0090634784E7}">
      <dgm:prSet/>
      <dgm:spPr/>
      <dgm:t>
        <a:bodyPr/>
        <a:lstStyle/>
        <a:p>
          <a:endParaRPr lang="ru-RU"/>
        </a:p>
      </dgm:t>
    </dgm:pt>
    <dgm:pt modelId="{DC955905-36BE-413D-B6A1-61C7B88E6E45}" type="pres">
      <dgm:prSet presAssocID="{08894F26-3121-4C76-8E43-375CE756261A}" presName="linear" presStyleCnt="0">
        <dgm:presLayoutVars>
          <dgm:animLvl val="lvl"/>
          <dgm:resizeHandles val="exact"/>
        </dgm:presLayoutVars>
      </dgm:prSet>
      <dgm:spPr/>
    </dgm:pt>
    <dgm:pt modelId="{133AF829-6702-4F7C-8A18-45CB1DB7E462}" type="pres">
      <dgm:prSet presAssocID="{C35120AA-4173-4D4C-8C3E-AAC92B9FFAC2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E3E81974-6165-43EA-936C-0090634784E7}" srcId="{08894F26-3121-4C76-8E43-375CE756261A}" destId="{C35120AA-4173-4D4C-8C3E-AAC92B9FFAC2}" srcOrd="0" destOrd="0" parTransId="{E427BC49-102D-4B74-8905-E5D7529F3B61}" sibTransId="{E4FA79FC-0004-4B3F-888F-55D18460BB79}"/>
    <dgm:cxn modelId="{31C4128C-4654-4A99-BF77-5D6DD0510FDB}" type="presOf" srcId="{C35120AA-4173-4D4C-8C3E-AAC92B9FFAC2}" destId="{133AF829-6702-4F7C-8A18-45CB1DB7E462}" srcOrd="0" destOrd="0" presId="urn:microsoft.com/office/officeart/2005/8/layout/vList2"/>
    <dgm:cxn modelId="{023D60BF-F583-4DC8-94F2-EE2CCE2A1A49}" type="presOf" srcId="{08894F26-3121-4C76-8E43-375CE756261A}" destId="{DC955905-36BE-413D-B6A1-61C7B88E6E45}" srcOrd="0" destOrd="0" presId="urn:microsoft.com/office/officeart/2005/8/layout/vList2"/>
    <dgm:cxn modelId="{2822325A-8645-4C22-BEFC-F81D6DF1DB92}" type="presParOf" srcId="{DC955905-36BE-413D-B6A1-61C7B88E6E45}" destId="{133AF829-6702-4F7C-8A18-45CB1DB7E46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594E524-98B5-46D2-9D2B-EC897AC12531}" type="doc">
      <dgm:prSet loTypeId="urn:microsoft.com/office/officeart/2005/8/layout/vList2" loCatId="list" qsTypeId="urn:microsoft.com/office/officeart/2005/8/quickstyle/simple1" qsCatId="simple" csTypeId="urn:microsoft.com/office/officeart/2005/8/colors/accent3_5" csCatId="accent3"/>
      <dgm:spPr/>
      <dgm:t>
        <a:bodyPr/>
        <a:lstStyle/>
        <a:p>
          <a:endParaRPr lang="ru-RU"/>
        </a:p>
      </dgm:t>
    </dgm:pt>
    <dgm:pt modelId="{5B92756E-1D2C-4AC1-8810-D746B45CE782}">
      <dgm:prSet/>
      <dgm:spPr/>
      <dgm:t>
        <a:bodyPr/>
        <a:lstStyle/>
        <a:p>
          <a:pPr algn="ctr"/>
          <a:r>
            <a:rPr lang="ru-RU"/>
            <a:t>Страница – новые города и заводы 70-80-х годов</a:t>
          </a:r>
        </a:p>
      </dgm:t>
    </dgm:pt>
    <dgm:pt modelId="{50E89BDE-5487-4370-845E-57214796C279}" type="parTrans" cxnId="{E857EBB6-5102-4F5F-BF02-7555E1E48673}">
      <dgm:prSet/>
      <dgm:spPr/>
      <dgm:t>
        <a:bodyPr/>
        <a:lstStyle/>
        <a:p>
          <a:endParaRPr lang="ru-RU"/>
        </a:p>
      </dgm:t>
    </dgm:pt>
    <dgm:pt modelId="{4BD5FC4B-EF9D-48CA-B507-1E85F68E3393}" type="sibTrans" cxnId="{E857EBB6-5102-4F5F-BF02-7555E1E48673}">
      <dgm:prSet/>
      <dgm:spPr/>
      <dgm:t>
        <a:bodyPr/>
        <a:lstStyle/>
        <a:p>
          <a:endParaRPr lang="ru-RU"/>
        </a:p>
      </dgm:t>
    </dgm:pt>
    <dgm:pt modelId="{86973C01-05E2-47D3-A7EA-616608DCBD6B}" type="pres">
      <dgm:prSet presAssocID="{B594E524-98B5-46D2-9D2B-EC897AC12531}" presName="linear" presStyleCnt="0">
        <dgm:presLayoutVars>
          <dgm:animLvl val="lvl"/>
          <dgm:resizeHandles val="exact"/>
        </dgm:presLayoutVars>
      </dgm:prSet>
      <dgm:spPr/>
    </dgm:pt>
    <dgm:pt modelId="{C6496ADD-6354-4A04-8233-856203E454AC}" type="pres">
      <dgm:prSet presAssocID="{5B92756E-1D2C-4AC1-8810-D746B45CE782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9CF3C884-70AD-43E4-8506-3758C0BD50AE}" type="presOf" srcId="{B594E524-98B5-46D2-9D2B-EC897AC12531}" destId="{86973C01-05E2-47D3-A7EA-616608DCBD6B}" srcOrd="0" destOrd="0" presId="urn:microsoft.com/office/officeart/2005/8/layout/vList2"/>
    <dgm:cxn modelId="{E857EBB6-5102-4F5F-BF02-7555E1E48673}" srcId="{B594E524-98B5-46D2-9D2B-EC897AC12531}" destId="{5B92756E-1D2C-4AC1-8810-D746B45CE782}" srcOrd="0" destOrd="0" parTransId="{50E89BDE-5487-4370-845E-57214796C279}" sibTransId="{4BD5FC4B-EF9D-48CA-B507-1E85F68E3393}"/>
    <dgm:cxn modelId="{0709FFE8-887B-4196-80EE-C497FCB1C66E}" type="presOf" srcId="{5B92756E-1D2C-4AC1-8810-D746B45CE782}" destId="{C6496ADD-6354-4A04-8233-856203E454AC}" srcOrd="0" destOrd="0" presId="urn:microsoft.com/office/officeart/2005/8/layout/vList2"/>
    <dgm:cxn modelId="{25EFA367-5B2B-44C7-B397-EAC5CDC72B00}" type="presParOf" srcId="{86973C01-05E2-47D3-A7EA-616608DCBD6B}" destId="{C6496ADD-6354-4A04-8233-856203E454A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3B20275-BBFA-4A85-9217-5A9A2210B139}" type="doc">
      <dgm:prSet loTypeId="urn:microsoft.com/office/officeart/2005/8/layout/vList2" loCatId="list" qsTypeId="urn:microsoft.com/office/officeart/2005/8/quickstyle/simple1" qsCatId="simple" csTypeId="urn:microsoft.com/office/officeart/2005/8/colors/accent3_5" csCatId="accent3"/>
      <dgm:spPr/>
      <dgm:t>
        <a:bodyPr/>
        <a:lstStyle/>
        <a:p>
          <a:endParaRPr lang="ru-RU"/>
        </a:p>
      </dgm:t>
    </dgm:pt>
    <dgm:pt modelId="{3082BC59-6455-4C77-A785-1DA8BBCB3269}">
      <dgm:prSet/>
      <dgm:spPr/>
      <dgm:t>
        <a:bodyPr/>
        <a:lstStyle/>
        <a:p>
          <a:pPr algn="ctr"/>
          <a:r>
            <a:rPr lang="ru-RU"/>
            <a:t>Страница – культурная жизнь республики</a:t>
          </a:r>
        </a:p>
      </dgm:t>
    </dgm:pt>
    <dgm:pt modelId="{18015F30-E67E-44A6-9BF2-4F020CE0B195}" type="parTrans" cxnId="{CDEEEC0C-4E76-4109-ACF8-B8C604ACB66F}">
      <dgm:prSet/>
      <dgm:spPr/>
      <dgm:t>
        <a:bodyPr/>
        <a:lstStyle/>
        <a:p>
          <a:endParaRPr lang="ru-RU"/>
        </a:p>
      </dgm:t>
    </dgm:pt>
    <dgm:pt modelId="{B994CCCA-3E44-4F99-8AF9-09EC4C7075FA}" type="sibTrans" cxnId="{CDEEEC0C-4E76-4109-ACF8-B8C604ACB66F}">
      <dgm:prSet/>
      <dgm:spPr/>
      <dgm:t>
        <a:bodyPr/>
        <a:lstStyle/>
        <a:p>
          <a:endParaRPr lang="ru-RU"/>
        </a:p>
      </dgm:t>
    </dgm:pt>
    <dgm:pt modelId="{FFC8995D-62BB-43D5-88B9-7ABF9499F99D}" type="pres">
      <dgm:prSet presAssocID="{73B20275-BBFA-4A85-9217-5A9A2210B139}" presName="linear" presStyleCnt="0">
        <dgm:presLayoutVars>
          <dgm:animLvl val="lvl"/>
          <dgm:resizeHandles val="exact"/>
        </dgm:presLayoutVars>
      </dgm:prSet>
      <dgm:spPr/>
    </dgm:pt>
    <dgm:pt modelId="{5E76CFFC-00BD-4A02-B80A-DA4D42374287}" type="pres">
      <dgm:prSet presAssocID="{3082BC59-6455-4C77-A785-1DA8BBCB3269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CDEEEC0C-4E76-4109-ACF8-B8C604ACB66F}" srcId="{73B20275-BBFA-4A85-9217-5A9A2210B139}" destId="{3082BC59-6455-4C77-A785-1DA8BBCB3269}" srcOrd="0" destOrd="0" parTransId="{18015F30-E67E-44A6-9BF2-4F020CE0B195}" sibTransId="{B994CCCA-3E44-4F99-8AF9-09EC4C7075FA}"/>
    <dgm:cxn modelId="{B71ED925-9E2F-45F9-804E-A402232BCE7D}" type="presOf" srcId="{73B20275-BBFA-4A85-9217-5A9A2210B139}" destId="{FFC8995D-62BB-43D5-88B9-7ABF9499F99D}" srcOrd="0" destOrd="0" presId="urn:microsoft.com/office/officeart/2005/8/layout/vList2"/>
    <dgm:cxn modelId="{A3E52FED-E944-4EF6-B299-9F39A5C76BB3}" type="presOf" srcId="{3082BC59-6455-4C77-A785-1DA8BBCB3269}" destId="{5E76CFFC-00BD-4A02-B80A-DA4D42374287}" srcOrd="0" destOrd="0" presId="urn:microsoft.com/office/officeart/2005/8/layout/vList2"/>
    <dgm:cxn modelId="{063E92FC-A9D4-4E66-8AA2-04DEBDAC3402}" type="presParOf" srcId="{FFC8995D-62BB-43D5-88B9-7ABF9499F99D}" destId="{5E76CFFC-00BD-4A02-B80A-DA4D4237428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56DAF49-3420-43D6-A1D6-A6D3A00D5CDB}" type="doc">
      <dgm:prSet loTypeId="urn:microsoft.com/office/officeart/2005/8/layout/vList2" loCatId="list" qsTypeId="urn:microsoft.com/office/officeart/2005/8/quickstyle/simple1" qsCatId="simple" csTypeId="urn:microsoft.com/office/officeart/2005/8/colors/accent3_5" csCatId="accent3"/>
      <dgm:spPr/>
      <dgm:t>
        <a:bodyPr/>
        <a:lstStyle/>
        <a:p>
          <a:endParaRPr lang="ru-RU"/>
        </a:p>
      </dgm:t>
    </dgm:pt>
    <dgm:pt modelId="{2FD4E6A0-4496-442B-BB10-D4AA3FE11BE7}">
      <dgm:prSet/>
      <dgm:spPr/>
      <dgm:t>
        <a:bodyPr/>
        <a:lstStyle/>
        <a:p>
          <a:pPr algn="ctr"/>
          <a:r>
            <a:rPr lang="ru-RU" dirty="0"/>
            <a:t>Страница – спортивная жизнь республики</a:t>
          </a:r>
        </a:p>
      </dgm:t>
    </dgm:pt>
    <dgm:pt modelId="{9FAC0478-BEE2-4B2D-A8DD-37C17C565273}" type="parTrans" cxnId="{BD78890F-938E-415A-AE8E-2EB51AEBC967}">
      <dgm:prSet/>
      <dgm:spPr/>
      <dgm:t>
        <a:bodyPr/>
        <a:lstStyle/>
        <a:p>
          <a:endParaRPr lang="ru-RU"/>
        </a:p>
      </dgm:t>
    </dgm:pt>
    <dgm:pt modelId="{7CEF253A-841F-4CF9-A56F-D3F6641D596D}" type="sibTrans" cxnId="{BD78890F-938E-415A-AE8E-2EB51AEBC967}">
      <dgm:prSet/>
      <dgm:spPr/>
      <dgm:t>
        <a:bodyPr/>
        <a:lstStyle/>
        <a:p>
          <a:endParaRPr lang="ru-RU"/>
        </a:p>
      </dgm:t>
    </dgm:pt>
    <dgm:pt modelId="{A7B798D2-0C64-48A2-AA1B-8F620261D0C8}" type="pres">
      <dgm:prSet presAssocID="{856DAF49-3420-43D6-A1D6-A6D3A00D5CDB}" presName="linear" presStyleCnt="0">
        <dgm:presLayoutVars>
          <dgm:animLvl val="lvl"/>
          <dgm:resizeHandles val="exact"/>
        </dgm:presLayoutVars>
      </dgm:prSet>
      <dgm:spPr/>
    </dgm:pt>
    <dgm:pt modelId="{7BFC76F9-DB33-4AB9-890C-AF8D1D956837}" type="pres">
      <dgm:prSet presAssocID="{2FD4E6A0-4496-442B-BB10-D4AA3FE11BE7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BD78890F-938E-415A-AE8E-2EB51AEBC967}" srcId="{856DAF49-3420-43D6-A1D6-A6D3A00D5CDB}" destId="{2FD4E6A0-4496-442B-BB10-D4AA3FE11BE7}" srcOrd="0" destOrd="0" parTransId="{9FAC0478-BEE2-4B2D-A8DD-37C17C565273}" sibTransId="{7CEF253A-841F-4CF9-A56F-D3F6641D596D}"/>
    <dgm:cxn modelId="{F5B84414-9D11-4903-B06C-3E42056EDD01}" type="presOf" srcId="{856DAF49-3420-43D6-A1D6-A6D3A00D5CDB}" destId="{A7B798D2-0C64-48A2-AA1B-8F620261D0C8}" srcOrd="0" destOrd="0" presId="urn:microsoft.com/office/officeart/2005/8/layout/vList2"/>
    <dgm:cxn modelId="{1D1FA553-6EC0-47F0-B648-A0F158116CBE}" type="presOf" srcId="{2FD4E6A0-4496-442B-BB10-D4AA3FE11BE7}" destId="{7BFC76F9-DB33-4AB9-890C-AF8D1D956837}" srcOrd="0" destOrd="0" presId="urn:microsoft.com/office/officeart/2005/8/layout/vList2"/>
    <dgm:cxn modelId="{F7F5D4A8-087D-4D5D-B3DD-9E8A546D2A89}" type="presParOf" srcId="{A7B798D2-0C64-48A2-AA1B-8F620261D0C8}" destId="{7BFC76F9-DB33-4AB9-890C-AF8D1D95683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3C8C9696-6CDE-4019-939C-2AC7057C4663}" type="doc">
      <dgm:prSet loTypeId="urn:microsoft.com/office/officeart/2005/8/layout/vList2" loCatId="list" qsTypeId="urn:microsoft.com/office/officeart/2005/8/quickstyle/simple1" qsCatId="simple" csTypeId="urn:microsoft.com/office/officeart/2005/8/colors/accent3_5" csCatId="accent3" phldr="1"/>
      <dgm:spPr/>
      <dgm:t>
        <a:bodyPr/>
        <a:lstStyle/>
        <a:p>
          <a:endParaRPr lang="ru-RU"/>
        </a:p>
      </dgm:t>
    </dgm:pt>
    <dgm:pt modelId="{649855D5-250B-42B2-8745-7A756C8BECCF}">
      <dgm:prSet/>
      <dgm:spPr/>
      <dgm:t>
        <a:bodyPr/>
        <a:lstStyle/>
        <a:p>
          <a:pPr algn="ctr"/>
          <a:r>
            <a:rPr lang="ru-RU" b="1" dirty="0">
              <a:solidFill>
                <a:schemeClr val="tx1"/>
              </a:solidFill>
            </a:rPr>
            <a:t>Данную рабочую тетрадь можно найти на сайте </a:t>
          </a:r>
          <a:r>
            <a:rPr lang="en-US" b="1" dirty="0">
              <a:solidFill>
                <a:schemeClr val="tx1"/>
              </a:solidFill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http://umai.su/</a:t>
          </a:r>
          <a:endParaRPr lang="ru-RU" b="1" dirty="0">
            <a:solidFill>
              <a:schemeClr val="tx1"/>
            </a:solidFill>
          </a:endParaRPr>
        </a:p>
        <a:p>
          <a:pPr algn="ctr"/>
          <a:br>
            <a:rPr lang="ru-RU" b="1" dirty="0">
              <a:solidFill>
                <a:schemeClr val="tx1"/>
              </a:solidFill>
            </a:rPr>
          </a:br>
          <a:r>
            <a:rPr lang="ru-RU" b="1" dirty="0">
              <a:solidFill>
                <a:schemeClr val="tx1"/>
              </a:solidFill>
            </a:rPr>
            <a:t>Раздел «Социальные проекты»</a:t>
          </a:r>
          <a:br>
            <a:rPr lang="ru-RU" b="1" dirty="0">
              <a:solidFill>
                <a:schemeClr val="tx1"/>
              </a:solidFill>
            </a:rPr>
          </a:br>
          <a:endParaRPr lang="ru-RU" b="1" dirty="0">
            <a:solidFill>
              <a:schemeClr val="tx1"/>
            </a:solidFill>
          </a:endParaRPr>
        </a:p>
      </dgm:t>
    </dgm:pt>
    <dgm:pt modelId="{F30E6DDD-378E-47D6-9810-4D3CC458E285}" type="parTrans" cxnId="{674E9CCD-0924-487D-9F94-835280F6F251}">
      <dgm:prSet/>
      <dgm:spPr/>
      <dgm:t>
        <a:bodyPr/>
        <a:lstStyle/>
        <a:p>
          <a:endParaRPr lang="ru-RU"/>
        </a:p>
      </dgm:t>
    </dgm:pt>
    <dgm:pt modelId="{25E7DA86-DA4E-428F-8D20-D08DECF57B5C}" type="sibTrans" cxnId="{674E9CCD-0924-487D-9F94-835280F6F251}">
      <dgm:prSet/>
      <dgm:spPr/>
      <dgm:t>
        <a:bodyPr/>
        <a:lstStyle/>
        <a:p>
          <a:endParaRPr lang="ru-RU"/>
        </a:p>
      </dgm:t>
    </dgm:pt>
    <dgm:pt modelId="{500E8A67-23DE-4177-8D68-C526D5818E62}" type="pres">
      <dgm:prSet presAssocID="{3C8C9696-6CDE-4019-939C-2AC7057C4663}" presName="linear" presStyleCnt="0">
        <dgm:presLayoutVars>
          <dgm:animLvl val="lvl"/>
          <dgm:resizeHandles val="exact"/>
        </dgm:presLayoutVars>
      </dgm:prSet>
      <dgm:spPr/>
    </dgm:pt>
    <dgm:pt modelId="{CEF52F89-A36E-404B-9ED4-8E73CCFA80FE}" type="pres">
      <dgm:prSet presAssocID="{649855D5-250B-42B2-8745-7A756C8BECCF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2D535B21-1925-4C82-8069-B5838B88E0C2}" type="presOf" srcId="{649855D5-250B-42B2-8745-7A756C8BECCF}" destId="{CEF52F89-A36E-404B-9ED4-8E73CCFA80FE}" srcOrd="0" destOrd="0" presId="urn:microsoft.com/office/officeart/2005/8/layout/vList2"/>
    <dgm:cxn modelId="{674E9CCD-0924-487D-9F94-835280F6F251}" srcId="{3C8C9696-6CDE-4019-939C-2AC7057C4663}" destId="{649855D5-250B-42B2-8745-7A756C8BECCF}" srcOrd="0" destOrd="0" parTransId="{F30E6DDD-378E-47D6-9810-4D3CC458E285}" sibTransId="{25E7DA86-DA4E-428F-8D20-D08DECF57B5C}"/>
    <dgm:cxn modelId="{7A0CD8D3-B3A4-43FC-AF08-A7B854726C70}" type="presOf" srcId="{3C8C9696-6CDE-4019-939C-2AC7057C4663}" destId="{500E8A67-23DE-4177-8D68-C526D5818E62}" srcOrd="0" destOrd="0" presId="urn:microsoft.com/office/officeart/2005/8/layout/vList2"/>
    <dgm:cxn modelId="{142E42AD-F6DC-4CB3-9D33-2D7420CAA409}" type="presParOf" srcId="{500E8A67-23DE-4177-8D68-C526D5818E62}" destId="{CEF52F89-A36E-404B-9ED4-8E73CCFA80F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C4FF77-5576-4DB3-8100-614FBC435731}">
      <dsp:nvSpPr>
        <dsp:cNvPr id="0" name=""/>
        <dsp:cNvSpPr/>
      </dsp:nvSpPr>
      <dsp:spPr>
        <a:xfrm>
          <a:off x="0" y="231475"/>
          <a:ext cx="9144000" cy="1924649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500" b="1" i="0" kern="1200" dirty="0">
              <a:solidFill>
                <a:schemeClr val="tx1"/>
              </a:solidFill>
            </a:rPr>
            <a:t>"История семьи в истории своего края - как ресурс формирования гражданской идентичности у подрастающего поколения"</a:t>
          </a:r>
          <a:endParaRPr lang="ru-RU" sz="3500" b="1" kern="1200" dirty="0">
            <a:solidFill>
              <a:schemeClr val="tx1"/>
            </a:solidFill>
          </a:endParaRPr>
        </a:p>
      </dsp:txBody>
      <dsp:txXfrm>
        <a:off x="93954" y="325429"/>
        <a:ext cx="8956092" cy="173674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3C3315-6AD8-4DBB-BD9B-86E8185DEEC6}">
      <dsp:nvSpPr>
        <dsp:cNvPr id="0" name=""/>
        <dsp:cNvSpPr/>
      </dsp:nvSpPr>
      <dsp:spPr>
        <a:xfrm>
          <a:off x="0" y="3193"/>
          <a:ext cx="10515600" cy="1319175"/>
        </a:xfrm>
        <a:prstGeom prst="roundRect">
          <a:avLst/>
        </a:prstGeom>
        <a:solidFill>
          <a:schemeClr val="accent3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0" tIns="209550" rIns="209550" bIns="209550" numCol="1" spcCol="1270" anchor="ctr" anchorCtr="0">
          <a:noAutofit/>
        </a:bodyPr>
        <a:lstStyle/>
        <a:p>
          <a:pPr marL="0" lvl="0" indent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5500" kern="1200" dirty="0"/>
            <a:t>Страница: Создание ТАССР</a:t>
          </a:r>
        </a:p>
      </dsp:txBody>
      <dsp:txXfrm>
        <a:off x="64397" y="67590"/>
        <a:ext cx="10386806" cy="119038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8FA5BD-77AB-4F7D-BE31-2CF6C40DAC3F}">
      <dsp:nvSpPr>
        <dsp:cNvPr id="0" name=""/>
        <dsp:cNvSpPr/>
      </dsp:nvSpPr>
      <dsp:spPr>
        <a:xfrm>
          <a:off x="0" y="267028"/>
          <a:ext cx="10515600" cy="791505"/>
        </a:xfrm>
        <a:prstGeom prst="roundRect">
          <a:avLst/>
        </a:prstGeom>
        <a:solidFill>
          <a:schemeClr val="accent3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300" kern="1200" dirty="0"/>
            <a:t>Страница – строительство фабрик и заводов (30-е годы)</a:t>
          </a:r>
        </a:p>
      </dsp:txBody>
      <dsp:txXfrm>
        <a:off x="38638" y="305666"/>
        <a:ext cx="10438324" cy="71422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27865C-BC9F-4B7B-A51F-06EC611FC0EB}">
      <dsp:nvSpPr>
        <dsp:cNvPr id="0" name=""/>
        <dsp:cNvSpPr/>
      </dsp:nvSpPr>
      <dsp:spPr>
        <a:xfrm>
          <a:off x="0" y="135111"/>
          <a:ext cx="10515600" cy="1055340"/>
        </a:xfrm>
        <a:prstGeom prst="roundRect">
          <a:avLst/>
        </a:prstGeom>
        <a:solidFill>
          <a:schemeClr val="accent3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400" kern="1200"/>
            <a:t>Страница – Великая отечественная Война</a:t>
          </a:r>
        </a:p>
      </dsp:txBody>
      <dsp:txXfrm>
        <a:off x="51517" y="186628"/>
        <a:ext cx="10412566" cy="95230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3AF829-6702-4F7C-8A18-45CB1DB7E462}">
      <dsp:nvSpPr>
        <dsp:cNvPr id="0" name=""/>
        <dsp:cNvSpPr/>
      </dsp:nvSpPr>
      <dsp:spPr>
        <a:xfrm>
          <a:off x="0" y="195073"/>
          <a:ext cx="10515600" cy="935415"/>
        </a:xfrm>
        <a:prstGeom prst="roundRect">
          <a:avLst/>
        </a:prstGeom>
        <a:solidFill>
          <a:schemeClr val="accent3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900" kern="1200"/>
            <a:t>Страница – послевоенные годы (50-60-ее годы)</a:t>
          </a:r>
        </a:p>
      </dsp:txBody>
      <dsp:txXfrm>
        <a:off x="45663" y="240736"/>
        <a:ext cx="10424274" cy="84408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496ADD-6354-4A04-8233-856203E454AC}">
      <dsp:nvSpPr>
        <dsp:cNvPr id="0" name=""/>
        <dsp:cNvSpPr/>
      </dsp:nvSpPr>
      <dsp:spPr>
        <a:xfrm>
          <a:off x="0" y="207066"/>
          <a:ext cx="10515600" cy="911430"/>
        </a:xfrm>
        <a:prstGeom prst="roundRect">
          <a:avLst/>
        </a:prstGeom>
        <a:solidFill>
          <a:schemeClr val="accent3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800" kern="1200"/>
            <a:t>Страница – новые города и заводы 70-80-х годов</a:t>
          </a:r>
        </a:p>
      </dsp:txBody>
      <dsp:txXfrm>
        <a:off x="44492" y="251558"/>
        <a:ext cx="10426616" cy="82244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76CFFC-00BD-4A02-B80A-DA4D42374287}">
      <dsp:nvSpPr>
        <dsp:cNvPr id="0" name=""/>
        <dsp:cNvSpPr/>
      </dsp:nvSpPr>
      <dsp:spPr>
        <a:xfrm>
          <a:off x="0" y="135111"/>
          <a:ext cx="10515600" cy="1055340"/>
        </a:xfrm>
        <a:prstGeom prst="roundRect">
          <a:avLst/>
        </a:prstGeom>
        <a:solidFill>
          <a:schemeClr val="accent3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400" kern="1200"/>
            <a:t>Страница – культурная жизнь республики</a:t>
          </a:r>
        </a:p>
      </dsp:txBody>
      <dsp:txXfrm>
        <a:off x="51517" y="186628"/>
        <a:ext cx="10412566" cy="95230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FC76F9-DB33-4AB9-890C-AF8D1D956837}">
      <dsp:nvSpPr>
        <dsp:cNvPr id="0" name=""/>
        <dsp:cNvSpPr/>
      </dsp:nvSpPr>
      <dsp:spPr>
        <a:xfrm>
          <a:off x="0" y="147104"/>
          <a:ext cx="10515600" cy="1031354"/>
        </a:xfrm>
        <a:prstGeom prst="roundRect">
          <a:avLst/>
        </a:prstGeom>
        <a:solidFill>
          <a:schemeClr val="accent3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300" kern="1200" dirty="0"/>
            <a:t>Страница – спортивная жизнь республики</a:t>
          </a:r>
        </a:p>
      </dsp:txBody>
      <dsp:txXfrm>
        <a:off x="50347" y="197451"/>
        <a:ext cx="10414906" cy="93066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F52F89-A36E-404B-9ED4-8E73CCFA80FE}">
      <dsp:nvSpPr>
        <dsp:cNvPr id="0" name=""/>
        <dsp:cNvSpPr/>
      </dsp:nvSpPr>
      <dsp:spPr>
        <a:xfrm>
          <a:off x="0" y="6411"/>
          <a:ext cx="10515600" cy="1312740"/>
        </a:xfrm>
        <a:prstGeom prst="roundRect">
          <a:avLst/>
        </a:prstGeom>
        <a:solidFill>
          <a:schemeClr val="accent3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1" kern="1200" dirty="0">
              <a:solidFill>
                <a:schemeClr val="tx1"/>
              </a:solidFill>
            </a:rPr>
            <a:t>Данную рабочую тетрадь можно найти на сайте </a:t>
          </a:r>
          <a:r>
            <a:rPr lang="en-US" sz="1700" b="1" kern="1200" dirty="0">
              <a:solidFill>
                <a:schemeClr val="tx1"/>
              </a:solidFill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http://umai.su/</a:t>
          </a:r>
          <a:endParaRPr lang="ru-RU" sz="1700" b="1" kern="1200" dirty="0">
            <a:solidFill>
              <a:schemeClr val="tx1"/>
            </a:solidFill>
          </a:endParaRP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br>
            <a:rPr lang="ru-RU" sz="1700" b="1" kern="1200" dirty="0">
              <a:solidFill>
                <a:schemeClr val="tx1"/>
              </a:solidFill>
            </a:rPr>
          </a:br>
          <a:r>
            <a:rPr lang="ru-RU" sz="1700" b="1" kern="1200" dirty="0">
              <a:solidFill>
                <a:schemeClr val="tx1"/>
              </a:solidFill>
            </a:rPr>
            <a:t>Раздел «Социальные проекты»</a:t>
          </a:r>
          <a:br>
            <a:rPr lang="ru-RU" sz="1700" b="1" kern="1200" dirty="0">
              <a:solidFill>
                <a:schemeClr val="tx1"/>
              </a:solidFill>
            </a:rPr>
          </a:br>
          <a:endParaRPr lang="ru-RU" sz="1700" b="1" kern="1200" dirty="0">
            <a:solidFill>
              <a:schemeClr val="tx1"/>
            </a:solidFill>
          </a:endParaRPr>
        </a:p>
      </dsp:txBody>
      <dsp:txXfrm>
        <a:off x="64083" y="70494"/>
        <a:ext cx="10387434" cy="11845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31A71B-CC08-435B-9D72-19A6376CE5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BC0A6D6-A51C-4223-A520-AFDB87EE4B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2486019-B0F1-434B-9007-DC488B00AA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A78E5-C7BA-4793-92B2-BC496DCA1DCA}" type="datetimeFigureOut">
              <a:rPr lang="ru-RU" smtClean="0"/>
              <a:t>26.03.2024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35A9FF3-85AF-452A-82AE-50F5883CB3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BDBB03D-7AAC-4EA0-8C25-F8A3966C1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56C7F-226F-404B-9A1A-4617619362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6523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F2D10D-5BE3-44C5-BF75-C9C91B9E8B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3AA00E7-199F-40D4-BE99-FA6746065E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A1F880A-BE32-4B02-A3EF-8D2E6DEBAF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A78E5-C7BA-4793-92B2-BC496DCA1DCA}" type="datetimeFigureOut">
              <a:rPr lang="ru-RU" smtClean="0"/>
              <a:t>26.03.2024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B23030C-A4E3-4D36-A879-A5A7886A3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2A721F7-69F8-4FC6-80DD-91180E98E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56C7F-226F-404B-9A1A-4617619362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00207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729276-40E4-45D6-9178-25E91DAC0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15370E0-A7D1-4D8C-8B2A-E244BD9AA4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B65DB6C-1934-4CD8-9700-FA436B1B0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A78E5-C7BA-4793-92B2-BC496DCA1DCA}" type="datetimeFigureOut">
              <a:rPr lang="ru-RU" smtClean="0"/>
              <a:t>26.03.2024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2DAC716-749A-44AB-9FC5-ADE1F40E8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770835C-DE1A-4FC1-B4A6-EED092684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56C7F-226F-404B-9A1A-4617619362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15164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1CD878-6017-4A9B-A016-754010525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957EA6B-AEA8-404F-8322-E11E6AD5B4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B9550CF-FF98-4826-941A-9156A18D63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1CD33C5-D5BE-407B-B96D-864A209E29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A78E5-C7BA-4793-92B2-BC496DCA1DCA}" type="datetimeFigureOut">
              <a:rPr lang="ru-RU" smtClean="0"/>
              <a:t>26.03.2024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F5A2F9D-77CF-4FB1-A893-2692E78334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6237123-61A8-4236-A485-DF67EB9359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56C7F-226F-404B-9A1A-4617619362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3546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3D5592-BFC0-47B2-AA9A-5517D9683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17DA4B-691B-4C3E-B3A5-40C4839B2C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0B754B1-F07E-4CA9-A307-899EF6849D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DB36F8A-FA9A-40FD-A2D9-FFDD507643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EBFAA04-87A7-4593-A096-99D95488F44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27EF421-4F6A-417A-BF90-ABAE984D0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A78E5-C7BA-4793-92B2-BC496DCA1DCA}" type="datetimeFigureOut">
              <a:rPr lang="ru-RU" smtClean="0"/>
              <a:t>26.03.2024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E1B9A54C-F015-45EF-AD7D-45DE22B69B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9BCDD1B-FAE1-4A76-A693-A52A7FF23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56C7F-226F-404B-9A1A-4617619362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0103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680133-2AD0-40C5-9A56-9B2BA62344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84A498E-DEBF-4517-9B98-2B8FA6ECC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A78E5-C7BA-4793-92B2-BC496DCA1DCA}" type="datetimeFigureOut">
              <a:rPr lang="ru-RU" smtClean="0"/>
              <a:t>26.03.2024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8165CDC-97EA-4957-99BE-3F632DDB4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8B535C2-2A8F-471D-91FF-737DEDA03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56C7F-226F-404B-9A1A-4617619362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8060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ECA1288-22B6-4227-8A9D-525B5C09C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A78E5-C7BA-4793-92B2-BC496DCA1DCA}" type="datetimeFigureOut">
              <a:rPr lang="ru-RU" smtClean="0"/>
              <a:t>26.03.2024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9EE90CF-ED88-4159-A610-AB16FB11E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8E7A569-2FBE-4877-BF12-1E2FE9E95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56C7F-226F-404B-9A1A-4617619362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4995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C6AE35-169A-46F4-BF40-E8A936A91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348DBE4-46EE-4EFD-AC5F-AF8C9FA794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94FC0F7-D9EC-4391-ADBF-DACD223AC2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96AE4FF-4067-4930-93FF-7BFC9F297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A78E5-C7BA-4793-92B2-BC496DCA1DCA}" type="datetimeFigureOut">
              <a:rPr lang="ru-RU" smtClean="0"/>
              <a:t>26.03.2024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222DD72-852A-4131-BA7C-AB5CA4928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E768432-5CDC-44C3-9441-4E719C010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56C7F-226F-404B-9A1A-4617619362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80174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E3EEC8-4B8A-4775-9534-68A82D48DF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7FFE8B5-5CD4-403D-A26F-CC7391E0FE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DE6434B-9AAA-4319-AE92-87FF276C1C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A71EFA2-055A-4BCA-A676-6E8113711F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A78E5-C7BA-4793-92B2-BC496DCA1DCA}" type="datetimeFigureOut">
              <a:rPr lang="ru-RU" smtClean="0"/>
              <a:t>26.03.2024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F40073E-28D3-4CAB-A998-FE6B50F02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B6189F4-DC34-4B06-98C1-67F96F65B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56C7F-226F-404B-9A1A-4617619362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7118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F3C50F-9475-45C9-957B-5E20FB437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824D34C-80B0-4E99-9174-A1CD317881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D91C2F1-20BB-4FB4-AF39-D14A4EDCD0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A78E5-C7BA-4793-92B2-BC496DCA1DCA}" type="datetimeFigureOut">
              <a:rPr lang="ru-RU" smtClean="0"/>
              <a:t>26.03.2024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EB3FEE7-0CED-4157-B4F0-88CB11034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A5B703E-EF56-4620-822E-00E7B8F48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56C7F-226F-404B-9A1A-4617619362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0934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14D792B-4A98-449A-AA24-704BDCCDEE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24B8DFE-5F88-4679-BC04-5A151F0286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E1612EC-808A-4ADE-9DAE-88DFB03BE6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A78E5-C7BA-4793-92B2-BC496DCA1DCA}" type="datetimeFigureOut">
              <a:rPr lang="ru-RU" smtClean="0"/>
              <a:t>26.03.2024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CFA9A99-26A3-4C8A-98A7-535A93BB83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55AC44D-B6BC-48FB-BDF1-8156113AF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56C7F-226F-404B-9A1A-4617619362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78805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3/26/2024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473235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88A74D-8668-4F92-A2A2-EB634225B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7A3B441-8F9F-4498-BCA9-6349782E6B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19E12D9-C599-42EB-A634-8C45029E9E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8A78E5-C7BA-4793-92B2-BC496DCA1DCA}" type="datetimeFigureOut">
              <a:rPr lang="ru-RU" smtClean="0"/>
              <a:t>26.03.2024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6B49DBB-4233-4727-A34E-3E27DC29BA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C6E5AAE-277A-4AC5-8709-BC76ADBD59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D56C7F-226F-404B-9A1A-4617619362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3830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9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10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diagramLayout" Target="../diagrams/layout4.xml"/><Relationship Id="rId7" Type="http://schemas.openxmlformats.org/officeDocument/2006/relationships/image" Target="../media/image11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10" Type="http://schemas.openxmlformats.org/officeDocument/2006/relationships/image" Target="../media/image1.png"/><Relationship Id="rId4" Type="http://schemas.openxmlformats.org/officeDocument/2006/relationships/diagramQuickStyle" Target="../diagrams/quickStyle4.xml"/><Relationship Id="rId9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Layout" Target="../diagrams/layout5.xml"/><Relationship Id="rId7" Type="http://schemas.openxmlformats.org/officeDocument/2006/relationships/image" Target="../media/image14.jpe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19.png"/><Relationship Id="rId7" Type="http://schemas.openxmlformats.org/officeDocument/2006/relationships/image" Target="../media/image26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diagramLayout" Target="../diagrams/layout9.xml"/><Relationship Id="rId7" Type="http://schemas.openxmlformats.org/officeDocument/2006/relationships/image" Target="../media/image27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Relationship Id="rId9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Схема 7">
            <a:extLst>
              <a:ext uri="{FF2B5EF4-FFF2-40B4-BE49-F238E27FC236}">
                <a16:creationId xmlns:a16="http://schemas.microsoft.com/office/drawing/2014/main" id="{3101A101-03B3-4039-842F-B4133AEB4CE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93534638"/>
              </p:ext>
            </p:extLst>
          </p:nvPr>
        </p:nvGraphicFramePr>
        <p:xfrm>
          <a:off x="1524000" y="1122363"/>
          <a:ext cx="9144000" cy="2387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C2B2851-8D2F-4119-A8AC-5EFBACFE47B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Леонтьева Татьяна Ивановна – генеральный директор АНО «Поволжская семейная академия «УМАЙ», семейный психолог, медиатор, кандидат философских наук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3180869-19A0-4E99-8DF6-A88FA6547C7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46783" y="4587459"/>
            <a:ext cx="2580593" cy="1670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8171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FDF9BA70-73A0-4343-9D44-105B01DC72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726" y="356247"/>
            <a:ext cx="10515600" cy="1960825"/>
          </a:xfrm>
        </p:spPr>
        <p:txBody>
          <a:bodyPr>
            <a:noAutofit/>
          </a:bodyPr>
          <a:lstStyle/>
          <a:p>
            <a:pPr algn="ctr"/>
            <a:br>
              <a:rPr lang="ru-RU" sz="3000" dirty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2016-2019 годах АНО «Поволжская семейная академия «УМАЙ» реализовала на территории Республики Татарстан, Республика Башкортостан; Удмуртская Республика; Мордовская Республика; Республика Мари-Эл; Чувашская Республика проект </a:t>
            </a:r>
            <a:br>
              <a:rPr lang="ru-RU" sz="2800" dirty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«Моя родословная». </a:t>
            </a:r>
            <a:b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3F43C13-6756-4699-8409-3A6B55329A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85064" y="3222594"/>
            <a:ext cx="6568736" cy="19608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9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Поисковый принцип нашего проекта - составления родословной – </a:t>
            </a:r>
            <a:r>
              <a:rPr lang="ru-RU" sz="2900" b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участие члена рода в значимых событиях родного Края-Отечества</a:t>
            </a:r>
            <a:r>
              <a:rPr lang="ru-RU" sz="29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ru-RU" sz="29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0B96B2C-6126-4138-B4E4-3D70727625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017885"/>
            <a:ext cx="3240350" cy="456445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A552084-80AB-427F-BEE8-4E92B64241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9746" y="4979425"/>
            <a:ext cx="2580593" cy="1670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3387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438F8F-33A0-4B18-8C8B-65606FFD7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1800" b="1" dirty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Ц</a:t>
            </a:r>
            <a:r>
              <a:rPr lang="ru-RU" sz="1800" b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ель у проекта – формирование гражданской идентичности – воспроизведение ценностей своего народа в «проекте» личной жизни, соотнесение собственной судьбы с исторической судьбой своего народа, осознание себя как активного участника этого процесса. </a:t>
            </a:r>
            <a:endParaRPr lang="ru-RU" b="1" dirty="0"/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9D7EAAA3-F59A-4633-B36D-C293104BB19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8162" y="1690688"/>
            <a:ext cx="3050748" cy="4351338"/>
          </a:xfrm>
        </p:spPr>
      </p:pic>
      <p:pic>
        <p:nvPicPr>
          <p:cNvPr id="8" name="Объект 7">
            <a:extLst>
              <a:ext uri="{FF2B5EF4-FFF2-40B4-BE49-F238E27FC236}">
                <a16:creationId xmlns:a16="http://schemas.microsoft.com/office/drawing/2014/main" id="{9FA0DE6C-4FFA-4A16-99E9-C1972583CFA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000" y="1690688"/>
            <a:ext cx="3050748" cy="4351338"/>
          </a:xfr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B473EBD-117E-4CD4-9EB0-A1A4E5C1EB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575" y="1562470"/>
            <a:ext cx="2516080" cy="354422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8DE00A6-1A08-42DE-8443-97C4C182B8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64655" y="3130097"/>
            <a:ext cx="2303016" cy="3298592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E738344-E1D0-4443-9476-511F5FBF25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02581" y="5402679"/>
            <a:ext cx="1684593" cy="1090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9282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42CF67C-A452-4DF6-9544-BC9078A5C2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02" y="79482"/>
            <a:ext cx="3752850" cy="517207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46205FD-C0B9-43CF-A3E7-297B281D2F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338" y="1309594"/>
            <a:ext cx="3714750" cy="528637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999CF4A-B7B2-4C4C-A33B-C7FF04DAE9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6974" y="79482"/>
            <a:ext cx="3714750" cy="527685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49C90DA-F8BB-444D-87DE-A5D52889FD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05639" y="5356332"/>
            <a:ext cx="1930615" cy="1249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4194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Схема 10">
            <a:extLst>
              <a:ext uri="{FF2B5EF4-FFF2-40B4-BE49-F238E27FC236}">
                <a16:creationId xmlns:a16="http://schemas.microsoft.com/office/drawing/2014/main" id="{DE1CE471-8727-42B8-A5E3-570370B7094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99628353"/>
              </p:ext>
            </p:extLst>
          </p:nvPr>
        </p:nvGraphicFramePr>
        <p:xfrm>
          <a:off x="839788" y="365125"/>
          <a:ext cx="10515600" cy="1325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Текст 5">
            <a:extLst>
              <a:ext uri="{FF2B5EF4-FFF2-40B4-BE49-F238E27FC236}">
                <a16:creationId xmlns:a16="http://schemas.microsoft.com/office/drawing/2014/main" id="{7AAA9591-97E0-4275-8924-2CAF79375E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12" y="1690688"/>
            <a:ext cx="4303559" cy="945979"/>
          </a:xfrm>
        </p:spPr>
        <p:txBody>
          <a:bodyPr>
            <a:normAutofit fontScale="47500" lnSpcReduction="20000"/>
          </a:bodyPr>
          <a:lstStyle/>
          <a:p>
            <a:pPr marL="146050" marR="88265" indent="322580" algn="r">
              <a:lnSpc>
                <a:spcPct val="80000"/>
              </a:lnSpc>
              <a:spcBef>
                <a:spcPts val="5"/>
              </a:spcBef>
            </a:pPr>
            <a:endParaRPr lang="ru-RU" sz="2400" b="1" spc="-5" dirty="0">
              <a:latin typeface="Calibri"/>
              <a:cs typeface="Calibri"/>
            </a:endParaRPr>
          </a:p>
          <a:p>
            <a:pPr marL="146050" marR="88265" indent="322580" algn="r">
              <a:lnSpc>
                <a:spcPct val="80000"/>
              </a:lnSpc>
              <a:spcBef>
                <a:spcPts val="5"/>
              </a:spcBef>
            </a:pPr>
            <a:endParaRPr lang="ru-RU" spc="-5" dirty="0">
              <a:latin typeface="Calibri"/>
              <a:cs typeface="Calibri"/>
            </a:endParaRPr>
          </a:p>
          <a:p>
            <a:pPr marL="146050" marR="88265" indent="322580" algn="r">
              <a:lnSpc>
                <a:spcPct val="80000"/>
              </a:lnSpc>
              <a:spcBef>
                <a:spcPts val="5"/>
              </a:spcBef>
            </a:pPr>
            <a:endParaRPr lang="ru-RU" sz="2400" b="1" spc="-5" dirty="0">
              <a:latin typeface="Calibri"/>
              <a:cs typeface="Calibri"/>
            </a:endParaRPr>
          </a:p>
          <a:p>
            <a:pPr marL="146050" marR="88265" indent="322580" algn="r">
              <a:lnSpc>
                <a:spcPct val="80000"/>
              </a:lnSpc>
              <a:spcBef>
                <a:spcPts val="5"/>
              </a:spcBef>
            </a:pPr>
            <a:r>
              <a:rPr lang="ru-RU" sz="2400" b="1" spc="-5" dirty="0">
                <a:latin typeface="Calibri"/>
                <a:cs typeface="Calibri"/>
              </a:rPr>
              <a:t>С того времени у </a:t>
            </a:r>
            <a:r>
              <a:rPr lang="ru-RU" sz="2400" b="1" spc="-10" dirty="0">
                <a:latin typeface="Calibri"/>
                <a:cs typeface="Calibri"/>
              </a:rPr>
              <a:t>нас</a:t>
            </a:r>
            <a:r>
              <a:rPr lang="ru-RU" sz="2400" b="1" spc="50" dirty="0">
                <a:latin typeface="Calibri"/>
                <a:cs typeface="Calibri"/>
              </a:rPr>
              <a:t> </a:t>
            </a:r>
            <a:r>
              <a:rPr lang="ru-RU" sz="2400" b="1" spc="-10" dirty="0">
                <a:latin typeface="Calibri"/>
                <a:cs typeface="Calibri"/>
              </a:rPr>
              <a:t>сохранился</a:t>
            </a:r>
            <a:r>
              <a:rPr lang="ru-RU" sz="2400" b="1" spc="45" dirty="0">
                <a:latin typeface="Calibri"/>
                <a:cs typeface="Calibri"/>
              </a:rPr>
              <a:t> </a:t>
            </a:r>
            <a:r>
              <a:rPr lang="ru-RU" sz="2400" b="1" spc="-20" dirty="0">
                <a:latin typeface="Calibri"/>
                <a:cs typeface="Calibri"/>
              </a:rPr>
              <a:t>еженедельный </a:t>
            </a:r>
            <a:r>
              <a:rPr lang="ru-RU" sz="2400" b="1" spc="-5" dirty="0">
                <a:latin typeface="Calibri"/>
                <a:cs typeface="Calibri"/>
              </a:rPr>
              <a:t> журнал по </a:t>
            </a:r>
            <a:r>
              <a:rPr lang="ru-RU" sz="2400" b="1" spc="-10" dirty="0">
                <a:latin typeface="Calibri"/>
                <a:cs typeface="Calibri"/>
              </a:rPr>
              <a:t>сельскому </a:t>
            </a:r>
            <a:r>
              <a:rPr lang="ru-RU" sz="2400" b="1" spc="-5" dirty="0">
                <a:latin typeface="Calibri"/>
                <a:cs typeface="Calibri"/>
              </a:rPr>
              <a:t>хозяйству </a:t>
            </a:r>
            <a:r>
              <a:rPr lang="ru-RU" sz="2400" b="1" dirty="0">
                <a:latin typeface="Calibri"/>
                <a:cs typeface="Calibri"/>
              </a:rPr>
              <a:t>«Сам </a:t>
            </a:r>
            <a:r>
              <a:rPr lang="ru-RU" sz="2400" b="1" spc="-5" dirty="0">
                <a:latin typeface="Calibri"/>
                <a:cs typeface="Calibri"/>
              </a:rPr>
              <a:t>себе</a:t>
            </a:r>
            <a:r>
              <a:rPr lang="ru-RU" sz="2400" b="1" spc="-10" dirty="0">
                <a:latin typeface="Calibri"/>
                <a:cs typeface="Calibri"/>
              </a:rPr>
              <a:t> </a:t>
            </a:r>
            <a:r>
              <a:rPr lang="ru-RU" sz="2400" b="1" spc="-5" dirty="0">
                <a:latin typeface="Calibri"/>
                <a:cs typeface="Calibri"/>
              </a:rPr>
              <a:t>агроном»</a:t>
            </a:r>
            <a:endParaRPr lang="ru-RU" sz="2400" dirty="0">
              <a:latin typeface="Calibri"/>
              <a:cs typeface="Calibri"/>
            </a:endParaRPr>
          </a:p>
          <a:p>
            <a:pPr marR="84455" algn="r">
              <a:lnSpc>
                <a:spcPts val="1250"/>
              </a:lnSpc>
            </a:pPr>
            <a:r>
              <a:rPr lang="ru-RU" sz="2400" b="1" spc="-15" dirty="0">
                <a:latin typeface="Calibri"/>
                <a:cs typeface="Calibri"/>
              </a:rPr>
              <a:t>№30 </a:t>
            </a:r>
            <a:r>
              <a:rPr lang="ru-RU" sz="2400" b="1" spc="-5" dirty="0">
                <a:latin typeface="Calibri"/>
                <a:cs typeface="Calibri"/>
              </a:rPr>
              <a:t>за </a:t>
            </a:r>
            <a:r>
              <a:rPr lang="ru-RU" sz="2400" b="1" spc="-15" dirty="0">
                <a:latin typeface="Calibri"/>
                <a:cs typeface="Calibri"/>
              </a:rPr>
              <a:t>1927</a:t>
            </a:r>
            <a:r>
              <a:rPr lang="ru-RU" sz="2400" b="1" spc="30" dirty="0">
                <a:latin typeface="Calibri"/>
                <a:cs typeface="Calibri"/>
              </a:rPr>
              <a:t> </a:t>
            </a:r>
            <a:r>
              <a:rPr lang="ru-RU" sz="2400" b="1" spc="-15" dirty="0">
                <a:latin typeface="Calibri"/>
                <a:cs typeface="Calibri"/>
              </a:rPr>
              <a:t>год.</a:t>
            </a:r>
            <a:endParaRPr lang="ru-RU" sz="2400" dirty="0">
              <a:latin typeface="Calibri"/>
              <a:cs typeface="Calibri"/>
            </a:endParaRPr>
          </a:p>
          <a:p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DE5331FF-C2C1-45E4-8BBB-EA6BB2EB63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024109"/>
            <a:ext cx="5368771" cy="480966"/>
          </a:xfrm>
        </p:spPr>
        <p:txBody>
          <a:bodyPr>
            <a:noAutofit/>
          </a:bodyPr>
          <a:lstStyle/>
          <a:p>
            <a:r>
              <a:rPr lang="ru-RU" sz="1600" dirty="0" err="1"/>
              <a:t>Валиуллина</a:t>
            </a:r>
            <a:r>
              <a:rPr lang="ru-RU" sz="1600" dirty="0"/>
              <a:t> </a:t>
            </a:r>
            <a:r>
              <a:rPr lang="ru-RU" sz="1600" dirty="0" err="1"/>
              <a:t>Адиа</a:t>
            </a:r>
            <a:r>
              <a:rPr lang="ru-RU" sz="1600" dirty="0"/>
              <a:t>, </a:t>
            </a:r>
          </a:p>
          <a:p>
            <a:r>
              <a:rPr lang="ru-RU" sz="1600" dirty="0" err="1"/>
              <a:t>Шеморданский</a:t>
            </a:r>
            <a:r>
              <a:rPr lang="ru-RU" sz="1600" dirty="0"/>
              <a:t> лицей, Сабинский район</a:t>
            </a:r>
          </a:p>
        </p:txBody>
      </p:sp>
      <p:sp>
        <p:nvSpPr>
          <p:cNvPr id="9" name="Объект 8">
            <a:extLst>
              <a:ext uri="{FF2B5EF4-FFF2-40B4-BE49-F238E27FC236}">
                <a16:creationId xmlns:a16="http://schemas.microsoft.com/office/drawing/2014/main" id="{F5CCBB8D-2F4C-4A75-A3C1-A18F7564B0C2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sz="2800" spc="-5" dirty="0">
                <a:latin typeface="Calibri"/>
                <a:cs typeface="Calibri"/>
              </a:rPr>
              <a:t>Члены моей </a:t>
            </a:r>
            <a:r>
              <a:rPr lang="ru-RU" sz="2800" spc="-10" dirty="0">
                <a:latin typeface="Calibri"/>
                <a:cs typeface="Calibri"/>
              </a:rPr>
              <a:t>семьи </a:t>
            </a:r>
            <a:r>
              <a:rPr lang="ru-RU" sz="2800" spc="-15" dirty="0">
                <a:latin typeface="Calibri"/>
                <a:cs typeface="Calibri"/>
              </a:rPr>
              <a:t>трудились </a:t>
            </a:r>
            <a:r>
              <a:rPr lang="ru-RU" sz="2800" spc="-5" dirty="0">
                <a:latin typeface="Calibri"/>
                <a:cs typeface="Calibri"/>
              </a:rPr>
              <a:t>на  </a:t>
            </a:r>
            <a:r>
              <a:rPr lang="ru-RU" sz="2800" spc="-10" dirty="0">
                <a:latin typeface="Calibri"/>
                <a:cs typeface="Calibri"/>
              </a:rPr>
              <a:t>строительстве железнодорожной  </a:t>
            </a:r>
            <a:r>
              <a:rPr lang="ru-RU" sz="2800" dirty="0">
                <a:latin typeface="Calibri"/>
                <a:cs typeface="Calibri"/>
              </a:rPr>
              <a:t>линии </a:t>
            </a:r>
            <a:r>
              <a:rPr lang="ru-RU" sz="2800" spc="-5" dirty="0">
                <a:latin typeface="Calibri"/>
                <a:cs typeface="Calibri"/>
              </a:rPr>
              <a:t>Москва </a:t>
            </a:r>
            <a:r>
              <a:rPr lang="ru-RU" sz="2800" dirty="0">
                <a:latin typeface="Calibri"/>
                <a:cs typeface="Calibri"/>
              </a:rPr>
              <a:t>– </a:t>
            </a:r>
            <a:r>
              <a:rPr lang="ru-RU" sz="2800" spc="-15" dirty="0">
                <a:latin typeface="Calibri"/>
                <a:cs typeface="Calibri"/>
              </a:rPr>
              <a:t>Екатеринбург. </a:t>
            </a:r>
            <a:r>
              <a:rPr lang="ru-RU" sz="2800" dirty="0">
                <a:latin typeface="Calibri"/>
                <a:cs typeface="Calibri"/>
              </a:rPr>
              <a:t>Они  занимались </a:t>
            </a:r>
            <a:r>
              <a:rPr lang="ru-RU" sz="2800" spc="-10" dirty="0">
                <a:latin typeface="Calibri"/>
                <a:cs typeface="Calibri"/>
              </a:rPr>
              <a:t>тяжелой </a:t>
            </a:r>
            <a:r>
              <a:rPr lang="ru-RU" sz="2800" spc="-5" dirty="0">
                <a:latin typeface="Calibri"/>
                <a:cs typeface="Calibri"/>
              </a:rPr>
              <a:t>работой:  </a:t>
            </a:r>
            <a:r>
              <a:rPr lang="ru-RU" sz="2800" spc="-15" dirty="0">
                <a:latin typeface="Calibri"/>
                <a:cs typeface="Calibri"/>
              </a:rPr>
              <a:t>делали </a:t>
            </a:r>
            <a:r>
              <a:rPr lang="ru-RU" sz="2800" spc="-5" dirty="0">
                <a:latin typeface="Calibri"/>
                <a:cs typeface="Calibri"/>
              </a:rPr>
              <a:t>насыпь, </a:t>
            </a:r>
            <a:r>
              <a:rPr lang="ru-RU" sz="2800" dirty="0">
                <a:latin typeface="Calibri"/>
                <a:cs typeface="Calibri"/>
              </a:rPr>
              <a:t>укладывали </a:t>
            </a:r>
            <a:r>
              <a:rPr lang="ru-RU" sz="2800" spc="-5" dirty="0">
                <a:latin typeface="Calibri"/>
                <a:cs typeface="Calibri"/>
              </a:rPr>
              <a:t>шпалы  </a:t>
            </a:r>
            <a:r>
              <a:rPr lang="ru-RU" sz="2800" dirty="0">
                <a:latin typeface="Calibri"/>
                <a:cs typeface="Calibri"/>
              </a:rPr>
              <a:t>и </a:t>
            </a:r>
            <a:r>
              <a:rPr lang="ru-RU" sz="2800" spc="-10" dirty="0">
                <a:latin typeface="Calibri"/>
                <a:cs typeface="Calibri"/>
              </a:rPr>
              <a:t>рельсы, рубили </a:t>
            </a:r>
            <a:r>
              <a:rPr lang="ru-RU" sz="2800" spc="-5" dirty="0">
                <a:latin typeface="Calibri"/>
                <a:cs typeface="Calibri"/>
              </a:rPr>
              <a:t>срубы казарм </a:t>
            </a:r>
            <a:r>
              <a:rPr lang="ru-RU" sz="2800" dirty="0">
                <a:latin typeface="Calibri"/>
                <a:cs typeface="Calibri"/>
              </a:rPr>
              <a:t>и  </a:t>
            </a:r>
            <a:r>
              <a:rPr lang="ru-RU" sz="2800" spc="-20" dirty="0">
                <a:latin typeface="Calibri"/>
                <a:cs typeface="Calibri"/>
              </a:rPr>
              <a:t>будок. </a:t>
            </a:r>
            <a:r>
              <a:rPr lang="ru-RU" sz="2800" spc="-5" dirty="0">
                <a:latin typeface="Calibri"/>
                <a:cs typeface="Calibri"/>
              </a:rPr>
              <a:t>Особенно был </a:t>
            </a:r>
            <a:r>
              <a:rPr lang="ru-RU" sz="2800" spc="-10" dirty="0">
                <a:latin typeface="Calibri"/>
                <a:cs typeface="Calibri"/>
              </a:rPr>
              <a:t>трудным  </a:t>
            </a:r>
            <a:r>
              <a:rPr lang="ru-RU" sz="2800" spc="-5" dirty="0">
                <a:latin typeface="Calibri"/>
                <a:cs typeface="Calibri"/>
              </a:rPr>
              <a:t>участок рядом </a:t>
            </a:r>
            <a:r>
              <a:rPr lang="ru-RU" sz="2800" dirty="0">
                <a:latin typeface="Calibri"/>
                <a:cs typeface="Calibri"/>
              </a:rPr>
              <a:t>с </a:t>
            </a:r>
            <a:r>
              <a:rPr lang="ru-RU" sz="2800" spc="-5" dirty="0">
                <a:latin typeface="Calibri"/>
                <a:cs typeface="Calibri"/>
              </a:rPr>
              <a:t>деревней </a:t>
            </a:r>
            <a:r>
              <a:rPr lang="ru-RU" sz="2800" spc="5" dirty="0" err="1">
                <a:latin typeface="Calibri"/>
                <a:cs typeface="Calibri"/>
              </a:rPr>
              <a:t>Кырбаш</a:t>
            </a:r>
            <a:r>
              <a:rPr lang="ru-RU" sz="2800" spc="5" dirty="0">
                <a:latin typeface="Calibri"/>
                <a:cs typeface="Calibri"/>
              </a:rPr>
              <a:t>.  </a:t>
            </a:r>
            <a:r>
              <a:rPr lang="ru-RU" sz="2800" spc="-5" dirty="0">
                <a:latin typeface="Calibri"/>
                <a:cs typeface="Calibri"/>
              </a:rPr>
              <a:t>Лошадей было мало, </a:t>
            </a:r>
            <a:r>
              <a:rPr lang="ru-RU" sz="2800" spc="-10" dirty="0">
                <a:latin typeface="Calibri"/>
                <a:cs typeface="Calibri"/>
              </a:rPr>
              <a:t>вся работа  </a:t>
            </a:r>
            <a:r>
              <a:rPr lang="ru-RU" sz="2800" spc="-5" dirty="0">
                <a:latin typeface="Calibri"/>
                <a:cs typeface="Calibri"/>
              </a:rPr>
              <a:t>выполнялась </a:t>
            </a:r>
            <a:r>
              <a:rPr lang="ru-RU" sz="2800" dirty="0">
                <a:latin typeface="Calibri"/>
                <a:cs typeface="Calibri"/>
              </a:rPr>
              <a:t>в </a:t>
            </a:r>
            <a:r>
              <a:rPr lang="ru-RU" sz="2800" spc="-10" dirty="0">
                <a:latin typeface="Calibri"/>
                <a:cs typeface="Calibri"/>
              </a:rPr>
              <a:t>ручную. </a:t>
            </a:r>
          </a:p>
          <a:p>
            <a:r>
              <a:rPr lang="ru-RU" sz="2800" dirty="0">
                <a:latin typeface="Calibri"/>
                <a:cs typeface="Calibri"/>
              </a:rPr>
              <a:t>В </a:t>
            </a:r>
            <a:r>
              <a:rPr lang="ru-RU" sz="2800" spc="-5" dirty="0">
                <a:latin typeface="Calibri"/>
                <a:cs typeface="Calibri"/>
              </a:rPr>
              <a:t>1922 </a:t>
            </a:r>
            <a:r>
              <a:rPr lang="ru-RU" sz="2800" spc="-25" dirty="0">
                <a:latin typeface="Calibri"/>
                <a:cs typeface="Calibri"/>
              </a:rPr>
              <a:t>году  </a:t>
            </a:r>
            <a:r>
              <a:rPr lang="ru-RU" sz="2800" dirty="0">
                <a:latin typeface="Calibri"/>
                <a:cs typeface="Calibri"/>
              </a:rPr>
              <a:t>была основана </a:t>
            </a:r>
            <a:r>
              <a:rPr lang="ru-RU" sz="2800" spc="-15" dirty="0">
                <a:latin typeface="Calibri"/>
                <a:cs typeface="Calibri"/>
              </a:rPr>
              <a:t>железнодорожная  </a:t>
            </a:r>
            <a:r>
              <a:rPr lang="ru-RU" sz="2800" spc="-10" dirty="0">
                <a:latin typeface="Calibri"/>
                <a:cs typeface="Calibri"/>
              </a:rPr>
              <a:t>школа, </a:t>
            </a:r>
            <a:r>
              <a:rPr lang="ru-RU" sz="2800" dirty="0">
                <a:latin typeface="Calibri"/>
                <a:cs typeface="Calibri"/>
              </a:rPr>
              <a:t>в </a:t>
            </a:r>
            <a:r>
              <a:rPr lang="ru-RU" sz="2800" spc="-10" dirty="0">
                <a:latin typeface="Calibri"/>
                <a:cs typeface="Calibri"/>
              </a:rPr>
              <a:t>которой </a:t>
            </a:r>
            <a:r>
              <a:rPr lang="ru-RU" sz="2800" spc="-5" dirty="0">
                <a:latin typeface="Calibri"/>
                <a:cs typeface="Calibri"/>
              </a:rPr>
              <a:t>учились моя  </a:t>
            </a:r>
            <a:r>
              <a:rPr lang="ru-RU" sz="2800" spc="-10" dirty="0">
                <a:latin typeface="Calibri"/>
                <a:cs typeface="Calibri"/>
              </a:rPr>
              <a:t>бабушка </a:t>
            </a:r>
            <a:r>
              <a:rPr lang="ru-RU" sz="2800" dirty="0">
                <a:latin typeface="Calibri"/>
                <a:cs typeface="Calibri"/>
              </a:rPr>
              <a:t>и </a:t>
            </a:r>
            <a:r>
              <a:rPr lang="ru-RU" sz="2800" spc="-15" dirty="0">
                <a:latin typeface="Calibri"/>
                <a:cs typeface="Calibri"/>
              </a:rPr>
              <a:t>дедушка. </a:t>
            </a:r>
            <a:r>
              <a:rPr lang="ru-RU" sz="2800" dirty="0">
                <a:latin typeface="Calibri"/>
                <a:cs typeface="Calibri"/>
              </a:rPr>
              <a:t>Мои </a:t>
            </a:r>
            <a:r>
              <a:rPr lang="ru-RU" sz="2800" spc="-5" dirty="0">
                <a:latin typeface="Calibri"/>
                <a:cs typeface="Calibri"/>
              </a:rPr>
              <a:t>предки  построили </a:t>
            </a:r>
            <a:r>
              <a:rPr lang="ru-RU" sz="2800" spc="-10" dirty="0">
                <a:latin typeface="Calibri"/>
                <a:cs typeface="Calibri"/>
              </a:rPr>
              <a:t>здесь дома </a:t>
            </a:r>
            <a:r>
              <a:rPr lang="ru-RU" sz="2800" dirty="0">
                <a:latin typeface="Calibri"/>
                <a:cs typeface="Calibri"/>
              </a:rPr>
              <a:t>и </a:t>
            </a:r>
            <a:r>
              <a:rPr lang="ru-RU" sz="2800" spc="-10" dirty="0">
                <a:latin typeface="Calibri"/>
                <a:cs typeface="Calibri"/>
              </a:rPr>
              <a:t>стали  </a:t>
            </a:r>
            <a:r>
              <a:rPr lang="ru-RU" sz="2800" b="1" spc="-5" dirty="0">
                <a:latin typeface="Calibri"/>
                <a:cs typeface="Calibri"/>
              </a:rPr>
              <a:t>первыми </a:t>
            </a:r>
            <a:r>
              <a:rPr lang="ru-RU" sz="2800" b="1" spc="-10" dirty="0">
                <a:latin typeface="Calibri"/>
                <a:cs typeface="Calibri"/>
              </a:rPr>
              <a:t>жителями </a:t>
            </a:r>
            <a:r>
              <a:rPr lang="ru-RU" sz="2800" b="1" spc="-15" dirty="0">
                <a:latin typeface="Calibri"/>
                <a:cs typeface="Calibri"/>
              </a:rPr>
              <a:t>поселка  </a:t>
            </a:r>
            <a:r>
              <a:rPr lang="ru-RU" sz="2800" b="1" spc="-10" dirty="0">
                <a:latin typeface="Calibri"/>
                <a:cs typeface="Calibri"/>
              </a:rPr>
              <a:t>Шемордан</a:t>
            </a:r>
            <a:r>
              <a:rPr lang="ru-RU" sz="2800" spc="-10" dirty="0">
                <a:latin typeface="Calibri"/>
                <a:cs typeface="Calibri"/>
              </a:rPr>
              <a:t>.</a:t>
            </a:r>
            <a:endParaRPr lang="ru-RU" sz="2800" dirty="0">
              <a:latin typeface="Calibri"/>
              <a:cs typeface="Calibri"/>
            </a:endParaRPr>
          </a:p>
          <a:p>
            <a:endParaRPr lang="ru-RU" dirty="0"/>
          </a:p>
        </p:txBody>
      </p:sp>
      <p:sp>
        <p:nvSpPr>
          <p:cNvPr id="10" name="object 12">
            <a:extLst>
              <a:ext uri="{FF2B5EF4-FFF2-40B4-BE49-F238E27FC236}">
                <a16:creationId xmlns:a16="http://schemas.microsoft.com/office/drawing/2014/main" id="{6A98E3CD-AFC5-4C66-BF46-904EBB6EDD3F}"/>
              </a:ext>
            </a:extLst>
          </p:cNvPr>
          <p:cNvSpPr/>
          <p:nvPr/>
        </p:nvSpPr>
        <p:spPr>
          <a:xfrm>
            <a:off x="1987592" y="2505075"/>
            <a:ext cx="2371344" cy="395325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3E34D4E-3B73-4A91-96EB-597AE27900B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20291" y="5706724"/>
            <a:ext cx="1740250" cy="1126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0236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Схема 8">
            <a:extLst>
              <a:ext uri="{FF2B5EF4-FFF2-40B4-BE49-F238E27FC236}">
                <a16:creationId xmlns:a16="http://schemas.microsoft.com/office/drawing/2014/main" id="{C9213213-3E61-46D8-A37D-5601D90499F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3790573"/>
              </p:ext>
            </p:extLst>
          </p:nvPr>
        </p:nvGraphicFramePr>
        <p:xfrm>
          <a:off x="839788" y="365125"/>
          <a:ext cx="10515600" cy="1325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Текст 2">
            <a:extLst>
              <a:ext uri="{FF2B5EF4-FFF2-40B4-BE49-F238E27FC236}">
                <a16:creationId xmlns:a16="http://schemas.microsoft.com/office/drawing/2014/main" id="{92931ADE-810F-4C3C-89D4-A12DBCF548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endParaRPr lang="ru-RU" sz="2400" b="1" spc="-10" dirty="0">
              <a:latin typeface="Calibri"/>
              <a:cs typeface="Calibri"/>
            </a:endParaRPr>
          </a:p>
          <a:p>
            <a:r>
              <a:rPr lang="ru-RU" sz="2400" b="1" spc="-10" dirty="0">
                <a:latin typeface="Calibri"/>
                <a:cs typeface="Calibri"/>
              </a:rPr>
              <a:t>Письма Анисы своему </a:t>
            </a:r>
            <a:r>
              <a:rPr lang="ru-RU" sz="2400" b="1" spc="-20" dirty="0">
                <a:latin typeface="Calibri"/>
                <a:cs typeface="Calibri"/>
              </a:rPr>
              <a:t>брату,  моему прадеду </a:t>
            </a:r>
            <a:r>
              <a:rPr lang="ru-RU" sz="2400" b="1" spc="-40" dirty="0" err="1">
                <a:latin typeface="Calibri"/>
                <a:cs typeface="Calibri"/>
              </a:rPr>
              <a:t>Тауфику</a:t>
            </a:r>
            <a:r>
              <a:rPr lang="ru-RU" sz="2400" b="1" spc="-40" dirty="0">
                <a:latin typeface="Calibri"/>
                <a:cs typeface="Calibri"/>
              </a:rPr>
              <a:t>,  </a:t>
            </a:r>
            <a:r>
              <a:rPr lang="ru-RU" sz="2400" b="1" spc="-10" dirty="0">
                <a:latin typeface="Calibri"/>
                <a:cs typeface="Calibri"/>
              </a:rPr>
              <a:t>написанные на</a:t>
            </a:r>
            <a:r>
              <a:rPr lang="ru-RU" sz="2400" b="1" dirty="0">
                <a:latin typeface="Calibri"/>
                <a:cs typeface="Calibri"/>
              </a:rPr>
              <a:t> </a:t>
            </a:r>
            <a:r>
              <a:rPr lang="ru-RU" sz="2400" b="1" spc="-5" dirty="0" err="1">
                <a:latin typeface="Calibri"/>
                <a:cs typeface="Calibri"/>
              </a:rPr>
              <a:t>Яналифе</a:t>
            </a:r>
            <a:r>
              <a:rPr lang="ru-RU" sz="2400" b="1" spc="-5" dirty="0">
                <a:latin typeface="Calibri"/>
                <a:cs typeface="Calibri"/>
              </a:rPr>
              <a:t>.</a:t>
            </a:r>
            <a:endParaRPr lang="ru-RU" sz="2400" dirty="0">
              <a:latin typeface="Calibri"/>
              <a:cs typeface="Calibri"/>
            </a:endParaRPr>
          </a:p>
          <a:p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96A9913-EE1C-450F-AE50-A183CBD7CE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/>
              <a:t>Сафина </a:t>
            </a:r>
            <a:r>
              <a:rPr lang="ru-RU" dirty="0" err="1"/>
              <a:t>Тансылу</a:t>
            </a:r>
            <a:r>
              <a:rPr lang="ru-RU" dirty="0"/>
              <a:t>, МБОУ СОШ №33, г. Казань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EDC477B-C590-4331-8CA1-CB571DD8A06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436880" marR="116839" indent="-344805">
              <a:spcBef>
                <a:spcPts val="220"/>
              </a:spcBef>
              <a:buFont typeface="Arial"/>
              <a:buChar char="•"/>
              <a:tabLst>
                <a:tab pos="436880" algn="l"/>
                <a:tab pos="437515" algn="l"/>
                <a:tab pos="851535" algn="l"/>
                <a:tab pos="2738755" algn="l"/>
              </a:tabLst>
            </a:pPr>
            <a:r>
              <a:rPr lang="ru-RU" sz="2800" dirty="0">
                <a:latin typeface="Calibri"/>
                <a:cs typeface="Calibri"/>
              </a:rPr>
              <a:t>В моей </a:t>
            </a:r>
            <a:r>
              <a:rPr lang="ru-RU" sz="2800" spc="-5" dirty="0">
                <a:latin typeface="Calibri"/>
                <a:cs typeface="Calibri"/>
              </a:rPr>
              <a:t>семье</a:t>
            </a:r>
            <a:r>
              <a:rPr lang="ru-RU" sz="2800" spc="-100" dirty="0">
                <a:latin typeface="Calibri"/>
                <a:cs typeface="Calibri"/>
              </a:rPr>
              <a:t> </a:t>
            </a:r>
            <a:r>
              <a:rPr lang="ru-RU" sz="2800" spc="-5" dirty="0">
                <a:latin typeface="Calibri"/>
                <a:cs typeface="Calibri"/>
              </a:rPr>
              <a:t>сохранились  </a:t>
            </a:r>
            <a:r>
              <a:rPr lang="ru-RU" sz="2800" spc="-10" dirty="0">
                <a:latin typeface="Calibri"/>
                <a:cs typeface="Calibri"/>
              </a:rPr>
              <a:t>от </a:t>
            </a:r>
            <a:r>
              <a:rPr lang="ru-RU" sz="2800" spc="-15" dirty="0">
                <a:latin typeface="Calibri"/>
                <a:cs typeface="Calibri"/>
              </a:rPr>
              <a:t>этого </a:t>
            </a:r>
            <a:r>
              <a:rPr lang="ru-RU" sz="2800" dirty="0">
                <a:latin typeface="Calibri"/>
                <a:cs typeface="Calibri"/>
              </a:rPr>
              <a:t>времени письма  </a:t>
            </a:r>
            <a:r>
              <a:rPr lang="ru-RU" sz="2800" spc="-10" dirty="0">
                <a:latin typeface="Calibri"/>
                <a:cs typeface="Calibri"/>
              </a:rPr>
              <a:t>от	</a:t>
            </a:r>
            <a:r>
              <a:rPr lang="ru-RU" sz="2800" dirty="0">
                <a:latin typeface="Calibri"/>
                <a:cs typeface="Calibri"/>
              </a:rPr>
              <a:t>сестры моего </a:t>
            </a:r>
            <a:r>
              <a:rPr lang="ru-RU" sz="2800" spc="-5" dirty="0">
                <a:latin typeface="Calibri"/>
                <a:cs typeface="Calibri"/>
              </a:rPr>
              <a:t>прадеда  </a:t>
            </a:r>
            <a:r>
              <a:rPr lang="ru-RU" sz="2800" spc="-10" dirty="0">
                <a:latin typeface="Calibri"/>
                <a:cs typeface="Calibri"/>
              </a:rPr>
              <a:t>Сафина</a:t>
            </a:r>
            <a:r>
              <a:rPr lang="ru-RU" sz="2800" spc="40" dirty="0">
                <a:latin typeface="Calibri"/>
                <a:cs typeface="Calibri"/>
              </a:rPr>
              <a:t> </a:t>
            </a:r>
            <a:r>
              <a:rPr lang="ru-RU" sz="2800" spc="-35" dirty="0" err="1">
                <a:latin typeface="Calibri"/>
                <a:cs typeface="Calibri"/>
              </a:rPr>
              <a:t>Тауфика</a:t>
            </a:r>
            <a:r>
              <a:rPr lang="ru-RU" sz="2800" spc="-35" dirty="0">
                <a:latin typeface="Calibri"/>
                <a:cs typeface="Calibri"/>
              </a:rPr>
              <a:t>.	</a:t>
            </a:r>
            <a:r>
              <a:rPr lang="ru-RU" sz="2800" spc="-10" dirty="0">
                <a:latin typeface="Calibri"/>
                <a:cs typeface="Calibri"/>
              </a:rPr>
              <a:t>Прадед  </a:t>
            </a:r>
            <a:r>
              <a:rPr lang="ru-RU" sz="2800" dirty="0">
                <a:latin typeface="Calibri"/>
                <a:cs typeface="Calibri"/>
              </a:rPr>
              <a:t>был </a:t>
            </a:r>
            <a:r>
              <a:rPr lang="ru-RU" sz="2800" spc="-20" dirty="0">
                <a:latin typeface="Calibri"/>
                <a:cs typeface="Calibri"/>
              </a:rPr>
              <a:t>муллой </a:t>
            </a:r>
            <a:r>
              <a:rPr lang="ru-RU" sz="2800" dirty="0">
                <a:latin typeface="Calibri"/>
                <a:cs typeface="Calibri"/>
              </a:rPr>
              <a:t>( </a:t>
            </a:r>
            <a:r>
              <a:rPr lang="ru-RU" sz="2800" spc="-10" dirty="0">
                <a:latin typeface="Calibri"/>
                <a:cs typeface="Calibri"/>
              </a:rPr>
              <a:t>отучился </a:t>
            </a:r>
            <a:r>
              <a:rPr lang="ru-RU" sz="2800" dirty="0">
                <a:latin typeface="Calibri"/>
                <a:cs typeface="Calibri"/>
              </a:rPr>
              <a:t>в  </a:t>
            </a:r>
            <a:r>
              <a:rPr lang="ru-RU" sz="2800" spc="-20" dirty="0">
                <a:latin typeface="Calibri"/>
                <a:cs typeface="Calibri"/>
              </a:rPr>
              <a:t>Турции), </a:t>
            </a:r>
            <a:r>
              <a:rPr lang="ru-RU" sz="2800" dirty="0">
                <a:latin typeface="Calibri"/>
                <a:cs typeface="Calibri"/>
              </a:rPr>
              <a:t>и в первые </a:t>
            </a:r>
            <a:r>
              <a:rPr lang="ru-RU" sz="2800" spc="-20" dirty="0">
                <a:latin typeface="Calibri"/>
                <a:cs typeface="Calibri"/>
              </a:rPr>
              <a:t>годы  </a:t>
            </a:r>
            <a:r>
              <a:rPr lang="ru-RU" sz="2800" spc="-5" dirty="0">
                <a:latin typeface="Calibri"/>
                <a:cs typeface="Calibri"/>
              </a:rPr>
              <a:t>репрессий против</a:t>
            </a:r>
            <a:endParaRPr lang="ru-RU" sz="2800" dirty="0">
              <a:latin typeface="Calibri"/>
              <a:cs typeface="Calibri"/>
            </a:endParaRPr>
          </a:p>
          <a:p>
            <a:pPr marL="436880" marR="188595">
              <a:spcBef>
                <a:spcPts val="10"/>
              </a:spcBef>
            </a:pPr>
            <a:r>
              <a:rPr lang="ru-RU" sz="2800" spc="-10" dirty="0">
                <a:latin typeface="Calibri"/>
                <a:cs typeface="Calibri"/>
              </a:rPr>
              <a:t>священнослужителей </a:t>
            </a:r>
            <a:r>
              <a:rPr lang="ru-RU" sz="2800" dirty="0">
                <a:latin typeface="Calibri"/>
                <a:cs typeface="Calibri"/>
              </a:rPr>
              <a:t>был  </a:t>
            </a:r>
            <a:r>
              <a:rPr lang="ru-RU" sz="2800" spc="-5" dirty="0">
                <a:latin typeface="Calibri"/>
                <a:cs typeface="Calibri"/>
              </a:rPr>
              <a:t>сослан </a:t>
            </a:r>
            <a:r>
              <a:rPr lang="ru-RU" sz="2800" dirty="0">
                <a:latin typeface="Calibri"/>
                <a:cs typeface="Calibri"/>
              </a:rPr>
              <a:t>в</a:t>
            </a:r>
            <a:r>
              <a:rPr lang="ru-RU" sz="2800" spc="-20" dirty="0">
                <a:latin typeface="Calibri"/>
                <a:cs typeface="Calibri"/>
              </a:rPr>
              <a:t> </a:t>
            </a:r>
            <a:r>
              <a:rPr lang="ru-RU" sz="2800" spc="-5" dirty="0">
                <a:latin typeface="Calibri"/>
                <a:cs typeface="Calibri"/>
              </a:rPr>
              <a:t>Сибирь.</a:t>
            </a:r>
            <a:endParaRPr lang="ru-RU" sz="2800" dirty="0">
              <a:latin typeface="Calibri"/>
              <a:cs typeface="Calibri"/>
            </a:endParaRPr>
          </a:p>
          <a:p>
            <a:endParaRPr lang="ru-RU" dirty="0"/>
          </a:p>
        </p:txBody>
      </p:sp>
      <p:sp>
        <p:nvSpPr>
          <p:cNvPr id="8" name="object 12">
            <a:extLst>
              <a:ext uri="{FF2B5EF4-FFF2-40B4-BE49-F238E27FC236}">
                <a16:creationId xmlns:a16="http://schemas.microsoft.com/office/drawing/2014/main" id="{42FFA2DA-8EFD-429B-A7A3-7A469A00E1C4}"/>
              </a:ext>
            </a:extLst>
          </p:cNvPr>
          <p:cNvSpPr/>
          <p:nvPr/>
        </p:nvSpPr>
        <p:spPr>
          <a:xfrm>
            <a:off x="1960041" y="2505075"/>
            <a:ext cx="2371343" cy="328574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F549477-E7A0-475C-86F4-2ED4AFF86FC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85514" y="5531944"/>
            <a:ext cx="1669874" cy="1080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0497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Схема 9">
            <a:extLst>
              <a:ext uri="{FF2B5EF4-FFF2-40B4-BE49-F238E27FC236}">
                <a16:creationId xmlns:a16="http://schemas.microsoft.com/office/drawing/2014/main" id="{53DC6FDF-8127-41B5-A922-826BC49D3A2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33165766"/>
              </p:ext>
            </p:extLst>
          </p:nvPr>
        </p:nvGraphicFramePr>
        <p:xfrm>
          <a:off x="839788" y="365125"/>
          <a:ext cx="10515600" cy="1325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Текст 2">
            <a:extLst>
              <a:ext uri="{FF2B5EF4-FFF2-40B4-BE49-F238E27FC236}">
                <a16:creationId xmlns:a16="http://schemas.microsoft.com/office/drawing/2014/main" id="{1A4E0CD8-3F7C-4BD8-853A-3F4701E2F6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62500" lnSpcReduction="20000"/>
          </a:bodyPr>
          <a:lstStyle/>
          <a:p>
            <a:pPr marR="86360" algn="r">
              <a:lnSpc>
                <a:spcPct val="100000"/>
              </a:lnSpc>
              <a:spcBef>
                <a:spcPts val="5"/>
              </a:spcBef>
            </a:pPr>
            <a:endParaRPr lang="ru-RU" sz="2400" b="1" spc="-10" dirty="0">
              <a:latin typeface="Calibri"/>
              <a:cs typeface="Calibri"/>
            </a:endParaRPr>
          </a:p>
          <a:p>
            <a:pPr marR="86360" algn="ctr">
              <a:lnSpc>
                <a:spcPct val="100000"/>
              </a:lnSpc>
              <a:spcBef>
                <a:spcPts val="5"/>
              </a:spcBef>
            </a:pPr>
            <a:r>
              <a:rPr lang="ru-RU" sz="2400" b="1" spc="-10" dirty="0">
                <a:latin typeface="Calibri"/>
                <a:cs typeface="Calibri"/>
              </a:rPr>
              <a:t>Ибрагимова</a:t>
            </a:r>
            <a:r>
              <a:rPr lang="ru-RU" sz="2400" b="1" spc="10" dirty="0">
                <a:latin typeface="Calibri"/>
                <a:cs typeface="Calibri"/>
              </a:rPr>
              <a:t> </a:t>
            </a:r>
            <a:r>
              <a:rPr lang="ru-RU" sz="2400" b="1" spc="-15" dirty="0" err="1">
                <a:latin typeface="Calibri"/>
                <a:cs typeface="Calibri"/>
              </a:rPr>
              <a:t>Бибинур</a:t>
            </a:r>
            <a:endParaRPr lang="ru-RU" sz="2400" dirty="0">
              <a:latin typeface="Calibri"/>
              <a:cs typeface="Calibri"/>
            </a:endParaRPr>
          </a:p>
          <a:p>
            <a:pPr marR="85725" algn="ctr">
              <a:lnSpc>
                <a:spcPct val="100000"/>
              </a:lnSpc>
            </a:pPr>
            <a:r>
              <a:rPr lang="ru-RU" sz="2400" b="1" spc="-5" dirty="0" err="1">
                <a:latin typeface="Calibri"/>
                <a:cs typeface="Calibri"/>
              </a:rPr>
              <a:t>Ибрагимовна</a:t>
            </a:r>
            <a:r>
              <a:rPr lang="ru-RU" sz="2400" b="1" spc="-5" dirty="0">
                <a:latin typeface="Calibri"/>
                <a:cs typeface="Calibri"/>
              </a:rPr>
              <a:t> </a:t>
            </a:r>
            <a:r>
              <a:rPr lang="ru-RU" sz="2400" b="1" spc="-10" dirty="0">
                <a:latin typeface="Calibri"/>
                <a:cs typeface="Calibri"/>
              </a:rPr>
              <a:t>(1905-1996</a:t>
            </a:r>
            <a:r>
              <a:rPr lang="ru-RU" sz="2400" b="1" spc="40" dirty="0">
                <a:latin typeface="Calibri"/>
                <a:cs typeface="Calibri"/>
              </a:rPr>
              <a:t> </a:t>
            </a:r>
            <a:r>
              <a:rPr lang="ru-RU" sz="2400" b="1" spc="-40" dirty="0">
                <a:latin typeface="Calibri"/>
                <a:cs typeface="Calibri"/>
              </a:rPr>
              <a:t>гг.)</a:t>
            </a:r>
            <a:endParaRPr lang="ru-RU" sz="2400" dirty="0">
              <a:latin typeface="Calibri"/>
              <a:cs typeface="Calibri"/>
            </a:endParaRPr>
          </a:p>
          <a:p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AB7BE46-AE1B-4781-93AE-1644637669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 anchor="t">
            <a:normAutofit fontScale="62500" lnSpcReduction="20000"/>
          </a:bodyPr>
          <a:lstStyle/>
          <a:p>
            <a:r>
              <a:rPr lang="ru-RU" dirty="0" err="1"/>
              <a:t>Самитова</a:t>
            </a:r>
            <a:r>
              <a:rPr lang="ru-RU" dirty="0"/>
              <a:t> Алия, Гимназия №22, г. Казань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84640D7-256B-468F-AAA5-E24C890EA8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041864"/>
            <a:ext cx="5183188" cy="4147799"/>
          </a:xfrm>
        </p:spPr>
        <p:txBody>
          <a:bodyPr>
            <a:normAutofit fontScale="62500" lnSpcReduction="20000"/>
          </a:bodyPr>
          <a:lstStyle/>
          <a:p>
            <a:pPr marL="0" marR="5080" indent="0" algn="just">
              <a:lnSpc>
                <a:spcPct val="100000"/>
              </a:lnSpc>
              <a:spcBef>
                <a:spcPts val="110"/>
              </a:spcBef>
              <a:buNone/>
              <a:tabLst>
                <a:tab pos="344170" algn="l"/>
                <a:tab pos="344805" algn="l"/>
              </a:tabLst>
            </a:pPr>
            <a:r>
              <a:rPr lang="ru-RU" sz="2800" spc="5" dirty="0">
                <a:latin typeface="Calibri"/>
                <a:cs typeface="Calibri"/>
              </a:rPr>
              <a:t>В </a:t>
            </a:r>
            <a:r>
              <a:rPr lang="ru-RU" sz="2800" spc="-10" dirty="0">
                <a:latin typeface="Calibri"/>
                <a:cs typeface="Calibri"/>
              </a:rPr>
              <a:t>конце </a:t>
            </a:r>
            <a:r>
              <a:rPr lang="ru-RU" sz="2800" spc="5" dirty="0">
                <a:latin typeface="Calibri"/>
                <a:cs typeface="Calibri"/>
              </a:rPr>
              <a:t>1941 </a:t>
            </a:r>
            <a:r>
              <a:rPr lang="ru-RU" sz="2800" spc="-15" dirty="0">
                <a:latin typeface="Calibri"/>
                <a:cs typeface="Calibri"/>
              </a:rPr>
              <a:t>года </a:t>
            </a:r>
            <a:r>
              <a:rPr lang="ru-RU" sz="2800" dirty="0">
                <a:latin typeface="Calibri"/>
                <a:cs typeface="Calibri"/>
              </a:rPr>
              <a:t>для защиты </a:t>
            </a:r>
            <a:r>
              <a:rPr lang="ru-RU" sz="2800" spc="5" dirty="0">
                <a:latin typeface="Calibri"/>
                <a:cs typeface="Calibri"/>
              </a:rPr>
              <a:t>Казани </a:t>
            </a:r>
            <a:r>
              <a:rPr lang="ru-RU" sz="2800" dirty="0">
                <a:latin typeface="Calibri"/>
                <a:cs typeface="Calibri"/>
              </a:rPr>
              <a:t>от  </a:t>
            </a:r>
            <a:r>
              <a:rPr lang="ru-RU" sz="2800" spc="-5" dirty="0">
                <a:latin typeface="Calibri"/>
                <a:cs typeface="Calibri"/>
              </a:rPr>
              <a:t>возможного </a:t>
            </a:r>
            <a:r>
              <a:rPr lang="ru-RU" sz="2800" dirty="0">
                <a:latin typeface="Calibri"/>
                <a:cs typeface="Calibri"/>
              </a:rPr>
              <a:t>нападения врага начали  строить укрепления </a:t>
            </a:r>
            <a:r>
              <a:rPr lang="ru-RU" sz="2800" spc="5" dirty="0">
                <a:latin typeface="Calibri"/>
                <a:cs typeface="Calibri"/>
              </a:rPr>
              <a:t>– </a:t>
            </a:r>
            <a:r>
              <a:rPr lang="ru-RU" sz="2800" b="1" dirty="0">
                <a:latin typeface="Calibri"/>
                <a:cs typeface="Calibri"/>
              </a:rPr>
              <a:t>«Казанский обвод».  </a:t>
            </a:r>
            <a:r>
              <a:rPr lang="ru-RU" sz="2800" dirty="0">
                <a:latin typeface="Calibri"/>
                <a:cs typeface="Calibri"/>
              </a:rPr>
              <a:t>Моя </a:t>
            </a:r>
            <a:r>
              <a:rPr lang="ru-RU" sz="2800" spc="-5" dirty="0">
                <a:latin typeface="Calibri"/>
                <a:cs typeface="Calibri"/>
              </a:rPr>
              <a:t>прабабушка </a:t>
            </a:r>
            <a:r>
              <a:rPr lang="ru-RU" sz="2800" dirty="0">
                <a:latin typeface="Calibri"/>
                <a:cs typeface="Calibri"/>
              </a:rPr>
              <a:t>, </a:t>
            </a:r>
            <a:r>
              <a:rPr lang="ru-RU" sz="2800" spc="-5" dirty="0">
                <a:latin typeface="Calibri"/>
                <a:cs typeface="Calibri"/>
              </a:rPr>
              <a:t>как </a:t>
            </a:r>
            <a:r>
              <a:rPr lang="ru-RU" sz="2800" spc="-15" dirty="0">
                <a:latin typeface="Calibri"/>
                <a:cs typeface="Calibri"/>
              </a:rPr>
              <a:t>руководитель  </a:t>
            </a:r>
            <a:r>
              <a:rPr lang="ru-RU" sz="2800" spc="-10" dirty="0">
                <a:latin typeface="Calibri"/>
                <a:cs typeface="Calibri"/>
              </a:rPr>
              <a:t>колхоза, </a:t>
            </a:r>
            <a:r>
              <a:rPr lang="ru-RU" sz="2800" spc="-5" dirty="0">
                <a:latin typeface="Calibri"/>
                <a:cs typeface="Calibri"/>
              </a:rPr>
              <a:t>организовывала </a:t>
            </a:r>
            <a:r>
              <a:rPr lang="ru-RU" sz="2800" dirty="0">
                <a:latin typeface="Calibri"/>
                <a:cs typeface="Calibri"/>
              </a:rPr>
              <a:t>работу </a:t>
            </a:r>
            <a:r>
              <a:rPr lang="ru-RU" sz="2800" spc="5" dirty="0">
                <a:latin typeface="Calibri"/>
                <a:cs typeface="Calibri"/>
              </a:rPr>
              <a:t>по  </a:t>
            </a:r>
            <a:r>
              <a:rPr lang="ru-RU" sz="2800" dirty="0">
                <a:latin typeface="Calibri"/>
                <a:cs typeface="Calibri"/>
              </a:rPr>
              <a:t>сооружению </a:t>
            </a:r>
            <a:r>
              <a:rPr lang="ru-RU" sz="2800" spc="-5" dirty="0">
                <a:latin typeface="Calibri"/>
                <a:cs typeface="Calibri"/>
              </a:rPr>
              <a:t>оборонительных </a:t>
            </a:r>
            <a:r>
              <a:rPr lang="ru-RU" sz="2800" dirty="0">
                <a:latin typeface="Calibri"/>
                <a:cs typeface="Calibri"/>
              </a:rPr>
              <a:t>укреплений  </a:t>
            </a:r>
            <a:r>
              <a:rPr lang="ru-RU" sz="2800" spc="5" dirty="0">
                <a:latin typeface="Calibri"/>
                <a:cs typeface="Calibri"/>
              </a:rPr>
              <a:t>на </a:t>
            </a:r>
            <a:r>
              <a:rPr lang="ru-RU" sz="2800" spc="-10" dirty="0">
                <a:latin typeface="Calibri"/>
                <a:cs typeface="Calibri"/>
              </a:rPr>
              <a:t>территории </a:t>
            </a:r>
            <a:r>
              <a:rPr lang="ru-RU" sz="2800" dirty="0">
                <a:latin typeface="Calibri"/>
                <a:cs typeface="Calibri"/>
              </a:rPr>
              <a:t>района. </a:t>
            </a:r>
            <a:r>
              <a:rPr lang="ru-RU" sz="2800" spc="-5" dirty="0">
                <a:latin typeface="Calibri"/>
                <a:cs typeface="Calibri"/>
              </a:rPr>
              <a:t>Организовывать</a:t>
            </a:r>
            <a:r>
              <a:rPr lang="ru-RU" sz="2800" spc="-165" dirty="0">
                <a:latin typeface="Calibri"/>
                <a:cs typeface="Calibri"/>
              </a:rPr>
              <a:t> </a:t>
            </a:r>
            <a:r>
              <a:rPr lang="ru-RU" sz="2800" spc="-5" dirty="0">
                <a:latin typeface="Calibri"/>
                <a:cs typeface="Calibri"/>
              </a:rPr>
              <a:t>эту  </a:t>
            </a:r>
            <a:r>
              <a:rPr lang="ru-RU" sz="2800" dirty="0">
                <a:latin typeface="Calibri"/>
                <a:cs typeface="Calibri"/>
              </a:rPr>
              <a:t>работу </a:t>
            </a:r>
            <a:r>
              <a:rPr lang="ru-RU" sz="2800" spc="5" dirty="0">
                <a:latin typeface="Calibri"/>
                <a:cs typeface="Calibri"/>
              </a:rPr>
              <a:t>было очень </a:t>
            </a:r>
            <a:r>
              <a:rPr lang="ru-RU" sz="2800" spc="-5" dirty="0">
                <a:latin typeface="Calibri"/>
                <a:cs typeface="Calibri"/>
              </a:rPr>
              <a:t>сложно. </a:t>
            </a:r>
            <a:r>
              <a:rPr lang="ru-RU" sz="2800" spc="5" dirty="0">
                <a:latin typeface="Calibri"/>
                <a:cs typeface="Calibri"/>
              </a:rPr>
              <a:t>В </a:t>
            </a:r>
            <a:r>
              <a:rPr lang="ru-RU" sz="2800" spc="-15" dirty="0">
                <a:latin typeface="Calibri"/>
                <a:cs typeface="Calibri"/>
              </a:rPr>
              <a:t>колхозе </a:t>
            </a:r>
            <a:r>
              <a:rPr lang="ru-RU" sz="2800" spc="5" dirty="0">
                <a:latin typeface="Calibri"/>
                <a:cs typeface="Calibri"/>
              </a:rPr>
              <a:t>и</a:t>
            </a:r>
            <a:r>
              <a:rPr lang="ru-RU" sz="2800" spc="-240" dirty="0">
                <a:latin typeface="Calibri"/>
                <a:cs typeface="Calibri"/>
              </a:rPr>
              <a:t> </a:t>
            </a:r>
            <a:r>
              <a:rPr lang="ru-RU" sz="2800" spc="-5" dirty="0">
                <a:latin typeface="Calibri"/>
                <a:cs typeface="Calibri"/>
              </a:rPr>
              <a:t>так  </a:t>
            </a:r>
            <a:r>
              <a:rPr lang="ru-RU" sz="2800" spc="5" dirty="0">
                <a:latin typeface="Calibri"/>
                <a:cs typeface="Calibri"/>
              </a:rPr>
              <a:t>не </a:t>
            </a:r>
            <a:r>
              <a:rPr lang="ru-RU" sz="2800" spc="-5" dirty="0">
                <a:latin typeface="Calibri"/>
                <a:cs typeface="Calibri"/>
              </a:rPr>
              <a:t>хватало </a:t>
            </a:r>
            <a:r>
              <a:rPr lang="ru-RU" sz="2800" dirty="0">
                <a:latin typeface="Calibri"/>
                <a:cs typeface="Calibri"/>
              </a:rPr>
              <a:t>«рабочих рук», </a:t>
            </a:r>
            <a:r>
              <a:rPr lang="ru-RU" sz="2800" spc="5" dirty="0">
                <a:latin typeface="Calibri"/>
                <a:cs typeface="Calibri"/>
              </a:rPr>
              <a:t>а </a:t>
            </a:r>
            <a:r>
              <a:rPr lang="ru-RU" sz="2800" spc="-5" dirty="0">
                <a:latin typeface="Calibri"/>
                <a:cs typeface="Calibri"/>
              </a:rPr>
              <a:t>надо </a:t>
            </a:r>
            <a:r>
              <a:rPr lang="ru-RU" sz="2800" spc="5" dirty="0">
                <a:latin typeface="Calibri"/>
                <a:cs typeface="Calibri"/>
              </a:rPr>
              <a:t>было  </a:t>
            </a:r>
            <a:r>
              <a:rPr lang="ru-RU" sz="2800" spc="-10" dirty="0">
                <a:latin typeface="Calibri"/>
                <a:cs typeface="Calibri"/>
              </a:rPr>
              <a:t>выделять </a:t>
            </a:r>
            <a:r>
              <a:rPr lang="ru-RU" sz="2800" spc="-20" dirty="0">
                <a:latin typeface="Calibri"/>
                <a:cs typeface="Calibri"/>
              </a:rPr>
              <a:t>людей </a:t>
            </a:r>
            <a:r>
              <a:rPr lang="ru-RU" sz="2800" spc="5" dirty="0">
                <a:latin typeface="Calibri"/>
                <a:cs typeface="Calibri"/>
              </a:rPr>
              <a:t>на</a:t>
            </a:r>
            <a:r>
              <a:rPr lang="ru-RU" sz="2800" spc="-35" dirty="0">
                <a:latin typeface="Calibri"/>
                <a:cs typeface="Calibri"/>
              </a:rPr>
              <a:t> </a:t>
            </a:r>
            <a:r>
              <a:rPr lang="ru-RU" sz="2800" dirty="0">
                <a:latin typeface="Calibri"/>
                <a:cs typeface="Calibri"/>
              </a:rPr>
              <a:t>сооружение</a:t>
            </a:r>
          </a:p>
          <a:p>
            <a:pPr marL="0" marR="5080" indent="0" algn="just">
              <a:lnSpc>
                <a:spcPct val="100000"/>
              </a:lnSpc>
              <a:spcBef>
                <a:spcPts val="110"/>
              </a:spcBef>
              <a:buNone/>
              <a:tabLst>
                <a:tab pos="344170" algn="l"/>
                <a:tab pos="344805" algn="l"/>
              </a:tabLst>
            </a:pPr>
            <a:r>
              <a:rPr lang="ru-RU" sz="2800" spc="-5" dirty="0">
                <a:latin typeface="Calibri"/>
                <a:cs typeface="Calibri"/>
              </a:rPr>
              <a:t>оборонительных </a:t>
            </a:r>
            <a:r>
              <a:rPr lang="ru-RU" sz="2800" dirty="0">
                <a:latin typeface="Calibri"/>
                <a:cs typeface="Calibri"/>
              </a:rPr>
              <a:t>укреплений.</a:t>
            </a:r>
            <a:r>
              <a:rPr lang="ru-RU" sz="2800" spc="-150" dirty="0">
                <a:latin typeface="Calibri"/>
                <a:cs typeface="Calibri"/>
              </a:rPr>
              <a:t> </a:t>
            </a:r>
            <a:r>
              <a:rPr lang="ru-RU" sz="2800" spc="5" dirty="0">
                <a:latin typeface="Calibri"/>
                <a:cs typeface="Calibri"/>
              </a:rPr>
              <a:t>Раньше,  </a:t>
            </a:r>
            <a:r>
              <a:rPr lang="ru-RU" sz="2800" spc="-20" dirty="0">
                <a:latin typeface="Calibri"/>
                <a:cs typeface="Calibri"/>
              </a:rPr>
              <a:t>когда </a:t>
            </a:r>
            <a:r>
              <a:rPr lang="ru-RU" sz="2800" spc="5" dirty="0">
                <a:latin typeface="Calibri"/>
                <a:cs typeface="Calibri"/>
              </a:rPr>
              <a:t>я </a:t>
            </a:r>
            <a:r>
              <a:rPr lang="ru-RU" sz="2800" spc="-5" dirty="0">
                <a:latin typeface="Calibri"/>
                <a:cs typeface="Calibri"/>
              </a:rPr>
              <a:t>ездила </a:t>
            </a:r>
            <a:r>
              <a:rPr lang="ru-RU" sz="2800" spc="5" dirty="0">
                <a:latin typeface="Calibri"/>
                <a:cs typeface="Calibri"/>
              </a:rPr>
              <a:t>в </a:t>
            </a:r>
            <a:r>
              <a:rPr lang="ru-RU" sz="2800" spc="-5" dirty="0">
                <a:latin typeface="Calibri"/>
                <a:cs typeface="Calibri"/>
              </a:rPr>
              <a:t>Апастово </a:t>
            </a:r>
            <a:r>
              <a:rPr lang="ru-RU" sz="2800" spc="5" dirty="0">
                <a:latin typeface="Calibri"/>
                <a:cs typeface="Calibri"/>
              </a:rPr>
              <a:t>к </a:t>
            </a:r>
            <a:r>
              <a:rPr lang="ru-RU" sz="2800" dirty="0">
                <a:latin typeface="Calibri"/>
                <a:cs typeface="Calibri"/>
              </a:rPr>
              <a:t>бабушке</a:t>
            </a:r>
            <a:r>
              <a:rPr lang="ru-RU" sz="2800" spc="-225" dirty="0">
                <a:latin typeface="Calibri"/>
                <a:cs typeface="Calibri"/>
              </a:rPr>
              <a:t> </a:t>
            </a:r>
            <a:r>
              <a:rPr lang="ru-RU" sz="2800" spc="5" dirty="0">
                <a:latin typeface="Calibri"/>
                <a:cs typeface="Calibri"/>
              </a:rPr>
              <a:t>и  </a:t>
            </a:r>
            <a:r>
              <a:rPr lang="ru-RU" sz="2800" spc="-10" dirty="0">
                <a:latin typeface="Calibri"/>
                <a:cs typeface="Calibri"/>
              </a:rPr>
              <a:t>видела холмы, </a:t>
            </a:r>
            <a:r>
              <a:rPr lang="ru-RU" sz="2800" spc="5" dirty="0">
                <a:latin typeface="Calibri"/>
                <a:cs typeface="Calibri"/>
              </a:rPr>
              <a:t>изрезанные </a:t>
            </a:r>
            <a:r>
              <a:rPr lang="ru-RU" sz="2800" dirty="0">
                <a:latin typeface="Calibri"/>
                <a:cs typeface="Calibri"/>
              </a:rPr>
              <a:t>оврагами,  </a:t>
            </a:r>
            <a:r>
              <a:rPr lang="ru-RU" sz="2800" spc="-5" dirty="0">
                <a:latin typeface="Calibri"/>
                <a:cs typeface="Calibri"/>
              </a:rPr>
              <a:t>удивлялась </a:t>
            </a:r>
            <a:r>
              <a:rPr lang="ru-RU" sz="2800" dirty="0">
                <a:latin typeface="Calibri"/>
                <a:cs typeface="Calibri"/>
              </a:rPr>
              <a:t>необычному</a:t>
            </a:r>
            <a:r>
              <a:rPr lang="ru-RU" sz="2800" spc="-200" dirty="0">
                <a:latin typeface="Calibri"/>
                <a:cs typeface="Calibri"/>
              </a:rPr>
              <a:t> </a:t>
            </a:r>
            <a:r>
              <a:rPr lang="ru-RU" sz="2800" spc="-5" dirty="0">
                <a:latin typeface="Calibri"/>
                <a:cs typeface="Calibri"/>
              </a:rPr>
              <a:t>ландшафту.</a:t>
            </a:r>
          </a:p>
          <a:p>
            <a:pPr marL="0" marR="5080" indent="0" algn="just">
              <a:lnSpc>
                <a:spcPct val="100000"/>
              </a:lnSpc>
              <a:spcBef>
                <a:spcPts val="110"/>
              </a:spcBef>
              <a:buNone/>
              <a:tabLst>
                <a:tab pos="344170" algn="l"/>
                <a:tab pos="344805" algn="l"/>
              </a:tabLst>
            </a:pPr>
            <a:r>
              <a:rPr lang="ru-RU" sz="2800" spc="-25" dirty="0">
                <a:latin typeface="Calibri"/>
                <a:cs typeface="Calibri"/>
              </a:rPr>
              <a:t>Теперь </a:t>
            </a:r>
            <a:r>
              <a:rPr lang="ru-RU" sz="2800" spc="5" dirty="0">
                <a:latin typeface="Calibri"/>
                <a:cs typeface="Calibri"/>
              </a:rPr>
              <a:t>я </a:t>
            </a:r>
            <a:r>
              <a:rPr lang="ru-RU" sz="2800" dirty="0">
                <a:latin typeface="Calibri"/>
                <a:cs typeface="Calibri"/>
              </a:rPr>
              <a:t>знаю, </a:t>
            </a:r>
            <a:r>
              <a:rPr lang="ru-RU" sz="2800" spc="-5" dirty="0">
                <a:latin typeface="Calibri"/>
                <a:cs typeface="Calibri"/>
              </a:rPr>
              <a:t>что это </a:t>
            </a:r>
            <a:r>
              <a:rPr lang="ru-RU" sz="2800" spc="5" dirty="0">
                <a:latin typeface="Calibri"/>
                <a:cs typeface="Calibri"/>
              </a:rPr>
              <a:t>не</a:t>
            </a:r>
            <a:r>
              <a:rPr lang="ru-RU" sz="2800" spc="-145" dirty="0">
                <a:latin typeface="Calibri"/>
                <a:cs typeface="Calibri"/>
              </a:rPr>
              <a:t> </a:t>
            </a:r>
            <a:r>
              <a:rPr lang="ru-RU" sz="2800" dirty="0">
                <a:latin typeface="Calibri"/>
                <a:cs typeface="Calibri"/>
              </a:rPr>
              <a:t>причуды</a:t>
            </a:r>
          </a:p>
          <a:p>
            <a:pPr marL="0" marR="5080" indent="0" algn="just">
              <a:lnSpc>
                <a:spcPct val="100000"/>
              </a:lnSpc>
              <a:spcBef>
                <a:spcPts val="110"/>
              </a:spcBef>
              <a:buNone/>
              <a:tabLst>
                <a:tab pos="344170" algn="l"/>
                <a:tab pos="344805" algn="l"/>
              </a:tabLst>
            </a:pPr>
            <a:r>
              <a:rPr lang="ru-RU" sz="2800" spc="-5" dirty="0">
                <a:latin typeface="Calibri"/>
                <a:cs typeface="Calibri"/>
              </a:rPr>
              <a:t>природы, </a:t>
            </a:r>
            <a:r>
              <a:rPr lang="ru-RU" sz="2800" spc="5" dirty="0">
                <a:latin typeface="Calibri"/>
                <a:cs typeface="Calibri"/>
              </a:rPr>
              <a:t>а </a:t>
            </a:r>
            <a:r>
              <a:rPr lang="ru-RU" sz="2800" spc="-5" dirty="0">
                <a:latin typeface="Calibri"/>
                <a:cs typeface="Calibri"/>
              </a:rPr>
              <a:t>противотанковые </a:t>
            </a:r>
            <a:r>
              <a:rPr lang="ru-RU" sz="2800" dirty="0">
                <a:latin typeface="Calibri"/>
                <a:cs typeface="Calibri"/>
              </a:rPr>
              <a:t>рвы </a:t>
            </a:r>
            <a:r>
              <a:rPr lang="ru-RU" sz="2800" spc="5" dirty="0">
                <a:latin typeface="Calibri"/>
                <a:cs typeface="Calibri"/>
              </a:rPr>
              <a:t>–</a:t>
            </a:r>
            <a:r>
              <a:rPr lang="ru-RU" sz="2800" spc="-195" dirty="0">
                <a:latin typeface="Calibri"/>
                <a:cs typeface="Calibri"/>
              </a:rPr>
              <a:t> </a:t>
            </a:r>
            <a:r>
              <a:rPr lang="ru-RU" sz="2800" dirty="0">
                <a:latin typeface="Calibri"/>
                <a:cs typeface="Calibri"/>
              </a:rPr>
              <a:t>живое  </a:t>
            </a:r>
          </a:p>
          <a:p>
            <a:pPr marL="0" marR="5080" indent="0" algn="just">
              <a:lnSpc>
                <a:spcPct val="100000"/>
              </a:lnSpc>
              <a:spcBef>
                <a:spcPts val="110"/>
              </a:spcBef>
              <a:buNone/>
              <a:tabLst>
                <a:tab pos="344170" algn="l"/>
                <a:tab pos="344805" algn="l"/>
              </a:tabLst>
            </a:pPr>
            <a:r>
              <a:rPr lang="ru-RU" sz="2800" spc="-5" dirty="0">
                <a:latin typeface="Calibri"/>
                <a:cs typeface="Calibri"/>
              </a:rPr>
              <a:t>свидетельство подвига </a:t>
            </a:r>
            <a:r>
              <a:rPr lang="ru-RU" sz="2800" dirty="0">
                <a:latin typeface="Calibri"/>
                <a:cs typeface="Calibri"/>
              </a:rPr>
              <a:t>тысяч </a:t>
            </a:r>
            <a:r>
              <a:rPr lang="ru-RU" sz="2800" spc="-15" dirty="0">
                <a:latin typeface="Calibri"/>
                <a:cs typeface="Calibri"/>
              </a:rPr>
              <a:t>людей,  </a:t>
            </a:r>
            <a:r>
              <a:rPr lang="ru-RU" sz="2800" spc="-10" dirty="0">
                <a:latin typeface="Calibri"/>
                <a:cs typeface="Calibri"/>
              </a:rPr>
              <a:t>которые </a:t>
            </a:r>
            <a:r>
              <a:rPr lang="ru-RU" sz="2800" spc="-15" dirty="0">
                <a:latin typeface="Calibri"/>
                <a:cs typeface="Calibri"/>
              </a:rPr>
              <a:t>отдали </a:t>
            </a:r>
            <a:r>
              <a:rPr lang="ru-RU" sz="2800" spc="5" dirty="0">
                <a:latin typeface="Calibri"/>
                <a:cs typeface="Calibri"/>
              </a:rPr>
              <a:t>свою жизнь и</a:t>
            </a:r>
            <a:r>
              <a:rPr lang="ru-RU" sz="2800" spc="-155" dirty="0">
                <a:latin typeface="Calibri"/>
                <a:cs typeface="Calibri"/>
              </a:rPr>
              <a:t> </a:t>
            </a:r>
            <a:r>
              <a:rPr lang="ru-RU" sz="2800" spc="-5" dirty="0">
                <a:latin typeface="Calibri"/>
                <a:cs typeface="Calibri"/>
              </a:rPr>
              <a:t>здоровье</a:t>
            </a:r>
            <a:endParaRPr lang="ru-RU" dirty="0">
              <a:latin typeface="Calibri"/>
              <a:cs typeface="Calibri"/>
            </a:endParaRPr>
          </a:p>
          <a:p>
            <a:pPr marL="0" marR="5080" indent="0" algn="just">
              <a:lnSpc>
                <a:spcPct val="100000"/>
              </a:lnSpc>
              <a:spcBef>
                <a:spcPts val="110"/>
              </a:spcBef>
              <a:buNone/>
              <a:tabLst>
                <a:tab pos="344170" algn="l"/>
                <a:tab pos="344805" algn="l"/>
              </a:tabLst>
            </a:pPr>
            <a:r>
              <a:rPr lang="ru-RU" sz="2800" spc="5" dirty="0">
                <a:latin typeface="Calibri"/>
                <a:cs typeface="Calibri"/>
              </a:rPr>
              <a:t>при </a:t>
            </a:r>
            <a:r>
              <a:rPr lang="ru-RU" sz="2800" dirty="0">
                <a:latin typeface="Calibri"/>
                <a:cs typeface="Calibri"/>
              </a:rPr>
              <a:t>сооружении </a:t>
            </a:r>
            <a:r>
              <a:rPr lang="ru-RU" sz="2800" spc="-5" dirty="0">
                <a:latin typeface="Calibri"/>
                <a:cs typeface="Calibri"/>
              </a:rPr>
              <a:t>«Казанского</a:t>
            </a:r>
            <a:r>
              <a:rPr lang="ru-RU" sz="2800" spc="-215" dirty="0">
                <a:latin typeface="Calibri"/>
                <a:cs typeface="Calibri"/>
              </a:rPr>
              <a:t> </a:t>
            </a:r>
            <a:r>
              <a:rPr lang="ru-RU" sz="2800" spc="-5" dirty="0">
                <a:latin typeface="Calibri"/>
                <a:cs typeface="Calibri"/>
              </a:rPr>
              <a:t>обвода».</a:t>
            </a:r>
            <a:endParaRPr lang="ru-RU" dirty="0"/>
          </a:p>
        </p:txBody>
      </p:sp>
      <p:sp>
        <p:nvSpPr>
          <p:cNvPr id="7" name="object 13">
            <a:extLst>
              <a:ext uri="{FF2B5EF4-FFF2-40B4-BE49-F238E27FC236}">
                <a16:creationId xmlns:a16="http://schemas.microsoft.com/office/drawing/2014/main" id="{5A0A9423-3B45-44D8-BE8E-A78BAB12A0A5}"/>
              </a:ext>
            </a:extLst>
          </p:cNvPr>
          <p:cNvSpPr/>
          <p:nvPr/>
        </p:nvSpPr>
        <p:spPr>
          <a:xfrm>
            <a:off x="251500" y="2748432"/>
            <a:ext cx="2327231" cy="248469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11">
            <a:extLst>
              <a:ext uri="{FF2B5EF4-FFF2-40B4-BE49-F238E27FC236}">
                <a16:creationId xmlns:a16="http://schemas.microsoft.com/office/drawing/2014/main" id="{7DE49735-E0C7-4402-8900-1D83869FC6FE}"/>
              </a:ext>
            </a:extLst>
          </p:cNvPr>
          <p:cNvSpPr/>
          <p:nvPr/>
        </p:nvSpPr>
        <p:spPr>
          <a:xfrm>
            <a:off x="2753357" y="4352925"/>
            <a:ext cx="3244217" cy="202634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14">
            <a:extLst>
              <a:ext uri="{FF2B5EF4-FFF2-40B4-BE49-F238E27FC236}">
                <a16:creationId xmlns:a16="http://schemas.microsoft.com/office/drawing/2014/main" id="{83B31E45-034E-46FA-91B0-851F9B328E4B}"/>
              </a:ext>
            </a:extLst>
          </p:cNvPr>
          <p:cNvSpPr/>
          <p:nvPr/>
        </p:nvSpPr>
        <p:spPr>
          <a:xfrm>
            <a:off x="2753356" y="2354002"/>
            <a:ext cx="3244217" cy="173860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79E9441-2F4C-4EC6-B75B-15D8CD2B231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166418" y="5677470"/>
            <a:ext cx="1582900" cy="1024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3030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Схема 8">
            <a:extLst>
              <a:ext uri="{FF2B5EF4-FFF2-40B4-BE49-F238E27FC236}">
                <a16:creationId xmlns:a16="http://schemas.microsoft.com/office/drawing/2014/main" id="{FA489085-5F07-4C2C-8A94-966C444D723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12769623"/>
              </p:ext>
            </p:extLst>
          </p:nvPr>
        </p:nvGraphicFramePr>
        <p:xfrm>
          <a:off x="839788" y="365125"/>
          <a:ext cx="10515600" cy="1325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Текст 4">
            <a:extLst>
              <a:ext uri="{FF2B5EF4-FFF2-40B4-BE49-F238E27FC236}">
                <a16:creationId xmlns:a16="http://schemas.microsoft.com/office/drawing/2014/main" id="{3374EB82-70A3-4BBA-9C9F-34C39CFDC4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dirty="0"/>
              <a:t>Гайсина Альмира, МБОУ СОШ №6, г. Чистополь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A8CD12A-D1B3-4AB3-A569-EDA274904B1F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62500" lnSpcReduction="20000"/>
          </a:bodyPr>
          <a:lstStyle/>
          <a:p>
            <a:pPr marL="344170" indent="-344805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44170" algn="l"/>
                <a:tab pos="344805" algn="l"/>
              </a:tabLst>
            </a:pPr>
            <a:r>
              <a:rPr lang="ru-RU" sz="2800" dirty="0">
                <a:latin typeface="Calibri"/>
                <a:cs typeface="Calibri"/>
              </a:rPr>
              <a:t>В 1958 </a:t>
            </a:r>
            <a:r>
              <a:rPr lang="ru-RU" sz="2800" spc="-30" dirty="0">
                <a:latin typeface="Calibri"/>
                <a:cs typeface="Calibri"/>
              </a:rPr>
              <a:t>году </a:t>
            </a:r>
            <a:r>
              <a:rPr lang="ru-RU" sz="2800" spc="-5" dirty="0">
                <a:latin typeface="Calibri"/>
                <a:cs typeface="Calibri"/>
              </a:rPr>
              <a:t>моя </a:t>
            </a:r>
            <a:r>
              <a:rPr lang="ru-RU" sz="2800" dirty="0">
                <a:latin typeface="Calibri"/>
                <a:cs typeface="Calibri"/>
              </a:rPr>
              <a:t>прабабушка</a:t>
            </a:r>
            <a:r>
              <a:rPr lang="ru-RU" sz="2800" spc="-35" dirty="0">
                <a:latin typeface="Calibri"/>
                <a:cs typeface="Calibri"/>
              </a:rPr>
              <a:t> </a:t>
            </a:r>
            <a:r>
              <a:rPr lang="ru-RU" sz="2800" dirty="0">
                <a:latin typeface="Calibri"/>
                <a:cs typeface="Calibri"/>
              </a:rPr>
              <a:t>и </a:t>
            </a:r>
            <a:r>
              <a:rPr lang="ru-RU" sz="2800" spc="-15" dirty="0">
                <a:latin typeface="Calibri"/>
                <a:cs typeface="Calibri"/>
              </a:rPr>
              <a:t>прадедушка </a:t>
            </a:r>
            <a:r>
              <a:rPr lang="ru-RU" sz="2800" b="1" spc="-15" dirty="0" err="1">
                <a:latin typeface="Calibri"/>
                <a:cs typeface="Calibri"/>
              </a:rPr>
              <a:t>Галимуллины</a:t>
            </a:r>
            <a:r>
              <a:rPr lang="ru-RU" sz="2800" b="1" spc="-15" dirty="0">
                <a:latin typeface="Calibri"/>
                <a:cs typeface="Calibri"/>
              </a:rPr>
              <a:t> </a:t>
            </a:r>
            <a:r>
              <a:rPr lang="ru-RU" sz="2800" b="1" dirty="0">
                <a:latin typeface="Calibri"/>
                <a:cs typeface="Calibri"/>
              </a:rPr>
              <a:t>Мунира</a:t>
            </a:r>
            <a:r>
              <a:rPr lang="ru-RU" sz="2800" b="1" spc="-75" dirty="0">
                <a:latin typeface="Calibri"/>
                <a:cs typeface="Calibri"/>
              </a:rPr>
              <a:t> </a:t>
            </a:r>
            <a:r>
              <a:rPr lang="ru-RU" sz="2800" b="1" dirty="0">
                <a:latin typeface="Calibri"/>
                <a:cs typeface="Calibri"/>
              </a:rPr>
              <a:t>и</a:t>
            </a:r>
            <a:r>
              <a:rPr lang="ru-RU" dirty="0">
                <a:latin typeface="Calibri"/>
                <a:cs typeface="Calibri"/>
              </a:rPr>
              <a:t> </a:t>
            </a:r>
            <a:r>
              <a:rPr lang="ru-RU" sz="2800" b="1" spc="-10" dirty="0" err="1">
                <a:latin typeface="Calibri"/>
                <a:cs typeface="Calibri"/>
              </a:rPr>
              <a:t>Сафиулла</a:t>
            </a:r>
            <a:r>
              <a:rPr lang="ru-RU" sz="2800" b="1" spc="-10" dirty="0">
                <a:latin typeface="Calibri"/>
                <a:cs typeface="Calibri"/>
              </a:rPr>
              <a:t> </a:t>
            </a:r>
            <a:r>
              <a:rPr lang="ru-RU" sz="2800" dirty="0">
                <a:latin typeface="Calibri"/>
                <a:cs typeface="Calibri"/>
              </a:rPr>
              <a:t>переехали из </a:t>
            </a:r>
            <a:r>
              <a:rPr lang="ru-RU" sz="2800" spc="-40" dirty="0">
                <a:latin typeface="Calibri"/>
                <a:cs typeface="Calibri"/>
              </a:rPr>
              <a:t>г. </a:t>
            </a:r>
            <a:r>
              <a:rPr lang="ru-RU" sz="2800" spc="-5" dirty="0">
                <a:latin typeface="Calibri"/>
                <a:cs typeface="Calibri"/>
              </a:rPr>
              <a:t>Барнаул </a:t>
            </a:r>
            <a:r>
              <a:rPr lang="ru-RU" sz="2800" spc="5" dirty="0">
                <a:latin typeface="Calibri"/>
                <a:cs typeface="Calibri"/>
              </a:rPr>
              <a:t>в</a:t>
            </a:r>
            <a:r>
              <a:rPr lang="ru-RU" sz="2800" spc="-114" dirty="0">
                <a:latin typeface="Calibri"/>
                <a:cs typeface="Calibri"/>
              </a:rPr>
              <a:t> </a:t>
            </a:r>
            <a:r>
              <a:rPr lang="ru-RU" sz="2800" spc="5" dirty="0">
                <a:latin typeface="Calibri"/>
                <a:cs typeface="Calibri"/>
              </a:rPr>
              <a:t>наш  </a:t>
            </a:r>
            <a:r>
              <a:rPr lang="ru-RU" sz="2800" spc="-10" dirty="0">
                <a:latin typeface="Calibri"/>
                <a:cs typeface="Calibri"/>
              </a:rPr>
              <a:t>родной </a:t>
            </a:r>
            <a:r>
              <a:rPr lang="ru-RU" sz="2800" spc="-20" dirty="0">
                <a:latin typeface="Calibri"/>
                <a:cs typeface="Calibri"/>
              </a:rPr>
              <a:t>город </a:t>
            </a:r>
            <a:r>
              <a:rPr lang="ru-RU" sz="2800" spc="-10" dirty="0">
                <a:latin typeface="Calibri"/>
                <a:cs typeface="Calibri"/>
              </a:rPr>
              <a:t>Чистополь. </a:t>
            </a:r>
            <a:r>
              <a:rPr lang="ru-RU" sz="2800" dirty="0">
                <a:latin typeface="Calibri"/>
                <a:cs typeface="Calibri"/>
              </a:rPr>
              <a:t>Они  </a:t>
            </a:r>
            <a:r>
              <a:rPr lang="ru-RU" sz="2800" spc="-5" dirty="0">
                <a:latin typeface="Calibri"/>
                <a:cs typeface="Calibri"/>
              </a:rPr>
              <a:t>устроились </a:t>
            </a:r>
            <a:r>
              <a:rPr lang="ru-RU" sz="2800" spc="5" dirty="0">
                <a:latin typeface="Calibri"/>
                <a:cs typeface="Calibri"/>
              </a:rPr>
              <a:t>на </a:t>
            </a:r>
            <a:r>
              <a:rPr lang="ru-RU" sz="2800" dirty="0">
                <a:latin typeface="Calibri"/>
                <a:cs typeface="Calibri"/>
              </a:rPr>
              <a:t>работу </a:t>
            </a:r>
            <a:r>
              <a:rPr lang="ru-RU" sz="2800" spc="5" dirty="0">
                <a:latin typeface="Calibri"/>
                <a:cs typeface="Calibri"/>
              </a:rPr>
              <a:t>в </a:t>
            </a:r>
            <a:r>
              <a:rPr lang="ru-RU" sz="2800" dirty="0">
                <a:latin typeface="Calibri"/>
                <a:cs typeface="Calibri"/>
              </a:rPr>
              <a:t>Кирпичный  </a:t>
            </a:r>
            <a:r>
              <a:rPr lang="ru-RU" sz="2800" spc="-10" dirty="0">
                <a:latin typeface="Calibri"/>
                <a:cs typeface="Calibri"/>
              </a:rPr>
              <a:t>завод. </a:t>
            </a:r>
            <a:r>
              <a:rPr lang="ru-RU" sz="2800" dirty="0">
                <a:latin typeface="Calibri"/>
                <a:cs typeface="Calibri"/>
              </a:rPr>
              <a:t>Прабабушка </a:t>
            </a:r>
            <a:r>
              <a:rPr lang="ru-RU" sz="2800" spc="-5" dirty="0">
                <a:latin typeface="Calibri"/>
                <a:cs typeface="Calibri"/>
              </a:rPr>
              <a:t>участвовала </a:t>
            </a:r>
            <a:r>
              <a:rPr lang="ru-RU" sz="2800" dirty="0">
                <a:latin typeface="Calibri"/>
                <a:cs typeface="Calibri"/>
              </a:rPr>
              <a:t>в  </a:t>
            </a:r>
            <a:r>
              <a:rPr lang="ru-RU" sz="2800" spc="-10" dirty="0">
                <a:latin typeface="Calibri"/>
                <a:cs typeface="Calibri"/>
              </a:rPr>
              <a:t>изготовлении </a:t>
            </a:r>
            <a:r>
              <a:rPr lang="ru-RU" sz="2800" spc="-5" dirty="0">
                <a:latin typeface="Calibri"/>
                <a:cs typeface="Calibri"/>
              </a:rPr>
              <a:t>кирпича, </a:t>
            </a:r>
            <a:r>
              <a:rPr lang="ru-RU" sz="2800" dirty="0">
                <a:latin typeface="Calibri"/>
                <a:cs typeface="Calibri"/>
              </a:rPr>
              <a:t>а </a:t>
            </a:r>
            <a:r>
              <a:rPr lang="ru-RU" sz="2800" spc="-15" dirty="0">
                <a:latin typeface="Calibri"/>
                <a:cs typeface="Calibri"/>
              </a:rPr>
              <a:t>прадедушка  </a:t>
            </a:r>
            <a:r>
              <a:rPr lang="ru-RU" sz="2800" spc="5" dirty="0">
                <a:latin typeface="Calibri"/>
                <a:cs typeface="Calibri"/>
              </a:rPr>
              <a:t>был </a:t>
            </a:r>
            <a:r>
              <a:rPr lang="ru-RU" sz="2800" spc="-10" dirty="0">
                <a:latin typeface="Calibri"/>
                <a:cs typeface="Calibri"/>
              </a:rPr>
              <a:t>строителем. </a:t>
            </a:r>
            <a:r>
              <a:rPr lang="ru-RU" sz="2800" b="1" spc="5" dirty="0">
                <a:latin typeface="Calibri"/>
                <a:cs typeface="Calibri"/>
              </a:rPr>
              <a:t>Им </a:t>
            </a:r>
            <a:r>
              <a:rPr lang="ru-RU" sz="2800" b="1" dirty="0">
                <a:latin typeface="Calibri"/>
                <a:cs typeface="Calibri"/>
              </a:rPr>
              <a:t>были</a:t>
            </a:r>
            <a:r>
              <a:rPr lang="ru-RU" sz="2800" b="1" spc="-80" dirty="0">
                <a:latin typeface="Calibri"/>
                <a:cs typeface="Calibri"/>
              </a:rPr>
              <a:t> </a:t>
            </a:r>
            <a:r>
              <a:rPr lang="ru-RU" sz="2800" b="1" spc="-5" dirty="0">
                <a:latin typeface="Calibri"/>
                <a:cs typeface="Calibri"/>
              </a:rPr>
              <a:t>построены </a:t>
            </a:r>
            <a:r>
              <a:rPr lang="ru-RU" sz="2800" b="1" spc="-15" dirty="0">
                <a:latin typeface="Calibri"/>
                <a:cs typeface="Calibri"/>
              </a:rPr>
              <a:t>несколько </a:t>
            </a:r>
            <a:r>
              <a:rPr lang="ru-RU" sz="2800" b="1" spc="-5" dirty="0">
                <a:latin typeface="Calibri"/>
                <a:cs typeface="Calibri"/>
              </a:rPr>
              <a:t>двух-этажных</a:t>
            </a:r>
            <a:r>
              <a:rPr lang="ru-RU" b="1" dirty="0">
                <a:latin typeface="Calibri"/>
                <a:cs typeface="Calibri"/>
              </a:rPr>
              <a:t> </a:t>
            </a:r>
            <a:r>
              <a:rPr lang="ru-RU" sz="2800" b="1" spc="-5" dirty="0">
                <a:latin typeface="Calibri"/>
                <a:cs typeface="Calibri"/>
              </a:rPr>
              <a:t>многоквартирных </a:t>
            </a:r>
            <a:r>
              <a:rPr lang="ru-RU" sz="2800" b="1" spc="-10" dirty="0">
                <a:latin typeface="Calibri"/>
                <a:cs typeface="Calibri"/>
              </a:rPr>
              <a:t>домов </a:t>
            </a:r>
            <a:r>
              <a:rPr lang="ru-RU" sz="2800" b="1" dirty="0">
                <a:latin typeface="Calibri"/>
                <a:cs typeface="Calibri"/>
              </a:rPr>
              <a:t>по</a:t>
            </a:r>
            <a:r>
              <a:rPr lang="ru-RU" sz="2800" b="1" spc="-10" dirty="0">
                <a:latin typeface="Calibri"/>
                <a:cs typeface="Calibri"/>
              </a:rPr>
              <a:t> </a:t>
            </a:r>
            <a:r>
              <a:rPr lang="ru-RU" sz="2800" b="1" spc="-25" dirty="0" err="1">
                <a:latin typeface="Calibri"/>
                <a:cs typeface="Calibri"/>
              </a:rPr>
              <a:t>ул.</a:t>
            </a:r>
            <a:r>
              <a:rPr lang="ru-RU" sz="2800" b="1" spc="-5" dirty="0" err="1">
                <a:latin typeface="Calibri"/>
                <a:cs typeface="Calibri"/>
              </a:rPr>
              <a:t>Миксина</a:t>
            </a:r>
            <a:r>
              <a:rPr lang="ru-RU" sz="2800" b="1" spc="-5" dirty="0">
                <a:latin typeface="Calibri"/>
                <a:cs typeface="Calibri"/>
              </a:rPr>
              <a:t>, </a:t>
            </a:r>
            <a:r>
              <a:rPr lang="ru-RU" sz="2800" b="1" spc="-10" dirty="0">
                <a:latin typeface="Calibri"/>
                <a:cs typeface="Calibri"/>
              </a:rPr>
              <a:t>Заводская.,</a:t>
            </a:r>
            <a:r>
              <a:rPr lang="ru-RU" sz="2800" b="1" spc="-45" dirty="0">
                <a:latin typeface="Calibri"/>
                <a:cs typeface="Calibri"/>
              </a:rPr>
              <a:t> </a:t>
            </a:r>
            <a:r>
              <a:rPr lang="ru-RU" sz="2800" b="1" spc="-5" dirty="0">
                <a:latin typeface="Calibri"/>
                <a:cs typeface="Calibri"/>
              </a:rPr>
              <a:t>Карьерная.</a:t>
            </a:r>
            <a:endParaRPr lang="ru-RU" sz="2800" b="1" dirty="0">
              <a:latin typeface="Calibri"/>
              <a:cs typeface="Calibri"/>
            </a:endParaRPr>
          </a:p>
          <a:p>
            <a:pPr marL="344170" marR="57785" indent="-344805">
              <a:lnSpc>
                <a:spcPct val="100000"/>
              </a:lnSpc>
              <a:spcBef>
                <a:spcPts val="385"/>
              </a:spcBef>
              <a:buFont typeface="Arial"/>
              <a:buChar char="•"/>
              <a:tabLst>
                <a:tab pos="344170" algn="l"/>
                <a:tab pos="344805" algn="l"/>
              </a:tabLst>
            </a:pPr>
            <a:r>
              <a:rPr lang="ru-RU" sz="2800" dirty="0">
                <a:latin typeface="Calibri"/>
                <a:cs typeface="Calibri"/>
              </a:rPr>
              <a:t>1962 </a:t>
            </a:r>
            <a:r>
              <a:rPr lang="ru-RU" sz="2800" spc="-30" dirty="0">
                <a:latin typeface="Calibri"/>
                <a:cs typeface="Calibri"/>
              </a:rPr>
              <a:t>году </a:t>
            </a:r>
            <a:r>
              <a:rPr lang="ru-RU" sz="2800" dirty="0">
                <a:latin typeface="Calibri"/>
                <a:cs typeface="Calibri"/>
              </a:rPr>
              <a:t>сбылась </a:t>
            </a:r>
            <a:r>
              <a:rPr lang="ru-RU" sz="2800" spc="-5" dirty="0">
                <a:latin typeface="Calibri"/>
                <a:cs typeface="Calibri"/>
              </a:rPr>
              <a:t>мечта моих </a:t>
            </a:r>
            <a:r>
              <a:rPr lang="ru-RU" sz="2800" spc="-10" dirty="0">
                <a:latin typeface="Calibri"/>
                <a:cs typeface="Calibri"/>
              </a:rPr>
              <a:t>предков,  </a:t>
            </a:r>
            <a:r>
              <a:rPr lang="ru-RU" sz="2800" dirty="0">
                <a:latin typeface="Calibri"/>
                <a:cs typeface="Calibri"/>
              </a:rPr>
              <a:t>им выдали </a:t>
            </a:r>
            <a:r>
              <a:rPr lang="ru-RU" sz="2800" spc="-5" dirty="0">
                <a:latin typeface="Calibri"/>
                <a:cs typeface="Calibri"/>
              </a:rPr>
              <a:t>трехкомнатную </a:t>
            </a:r>
            <a:r>
              <a:rPr lang="ru-RU" sz="2800" spc="-10" dirty="0">
                <a:latin typeface="Calibri"/>
                <a:cs typeface="Calibri"/>
              </a:rPr>
              <a:t>квартиру,</a:t>
            </a:r>
            <a:r>
              <a:rPr lang="ru-RU" sz="2800" spc="-120" dirty="0">
                <a:latin typeface="Calibri"/>
                <a:cs typeface="Calibri"/>
              </a:rPr>
              <a:t> </a:t>
            </a:r>
            <a:r>
              <a:rPr lang="ru-RU" sz="2800" spc="5" dirty="0">
                <a:latin typeface="Calibri"/>
                <a:cs typeface="Calibri"/>
              </a:rPr>
              <a:t>по  </a:t>
            </a:r>
            <a:r>
              <a:rPr lang="ru-RU" sz="2800" spc="-20" dirty="0">
                <a:latin typeface="Calibri"/>
                <a:cs typeface="Calibri"/>
              </a:rPr>
              <a:t>ул. </a:t>
            </a:r>
            <a:r>
              <a:rPr lang="ru-RU" sz="2800" spc="-5" dirty="0" err="1">
                <a:latin typeface="Calibri"/>
                <a:cs typeface="Calibri"/>
              </a:rPr>
              <a:t>Миксина</a:t>
            </a:r>
            <a:r>
              <a:rPr lang="ru-RU" sz="2800" spc="-5" dirty="0">
                <a:latin typeface="Calibri"/>
                <a:cs typeface="Calibri"/>
              </a:rPr>
              <a:t>. </a:t>
            </a:r>
            <a:r>
              <a:rPr lang="ru-RU" sz="2800" dirty="0">
                <a:latin typeface="Calibri"/>
                <a:cs typeface="Calibri"/>
              </a:rPr>
              <a:t>В ней </a:t>
            </a:r>
            <a:r>
              <a:rPr lang="ru-RU" sz="2800" spc="-5" dirty="0">
                <a:latin typeface="Calibri"/>
                <a:cs typeface="Calibri"/>
              </a:rPr>
              <a:t>выросла </a:t>
            </a:r>
            <a:r>
              <a:rPr lang="ru-RU" sz="2800" dirty="0">
                <a:latin typeface="Calibri"/>
                <a:cs typeface="Calibri"/>
              </a:rPr>
              <a:t>и </a:t>
            </a:r>
            <a:r>
              <a:rPr lang="ru-RU" sz="2800" spc="-5" dirty="0">
                <a:latin typeface="Calibri"/>
                <a:cs typeface="Calibri"/>
              </a:rPr>
              <a:t>моя  </a:t>
            </a:r>
            <a:r>
              <a:rPr lang="ru-RU" sz="2800" dirty="0">
                <a:latin typeface="Calibri"/>
                <a:cs typeface="Calibri"/>
              </a:rPr>
              <a:t>мама, </a:t>
            </a:r>
            <a:r>
              <a:rPr lang="ru-RU" sz="2800" spc="-5" dirty="0">
                <a:latin typeface="Calibri"/>
                <a:cs typeface="Calibri"/>
              </a:rPr>
              <a:t>сейчас </a:t>
            </a:r>
            <a:r>
              <a:rPr lang="ru-RU" sz="2800" dirty="0">
                <a:latin typeface="Calibri"/>
                <a:cs typeface="Calibri"/>
              </a:rPr>
              <a:t>в ней </a:t>
            </a:r>
            <a:r>
              <a:rPr lang="ru-RU" sz="2800" spc="-5" dirty="0">
                <a:latin typeface="Calibri"/>
                <a:cs typeface="Calibri"/>
              </a:rPr>
              <a:t>живут моя бабушка  </a:t>
            </a:r>
            <a:r>
              <a:rPr lang="ru-RU" sz="2800" spc="5" dirty="0">
                <a:latin typeface="Calibri"/>
                <a:cs typeface="Calibri"/>
              </a:rPr>
              <a:t>и </a:t>
            </a:r>
            <a:r>
              <a:rPr lang="ru-RU" sz="2800" spc="-10" dirty="0">
                <a:latin typeface="Calibri"/>
                <a:cs typeface="Calibri"/>
              </a:rPr>
              <a:t>тетя Эльмира </a:t>
            </a:r>
            <a:r>
              <a:rPr lang="ru-RU" sz="2800" spc="-5" dirty="0">
                <a:latin typeface="Calibri"/>
                <a:cs typeface="Calibri"/>
              </a:rPr>
              <a:t>со свей семьей.</a:t>
            </a:r>
            <a:endParaRPr lang="ru-RU" sz="2800" dirty="0">
              <a:latin typeface="Calibri"/>
              <a:cs typeface="Calibri"/>
            </a:endParaRPr>
          </a:p>
          <a:p>
            <a:endParaRPr lang="ru-RU" dirty="0"/>
          </a:p>
        </p:txBody>
      </p:sp>
      <p:sp>
        <p:nvSpPr>
          <p:cNvPr id="8" name="object 13">
            <a:extLst>
              <a:ext uri="{FF2B5EF4-FFF2-40B4-BE49-F238E27FC236}">
                <a16:creationId xmlns:a16="http://schemas.microsoft.com/office/drawing/2014/main" id="{DFC102EF-2AD2-4EAB-9E71-057BC901EEE0}"/>
              </a:ext>
            </a:extLst>
          </p:cNvPr>
          <p:cNvSpPr/>
          <p:nvPr/>
        </p:nvSpPr>
        <p:spPr>
          <a:xfrm>
            <a:off x="1129575" y="2505075"/>
            <a:ext cx="4264201" cy="285514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423A50A-BA5C-4DEF-82EC-8D7E1767CC5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67867" y="5416614"/>
            <a:ext cx="2048286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2298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9DED00F-6B6B-484A-AAF6-2E3B3F8353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25464" y="5656217"/>
            <a:ext cx="1857019" cy="1201783"/>
          </a:xfrm>
          <a:prstGeom prst="rect">
            <a:avLst/>
          </a:prstGeom>
        </p:spPr>
      </p:pic>
      <p:graphicFrame>
        <p:nvGraphicFramePr>
          <p:cNvPr id="11" name="Схема 10">
            <a:extLst>
              <a:ext uri="{FF2B5EF4-FFF2-40B4-BE49-F238E27FC236}">
                <a16:creationId xmlns:a16="http://schemas.microsoft.com/office/drawing/2014/main" id="{23F2F19E-8113-4069-B348-79070ADA7C3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8347153"/>
              </p:ext>
            </p:extLst>
          </p:nvPr>
        </p:nvGraphicFramePr>
        <p:xfrm>
          <a:off x="839788" y="365125"/>
          <a:ext cx="10515600" cy="1325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Текст 2">
            <a:extLst>
              <a:ext uri="{FF2B5EF4-FFF2-40B4-BE49-F238E27FC236}">
                <a16:creationId xmlns:a16="http://schemas.microsoft.com/office/drawing/2014/main" id="{62F0D39B-44E9-4BB5-BFFE-0A28802BF8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526959"/>
            <a:ext cx="5157787" cy="978116"/>
          </a:xfrm>
        </p:spPr>
        <p:txBody>
          <a:bodyPr>
            <a:normAutofit fontScale="25000" lnSpcReduction="20000"/>
          </a:bodyPr>
          <a:lstStyle/>
          <a:p>
            <a:pPr marL="91440">
              <a:lnSpc>
                <a:spcPts val="1750"/>
              </a:lnSpc>
            </a:pPr>
            <a:endParaRPr lang="ru-RU" sz="2400" b="1" spc="-5" dirty="0">
              <a:latin typeface="Calibri"/>
              <a:cs typeface="Calibri"/>
            </a:endParaRPr>
          </a:p>
          <a:p>
            <a:pPr marL="91440">
              <a:lnSpc>
                <a:spcPts val="1750"/>
              </a:lnSpc>
            </a:pPr>
            <a:endParaRPr lang="ru-RU" spc="-5" dirty="0">
              <a:latin typeface="Calibri"/>
              <a:cs typeface="Calibri"/>
            </a:endParaRPr>
          </a:p>
          <a:p>
            <a:pPr marL="91440">
              <a:lnSpc>
                <a:spcPts val="1750"/>
              </a:lnSpc>
            </a:pPr>
            <a:r>
              <a:rPr lang="ru-RU" sz="6400" b="1" spc="-5" dirty="0">
                <a:latin typeface="Calibri"/>
                <a:cs typeface="Calibri"/>
              </a:rPr>
              <a:t>Моя </a:t>
            </a:r>
            <a:r>
              <a:rPr lang="ru-RU" sz="6400" b="1" spc="-5" dirty="0" err="1">
                <a:latin typeface="Calibri"/>
                <a:cs typeface="Calibri"/>
              </a:rPr>
              <a:t>абика</a:t>
            </a:r>
            <a:r>
              <a:rPr lang="ru-RU" sz="6400" b="1" spc="-5" dirty="0">
                <a:latin typeface="Calibri"/>
                <a:cs typeface="Calibri"/>
              </a:rPr>
              <a:t> </a:t>
            </a:r>
            <a:r>
              <a:rPr lang="ru-RU" sz="6400" b="1" dirty="0">
                <a:latin typeface="Calibri"/>
                <a:cs typeface="Calibri"/>
              </a:rPr>
              <a:t>– </a:t>
            </a:r>
            <a:r>
              <a:rPr lang="ru-RU" sz="6400" b="1" spc="-5" dirty="0" err="1">
                <a:latin typeface="Calibri"/>
                <a:cs typeface="Calibri"/>
              </a:rPr>
              <a:t>Ханнанова</a:t>
            </a:r>
            <a:r>
              <a:rPr lang="ru-RU" sz="6400" b="1" spc="-5" dirty="0">
                <a:latin typeface="Calibri"/>
                <a:cs typeface="Calibri"/>
              </a:rPr>
              <a:t> </a:t>
            </a:r>
            <a:r>
              <a:rPr lang="ru-RU" sz="6400" b="1" spc="5" dirty="0">
                <a:latin typeface="Calibri"/>
                <a:cs typeface="Calibri"/>
              </a:rPr>
              <a:t>Аниса</a:t>
            </a:r>
            <a:r>
              <a:rPr lang="ru-RU" sz="6400" b="1" spc="-55" dirty="0">
                <a:latin typeface="Calibri"/>
                <a:cs typeface="Calibri"/>
              </a:rPr>
              <a:t> </a:t>
            </a:r>
            <a:r>
              <a:rPr lang="ru-RU" sz="6400" b="1" spc="-15" dirty="0" err="1">
                <a:latin typeface="Calibri"/>
                <a:cs typeface="Calibri"/>
              </a:rPr>
              <a:t>Галеевна</a:t>
            </a:r>
            <a:r>
              <a:rPr lang="ru-RU" sz="6400" spc="-15" dirty="0">
                <a:latin typeface="Calibri"/>
                <a:cs typeface="Calibri"/>
              </a:rPr>
              <a:t> </a:t>
            </a:r>
            <a:r>
              <a:rPr lang="ru-RU" sz="6400" b="1" dirty="0">
                <a:latin typeface="Calibri"/>
                <a:cs typeface="Calibri"/>
              </a:rPr>
              <a:t>– в 70-е </a:t>
            </a:r>
            <a:r>
              <a:rPr lang="ru-RU" sz="6400" b="1" spc="-25" dirty="0">
                <a:latin typeface="Calibri"/>
                <a:cs typeface="Calibri"/>
              </a:rPr>
              <a:t>годы </a:t>
            </a:r>
            <a:r>
              <a:rPr lang="ru-RU" sz="6400" b="1" dirty="0">
                <a:latin typeface="Calibri"/>
                <a:cs typeface="Calibri"/>
              </a:rPr>
              <a:t>ХХ </a:t>
            </a:r>
            <a:r>
              <a:rPr lang="ru-RU" sz="6400" b="1" spc="-5" dirty="0">
                <a:latin typeface="Calibri"/>
                <a:cs typeface="Calibri"/>
              </a:rPr>
              <a:t>века </a:t>
            </a:r>
            <a:r>
              <a:rPr lang="ru-RU" sz="6400" b="1" dirty="0">
                <a:latin typeface="Calibri"/>
                <a:cs typeface="Calibri"/>
              </a:rPr>
              <a:t>все </a:t>
            </a:r>
            <a:r>
              <a:rPr lang="ru-RU" sz="6400" b="1" spc="-5" dirty="0">
                <a:latin typeface="Calibri"/>
                <a:cs typeface="Calibri"/>
              </a:rPr>
              <a:t>паспорта</a:t>
            </a:r>
            <a:r>
              <a:rPr lang="ru-RU" sz="6400" b="1" spc="-45" dirty="0">
                <a:latin typeface="Calibri"/>
                <a:cs typeface="Calibri"/>
              </a:rPr>
              <a:t> </a:t>
            </a:r>
            <a:r>
              <a:rPr lang="ru-RU" sz="6400" b="1" dirty="0">
                <a:latin typeface="Calibri"/>
                <a:cs typeface="Calibri"/>
              </a:rPr>
              <a:t>в</a:t>
            </a:r>
            <a:r>
              <a:rPr lang="ru-RU" sz="6400" dirty="0">
                <a:latin typeface="Calibri"/>
                <a:cs typeface="Calibri"/>
              </a:rPr>
              <a:t> </a:t>
            </a:r>
            <a:r>
              <a:rPr lang="ru-RU" sz="6400" b="1" dirty="0">
                <a:latin typeface="Calibri"/>
                <a:cs typeface="Calibri"/>
              </a:rPr>
              <a:t>нашей </a:t>
            </a:r>
            <a:r>
              <a:rPr lang="ru-RU" sz="6400" b="1" spc="-5" dirty="0">
                <a:latin typeface="Calibri"/>
                <a:cs typeface="Calibri"/>
              </a:rPr>
              <a:t>семье </a:t>
            </a:r>
            <a:r>
              <a:rPr lang="ru-RU" sz="6400" b="1" dirty="0">
                <a:latin typeface="Calibri"/>
                <a:cs typeface="Calibri"/>
              </a:rPr>
              <a:t>были </a:t>
            </a:r>
            <a:r>
              <a:rPr lang="ru-RU" sz="6400" b="1" spc="-5" dirty="0">
                <a:latin typeface="Calibri"/>
                <a:cs typeface="Calibri"/>
              </a:rPr>
              <a:t>оформлены </a:t>
            </a:r>
            <a:r>
              <a:rPr lang="ru-RU" sz="6400" b="1" dirty="0">
                <a:latin typeface="Calibri"/>
                <a:cs typeface="Calibri"/>
              </a:rPr>
              <a:t>ее</a:t>
            </a:r>
            <a:r>
              <a:rPr lang="ru-RU" sz="6400" b="1" spc="-130" dirty="0">
                <a:latin typeface="Calibri"/>
                <a:cs typeface="Calibri"/>
              </a:rPr>
              <a:t> </a:t>
            </a:r>
            <a:r>
              <a:rPr lang="ru-RU" sz="6400" b="1" spc="-10" dirty="0">
                <a:latin typeface="Calibri"/>
                <a:cs typeface="Calibri"/>
              </a:rPr>
              <a:t>рукой</a:t>
            </a:r>
            <a:endParaRPr lang="ru-RU" sz="6400" dirty="0">
              <a:latin typeface="Calibri"/>
              <a:cs typeface="Calibri"/>
            </a:endParaRPr>
          </a:p>
          <a:p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080FBCD-1319-40DE-998A-5212C703A2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305017"/>
            <a:ext cx="5183188" cy="1491447"/>
          </a:xfrm>
        </p:spPr>
        <p:txBody>
          <a:bodyPr>
            <a:noAutofit/>
          </a:bodyPr>
          <a:lstStyle/>
          <a:p>
            <a:r>
              <a:rPr lang="ru-RU" sz="2000" dirty="0"/>
              <a:t>Каримуллина Самира, МБОУ СОШ №33, г. Набережные Челны</a:t>
            </a:r>
          </a:p>
        </p:txBody>
      </p:sp>
      <p:sp>
        <p:nvSpPr>
          <p:cNvPr id="7" name="object 12">
            <a:extLst>
              <a:ext uri="{FF2B5EF4-FFF2-40B4-BE49-F238E27FC236}">
                <a16:creationId xmlns:a16="http://schemas.microsoft.com/office/drawing/2014/main" id="{29F0F5FD-AF95-4000-9A69-7CA0EC366598}"/>
              </a:ext>
            </a:extLst>
          </p:cNvPr>
          <p:cNvSpPr/>
          <p:nvPr/>
        </p:nvSpPr>
        <p:spPr>
          <a:xfrm>
            <a:off x="1995553" y="2539619"/>
            <a:ext cx="2371344" cy="395325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Объект 8">
            <a:extLst>
              <a:ext uri="{FF2B5EF4-FFF2-40B4-BE49-F238E27FC236}">
                <a16:creationId xmlns:a16="http://schemas.microsoft.com/office/drawing/2014/main" id="{AC99EFCA-A430-4D41-92B6-ECF12C38B9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796465"/>
            <a:ext cx="5183188" cy="3696409"/>
          </a:xfrm>
        </p:spPr>
        <p:txBody>
          <a:bodyPr>
            <a:normAutofit fontScale="77500" lnSpcReduction="20000"/>
          </a:bodyPr>
          <a:lstStyle/>
          <a:p>
            <a:pPr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1977 году в СССР началась выдача паспортов нового образца. В Татарии, конечно, тоже началась паспортизация. Открывались Паспортные столы при милиции.  Сюда по комсомольской путевке направлялись молодые женщины, имеющие среднее специальное образование, с красивым каллиграфическим почерком. Так, в паспортный стол г. Мензелинска была направлена моя бабушка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Ханнанова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Аниса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Галеевна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 До этого она работала акушеркой в роддоме.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 паспорт мамы времен СССР до сих по хранится у нас дома. В нем фотография мамы в 16 лет, а написан паспорт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абикой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50988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30F7AE7-F129-4BCD-9492-99CA7F6041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1451" y="5599922"/>
            <a:ext cx="1822558" cy="1179481"/>
          </a:xfrm>
          <a:prstGeom prst="rect">
            <a:avLst/>
          </a:prstGeom>
        </p:spPr>
      </p:pic>
      <p:graphicFrame>
        <p:nvGraphicFramePr>
          <p:cNvPr id="8" name="Схема 7">
            <a:extLst>
              <a:ext uri="{FF2B5EF4-FFF2-40B4-BE49-F238E27FC236}">
                <a16:creationId xmlns:a16="http://schemas.microsoft.com/office/drawing/2014/main" id="{853E04F0-942E-4B41-9750-EE674FF2F9E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59793624"/>
              </p:ext>
            </p:extLst>
          </p:nvPr>
        </p:nvGraphicFramePr>
        <p:xfrm>
          <a:off x="839788" y="365125"/>
          <a:ext cx="10515600" cy="1325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Текст 4">
            <a:extLst>
              <a:ext uri="{FF2B5EF4-FFF2-40B4-BE49-F238E27FC236}">
                <a16:creationId xmlns:a16="http://schemas.microsoft.com/office/drawing/2014/main" id="{E58A8962-754C-46AD-8363-CFC08FA9EC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/>
          </a:bodyPr>
          <a:lstStyle/>
          <a:p>
            <a:r>
              <a:rPr lang="ru-RU" dirty="0" err="1"/>
              <a:t>Зиннатова</a:t>
            </a:r>
            <a:r>
              <a:rPr lang="ru-RU" dirty="0"/>
              <a:t> Замира, </a:t>
            </a:r>
            <a:r>
              <a:rPr lang="ru-RU" dirty="0" err="1"/>
              <a:t>Кутлушинская</a:t>
            </a:r>
            <a:r>
              <a:rPr lang="ru-RU" dirty="0"/>
              <a:t> СОШ, Чистопольский муниципальный район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AD3EFC4-8868-4B49-9C9E-267E89132694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62500" lnSpcReduction="20000"/>
          </a:bodyPr>
          <a:lstStyle/>
          <a:p>
            <a:pPr marL="344170" indent="-344805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44170" algn="l"/>
                <a:tab pos="344805" algn="l"/>
              </a:tabLst>
            </a:pPr>
            <a:r>
              <a:rPr lang="ru-RU" sz="2800" spc="-10" dirty="0" err="1">
                <a:latin typeface="Calibri"/>
                <a:cs typeface="Calibri"/>
              </a:rPr>
              <a:t>Кутлушкинский</a:t>
            </a:r>
            <a:r>
              <a:rPr lang="ru-RU" sz="2800" spc="-10" dirty="0">
                <a:latin typeface="Calibri"/>
                <a:cs typeface="Calibri"/>
              </a:rPr>
              <a:t> сельский </a:t>
            </a:r>
            <a:r>
              <a:rPr lang="ru-RU" sz="2800" spc="-15" dirty="0">
                <a:latin typeface="Calibri"/>
                <a:cs typeface="Calibri"/>
              </a:rPr>
              <a:t>дом</a:t>
            </a:r>
            <a:r>
              <a:rPr lang="ru-RU" sz="2800" spc="5" dirty="0">
                <a:latin typeface="Calibri"/>
                <a:cs typeface="Calibri"/>
              </a:rPr>
              <a:t> </a:t>
            </a:r>
            <a:r>
              <a:rPr lang="ru-RU" sz="2800" spc="-20" dirty="0">
                <a:latin typeface="Calibri"/>
                <a:cs typeface="Calibri"/>
              </a:rPr>
              <a:t>культуры</a:t>
            </a:r>
            <a:r>
              <a:rPr lang="ru-RU" dirty="0">
                <a:latin typeface="Calibri"/>
                <a:cs typeface="Calibri"/>
              </a:rPr>
              <a:t> </a:t>
            </a:r>
            <a:r>
              <a:rPr lang="ru-RU" sz="2800" spc="5" dirty="0">
                <a:latin typeface="Calibri"/>
                <a:cs typeface="Calibri"/>
              </a:rPr>
              <a:t>был </a:t>
            </a:r>
            <a:r>
              <a:rPr lang="ru-RU" sz="2800" spc="-5" dirty="0">
                <a:latin typeface="Calibri"/>
                <a:cs typeface="Calibri"/>
              </a:rPr>
              <a:t>построен </a:t>
            </a:r>
            <a:r>
              <a:rPr lang="ru-RU" sz="2800" spc="5" dirty="0">
                <a:latin typeface="Calibri"/>
                <a:cs typeface="Calibri"/>
              </a:rPr>
              <a:t>в </a:t>
            </a:r>
            <a:r>
              <a:rPr lang="ru-RU" sz="2800" dirty="0">
                <a:latin typeface="Calibri"/>
                <a:cs typeface="Calibri"/>
              </a:rPr>
              <a:t>1935 </a:t>
            </a:r>
            <a:r>
              <a:rPr lang="ru-RU" sz="2800" spc="-35" dirty="0">
                <a:latin typeface="Calibri"/>
                <a:cs typeface="Calibri"/>
              </a:rPr>
              <a:t>году. </a:t>
            </a:r>
            <a:r>
              <a:rPr lang="ru-RU" sz="2800" spc="-5" dirty="0">
                <a:latin typeface="Calibri"/>
                <a:cs typeface="Calibri"/>
              </a:rPr>
              <a:t>Многие</a:t>
            </a:r>
            <a:r>
              <a:rPr lang="ru-RU" dirty="0">
                <a:latin typeface="Calibri"/>
                <a:cs typeface="Calibri"/>
              </a:rPr>
              <a:t> </a:t>
            </a:r>
            <a:r>
              <a:rPr lang="ru-RU" sz="2800" spc="-10" dirty="0">
                <a:latin typeface="Calibri"/>
                <a:cs typeface="Calibri"/>
              </a:rPr>
              <a:t>жители старшего поколения </a:t>
            </a:r>
            <a:r>
              <a:rPr lang="ru-RU" sz="2800" dirty="0">
                <a:latin typeface="Calibri"/>
                <a:cs typeface="Calibri"/>
              </a:rPr>
              <a:t>в </a:t>
            </a:r>
            <a:r>
              <a:rPr lang="ru-RU" sz="2800" spc="-10" dirty="0">
                <a:latin typeface="Calibri"/>
                <a:cs typeface="Calibri"/>
              </a:rPr>
              <a:t>том </a:t>
            </a:r>
            <a:r>
              <a:rPr lang="ru-RU" sz="2800" spc="-5" dirty="0">
                <a:latin typeface="Calibri"/>
                <a:cs typeface="Calibri"/>
              </a:rPr>
              <a:t>числе  </a:t>
            </a:r>
            <a:r>
              <a:rPr lang="ru-RU" sz="2800" dirty="0">
                <a:latin typeface="Calibri"/>
                <a:cs typeface="Calibri"/>
              </a:rPr>
              <a:t>и </a:t>
            </a:r>
            <a:r>
              <a:rPr lang="ru-RU" sz="2800" spc="-5" dirty="0">
                <a:latin typeface="Calibri"/>
                <a:cs typeface="Calibri"/>
              </a:rPr>
              <a:t>мой </a:t>
            </a:r>
            <a:r>
              <a:rPr lang="ru-RU" sz="2800" spc="-15" dirty="0">
                <a:latin typeface="Calibri"/>
                <a:cs typeface="Calibri"/>
              </a:rPr>
              <a:t>прадедушка </a:t>
            </a:r>
            <a:r>
              <a:rPr lang="ru-RU" sz="2800" b="1" dirty="0" err="1">
                <a:latin typeface="Calibri"/>
                <a:cs typeface="Calibri"/>
              </a:rPr>
              <a:t>Зарипов</a:t>
            </a:r>
            <a:r>
              <a:rPr lang="ru-RU" sz="2800" b="1" dirty="0">
                <a:latin typeface="Calibri"/>
                <a:cs typeface="Calibri"/>
              </a:rPr>
              <a:t> </a:t>
            </a:r>
            <a:r>
              <a:rPr lang="ru-RU" sz="2800" b="1" dirty="0" err="1">
                <a:latin typeface="Calibri"/>
                <a:cs typeface="Calibri"/>
              </a:rPr>
              <a:t>Сабирзян</a:t>
            </a:r>
            <a:r>
              <a:rPr lang="ru-RU" sz="2800" b="1" dirty="0">
                <a:latin typeface="Calibri"/>
                <a:cs typeface="Calibri"/>
              </a:rPr>
              <a:t>  </a:t>
            </a:r>
            <a:r>
              <a:rPr lang="ru-RU" sz="2800" dirty="0">
                <a:latin typeface="Calibri"/>
                <a:cs typeface="Calibri"/>
              </a:rPr>
              <a:t>любили играть </a:t>
            </a:r>
            <a:r>
              <a:rPr lang="ru-RU" sz="2800" spc="5" dirty="0">
                <a:latin typeface="Calibri"/>
                <a:cs typeface="Calibri"/>
              </a:rPr>
              <a:t>на </a:t>
            </a:r>
            <a:r>
              <a:rPr lang="ru-RU" sz="2800" spc="-5" dirty="0">
                <a:latin typeface="Calibri"/>
                <a:cs typeface="Calibri"/>
              </a:rPr>
              <a:t>гармошке,  участвовать </a:t>
            </a:r>
            <a:r>
              <a:rPr lang="ru-RU" sz="2800" dirty="0">
                <a:latin typeface="Calibri"/>
                <a:cs typeface="Calibri"/>
              </a:rPr>
              <a:t>в </a:t>
            </a:r>
            <a:r>
              <a:rPr lang="ru-RU" sz="2800" spc="-5" dirty="0">
                <a:latin typeface="Calibri"/>
                <a:cs typeface="Calibri"/>
              </a:rPr>
              <a:t>постановках </a:t>
            </a:r>
            <a:r>
              <a:rPr lang="ru-RU" sz="2800" dirty="0">
                <a:latin typeface="Calibri"/>
                <a:cs typeface="Calibri"/>
              </a:rPr>
              <a:t>и  </a:t>
            </a:r>
            <a:r>
              <a:rPr lang="ru-RU" sz="2800" spc="-15" dirty="0">
                <a:latin typeface="Calibri"/>
                <a:cs typeface="Calibri"/>
              </a:rPr>
              <a:t>самодеятельности </a:t>
            </a:r>
            <a:r>
              <a:rPr lang="ru-RU" sz="2800" spc="-10" dirty="0">
                <a:latin typeface="Calibri"/>
                <a:cs typeface="Calibri"/>
              </a:rPr>
              <a:t>села. </a:t>
            </a:r>
            <a:r>
              <a:rPr lang="ru-RU" sz="2800" dirty="0">
                <a:latin typeface="Calibri"/>
                <a:cs typeface="Calibri"/>
              </a:rPr>
              <a:t>Ими</a:t>
            </a:r>
            <a:r>
              <a:rPr lang="ru-RU" sz="2800" spc="55" dirty="0">
                <a:latin typeface="Calibri"/>
                <a:cs typeface="Calibri"/>
              </a:rPr>
              <a:t> </a:t>
            </a:r>
            <a:r>
              <a:rPr lang="ru-RU" sz="2800" dirty="0">
                <a:latin typeface="Calibri"/>
                <a:cs typeface="Calibri"/>
              </a:rPr>
              <a:t>были </a:t>
            </a:r>
            <a:r>
              <a:rPr lang="ru-RU" sz="2800" spc="-5" dirty="0">
                <a:latin typeface="Calibri"/>
                <a:cs typeface="Calibri"/>
              </a:rPr>
              <a:t>поставлены пьесы татарских  драматургов </a:t>
            </a:r>
            <a:r>
              <a:rPr lang="ru-RU" sz="2800" dirty="0">
                <a:latin typeface="Calibri"/>
                <a:cs typeface="Calibri"/>
              </a:rPr>
              <a:t>и </a:t>
            </a:r>
            <a:r>
              <a:rPr lang="ru-RU" sz="2800" spc="-5" dirty="0">
                <a:latin typeface="Calibri"/>
                <a:cs typeface="Calibri"/>
              </a:rPr>
              <a:t>местных авторов таких  </a:t>
            </a:r>
            <a:r>
              <a:rPr lang="ru-RU" sz="2800" spc="-10" dirty="0">
                <a:latin typeface="Calibri"/>
                <a:cs typeface="Calibri"/>
              </a:rPr>
              <a:t>как </a:t>
            </a:r>
            <a:r>
              <a:rPr lang="ru-RU" sz="2800" spc="-30" dirty="0" err="1">
                <a:latin typeface="Calibri"/>
                <a:cs typeface="Calibri"/>
              </a:rPr>
              <a:t>Гаяз</a:t>
            </a:r>
            <a:r>
              <a:rPr lang="ru-RU" sz="2800" spc="-35" dirty="0">
                <a:latin typeface="Calibri"/>
                <a:cs typeface="Calibri"/>
              </a:rPr>
              <a:t> </a:t>
            </a:r>
            <a:r>
              <a:rPr lang="ru-RU" sz="2800" spc="-5" dirty="0">
                <a:latin typeface="Calibri"/>
                <a:cs typeface="Calibri"/>
              </a:rPr>
              <a:t>Исхаки.</a:t>
            </a:r>
            <a:endParaRPr lang="ru-RU" sz="2800" dirty="0">
              <a:latin typeface="Calibri"/>
              <a:cs typeface="Calibri"/>
            </a:endParaRPr>
          </a:p>
          <a:p>
            <a:pPr marL="344170" marR="173990" indent="-344805">
              <a:lnSpc>
                <a:spcPct val="100000"/>
              </a:lnSpc>
              <a:spcBef>
                <a:spcPts val="390"/>
              </a:spcBef>
              <a:buFont typeface="Arial"/>
              <a:buChar char="•"/>
              <a:tabLst>
                <a:tab pos="344170" algn="l"/>
                <a:tab pos="344805" algn="l"/>
              </a:tabLst>
            </a:pPr>
            <a:r>
              <a:rPr lang="ru-RU" sz="2800" dirty="0">
                <a:latin typeface="Calibri"/>
                <a:cs typeface="Calibri"/>
              </a:rPr>
              <a:t>В 1982 </a:t>
            </a:r>
            <a:r>
              <a:rPr lang="ru-RU" sz="2800" spc="-30" dirty="0">
                <a:latin typeface="Calibri"/>
                <a:cs typeface="Calibri"/>
              </a:rPr>
              <a:t>году </a:t>
            </a:r>
            <a:r>
              <a:rPr lang="ru-RU" sz="2800" spc="5" dirty="0">
                <a:latin typeface="Calibri"/>
                <a:cs typeface="Calibri"/>
              </a:rPr>
              <a:t>был </a:t>
            </a:r>
            <a:r>
              <a:rPr lang="ru-RU" sz="2800" spc="-5" dirty="0">
                <a:latin typeface="Calibri"/>
                <a:cs typeface="Calibri"/>
              </a:rPr>
              <a:t>построен </a:t>
            </a:r>
            <a:r>
              <a:rPr lang="ru-RU" sz="2800" dirty="0">
                <a:latin typeface="Calibri"/>
                <a:cs typeface="Calibri"/>
              </a:rPr>
              <a:t>новый </a:t>
            </a:r>
            <a:r>
              <a:rPr lang="ru-RU" sz="2800" spc="-15" dirty="0">
                <a:latin typeface="Calibri"/>
                <a:cs typeface="Calibri"/>
              </a:rPr>
              <a:t>дом  </a:t>
            </a:r>
            <a:r>
              <a:rPr lang="ru-RU" sz="2800" spc="-20" dirty="0">
                <a:latin typeface="Calibri"/>
                <a:cs typeface="Calibri"/>
              </a:rPr>
              <a:t>культуры. </a:t>
            </a:r>
            <a:r>
              <a:rPr lang="ru-RU" sz="2800" spc="-10" dirty="0">
                <a:latin typeface="Calibri"/>
                <a:cs typeface="Calibri"/>
              </a:rPr>
              <a:t>Желающих </a:t>
            </a:r>
            <a:r>
              <a:rPr lang="ru-RU" sz="2800" spc="-5" dirty="0">
                <a:latin typeface="Calibri"/>
                <a:cs typeface="Calibri"/>
              </a:rPr>
              <a:t>иметь </a:t>
            </a:r>
            <a:r>
              <a:rPr lang="ru-RU" sz="2800" dirty="0">
                <a:latin typeface="Calibri"/>
                <a:cs typeface="Calibri"/>
              </a:rPr>
              <a:t>в </a:t>
            </a:r>
            <a:r>
              <a:rPr lang="ru-RU" sz="2800" spc="-5" dirty="0">
                <a:latin typeface="Calibri"/>
                <a:cs typeface="Calibri"/>
              </a:rPr>
              <a:t>своем  </a:t>
            </a:r>
            <a:r>
              <a:rPr lang="ru-RU" sz="2800" spc="-10" dirty="0">
                <a:latin typeface="Calibri"/>
                <a:cs typeface="Calibri"/>
              </a:rPr>
              <a:t>селе </a:t>
            </a:r>
            <a:r>
              <a:rPr lang="ru-RU" sz="2800" spc="-5" dirty="0">
                <a:latin typeface="Calibri"/>
                <a:cs typeface="Calibri"/>
              </a:rPr>
              <a:t>большой </a:t>
            </a:r>
            <a:r>
              <a:rPr lang="ru-RU" sz="2800" dirty="0">
                <a:latin typeface="Calibri"/>
                <a:cs typeface="Calibri"/>
              </a:rPr>
              <a:t>красивый </a:t>
            </a:r>
            <a:r>
              <a:rPr lang="ru-RU" sz="2800" spc="-5" dirty="0">
                <a:latin typeface="Calibri"/>
                <a:cs typeface="Calibri"/>
              </a:rPr>
              <a:t>очаг</a:t>
            </a:r>
            <a:r>
              <a:rPr lang="ru-RU" sz="2800" spc="-100" dirty="0">
                <a:latin typeface="Calibri"/>
                <a:cs typeface="Calibri"/>
              </a:rPr>
              <a:t> </a:t>
            </a:r>
            <a:r>
              <a:rPr lang="ru-RU" sz="2800" spc="-20" dirty="0">
                <a:latin typeface="Calibri"/>
                <a:cs typeface="Calibri"/>
              </a:rPr>
              <a:t>культуры  </a:t>
            </a:r>
            <a:r>
              <a:rPr lang="ru-RU" sz="2800" spc="5" dirty="0">
                <a:latin typeface="Calibri"/>
                <a:cs typeface="Calibri"/>
              </a:rPr>
              <a:t>было </a:t>
            </a:r>
            <a:r>
              <a:rPr lang="ru-RU" sz="2800" spc="-10" dirty="0">
                <a:latin typeface="Calibri"/>
                <a:cs typeface="Calibri"/>
              </a:rPr>
              <a:t>настолько </a:t>
            </a:r>
            <a:r>
              <a:rPr lang="ru-RU" sz="2800" spc="-15" dirty="0">
                <a:latin typeface="Calibri"/>
                <a:cs typeface="Calibri"/>
              </a:rPr>
              <a:t>велико, </a:t>
            </a:r>
            <a:r>
              <a:rPr lang="ru-RU" sz="2800" spc="-10" dirty="0">
                <a:latin typeface="Calibri"/>
                <a:cs typeface="Calibri"/>
              </a:rPr>
              <a:t>что </a:t>
            </a:r>
            <a:r>
              <a:rPr lang="ru-RU" sz="2800" dirty="0">
                <a:latin typeface="Calibri"/>
                <a:cs typeface="Calibri"/>
              </a:rPr>
              <a:t>к  </a:t>
            </a:r>
            <a:r>
              <a:rPr lang="ru-RU" sz="2800" spc="-10" dirty="0">
                <a:latin typeface="Calibri"/>
                <a:cs typeface="Calibri"/>
              </a:rPr>
              <a:t>строительной </a:t>
            </a:r>
            <a:r>
              <a:rPr lang="ru-RU" sz="2800" spc="-5" dirty="0">
                <a:latin typeface="Calibri"/>
                <a:cs typeface="Calibri"/>
              </a:rPr>
              <a:t>бригаде </a:t>
            </a:r>
            <a:r>
              <a:rPr lang="ru-RU" sz="2800" spc="-10" dirty="0">
                <a:latin typeface="Calibri"/>
                <a:cs typeface="Calibri"/>
              </a:rPr>
              <a:t>подключились  </a:t>
            </a:r>
            <a:r>
              <a:rPr lang="ru-RU" sz="2800" spc="-5" dirty="0">
                <a:latin typeface="Calibri"/>
                <a:cs typeface="Calibri"/>
              </a:rPr>
              <a:t>многие </a:t>
            </a:r>
            <a:r>
              <a:rPr lang="ru-RU" sz="2800" spc="-10" dirty="0">
                <a:latin typeface="Calibri"/>
                <a:cs typeface="Calibri"/>
              </a:rPr>
              <a:t>жители села. </a:t>
            </a:r>
            <a:r>
              <a:rPr lang="ru-RU" sz="2800" spc="5" dirty="0">
                <a:latin typeface="Calibri"/>
                <a:cs typeface="Calibri"/>
              </a:rPr>
              <a:t>И</a:t>
            </a:r>
            <a:r>
              <a:rPr lang="ru-RU" sz="2800" spc="-20" dirty="0">
                <a:latin typeface="Calibri"/>
                <a:cs typeface="Calibri"/>
              </a:rPr>
              <a:t> </a:t>
            </a:r>
            <a:r>
              <a:rPr lang="ru-RU" sz="2800" spc="-5" dirty="0">
                <a:latin typeface="Calibri"/>
                <a:cs typeface="Calibri"/>
              </a:rPr>
              <a:t>мои</a:t>
            </a:r>
            <a:r>
              <a:rPr lang="ru-RU" dirty="0">
                <a:latin typeface="Calibri"/>
                <a:cs typeface="Calibri"/>
              </a:rPr>
              <a:t> </a:t>
            </a:r>
            <a:r>
              <a:rPr lang="ru-RU" sz="2800" spc="-10" dirty="0">
                <a:latin typeface="Calibri"/>
                <a:cs typeface="Calibri"/>
              </a:rPr>
              <a:t>родственники </a:t>
            </a:r>
            <a:r>
              <a:rPr lang="ru-RU" sz="2800" spc="-20" dirty="0">
                <a:latin typeface="Calibri"/>
                <a:cs typeface="Calibri"/>
              </a:rPr>
              <a:t>тоже </a:t>
            </a:r>
            <a:r>
              <a:rPr lang="ru-RU" sz="2800" spc="-5" dirty="0">
                <a:latin typeface="Calibri"/>
                <a:cs typeface="Calibri"/>
              </a:rPr>
              <a:t>участвовали,  помогали </a:t>
            </a:r>
            <a:r>
              <a:rPr lang="ru-RU" sz="2800" spc="-10" dirty="0">
                <a:latin typeface="Calibri"/>
                <a:cs typeface="Calibri"/>
              </a:rPr>
              <a:t>как</a:t>
            </a:r>
            <a:r>
              <a:rPr lang="ru-RU" sz="2800" spc="-20" dirty="0">
                <a:latin typeface="Calibri"/>
                <a:cs typeface="Calibri"/>
              </a:rPr>
              <a:t> могли.</a:t>
            </a:r>
            <a:endParaRPr lang="ru-RU" sz="2800" dirty="0">
              <a:latin typeface="Calibri"/>
              <a:cs typeface="Calibri"/>
            </a:endParaRPr>
          </a:p>
          <a:p>
            <a:endParaRPr lang="ru-RU" dirty="0"/>
          </a:p>
        </p:txBody>
      </p:sp>
      <p:sp>
        <p:nvSpPr>
          <p:cNvPr id="7" name="object 12">
            <a:extLst>
              <a:ext uri="{FF2B5EF4-FFF2-40B4-BE49-F238E27FC236}">
                <a16:creationId xmlns:a16="http://schemas.microsoft.com/office/drawing/2014/main" id="{715D141A-EEA6-48A2-B1B6-DC8AA970354F}"/>
              </a:ext>
            </a:extLst>
          </p:cNvPr>
          <p:cNvSpPr/>
          <p:nvPr/>
        </p:nvSpPr>
        <p:spPr>
          <a:xfrm>
            <a:off x="1997682" y="1795005"/>
            <a:ext cx="2371343" cy="395020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063687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D88FE26-A810-4DFD-A19A-8EABEA018A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1767" y="5645391"/>
            <a:ext cx="1682040" cy="1088544"/>
          </a:xfrm>
          <a:prstGeom prst="rect">
            <a:avLst/>
          </a:prstGeom>
        </p:spPr>
      </p:pic>
      <p:graphicFrame>
        <p:nvGraphicFramePr>
          <p:cNvPr id="9" name="Схема 8">
            <a:extLst>
              <a:ext uri="{FF2B5EF4-FFF2-40B4-BE49-F238E27FC236}">
                <a16:creationId xmlns:a16="http://schemas.microsoft.com/office/drawing/2014/main" id="{65891F85-CD29-4672-BD06-CB7C2B82C34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60524513"/>
              </p:ext>
            </p:extLst>
          </p:nvPr>
        </p:nvGraphicFramePr>
        <p:xfrm>
          <a:off x="839788" y="365125"/>
          <a:ext cx="10515600" cy="1325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Текст 4">
            <a:extLst>
              <a:ext uri="{FF2B5EF4-FFF2-40B4-BE49-F238E27FC236}">
                <a16:creationId xmlns:a16="http://schemas.microsoft.com/office/drawing/2014/main" id="{4EC43B5D-3278-4200-829F-7507D73DBD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/>
          </a:bodyPr>
          <a:lstStyle/>
          <a:p>
            <a:r>
              <a:rPr lang="ru-RU" dirty="0" err="1"/>
              <a:t>Кумаева</a:t>
            </a:r>
            <a:r>
              <a:rPr lang="ru-RU" dirty="0"/>
              <a:t> Анастасия, СБОУ «</a:t>
            </a:r>
            <a:r>
              <a:rPr lang="ru-RU" dirty="0" err="1"/>
              <a:t>Ципьинская</a:t>
            </a:r>
            <a:r>
              <a:rPr lang="ru-RU" dirty="0"/>
              <a:t> СОШ», Балтасинский район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1B85BE1-F267-47B8-9C08-79AB5C557204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20000"/>
          </a:bodyPr>
          <a:lstStyle/>
          <a:p>
            <a:pPr marL="0" marR="5080" indent="0">
              <a:lnSpc>
                <a:spcPct val="80000"/>
              </a:lnSpc>
              <a:spcBef>
                <a:spcPts val="555"/>
              </a:spcBef>
              <a:buNone/>
              <a:tabLst>
                <a:tab pos="344170" algn="l"/>
                <a:tab pos="344805" algn="l"/>
              </a:tabLst>
            </a:pPr>
            <a:r>
              <a:rPr lang="ru-RU" sz="2800" spc="-5" dirty="0">
                <a:latin typeface="Calibri"/>
                <a:cs typeface="Calibri"/>
              </a:rPr>
              <a:t>Я </a:t>
            </a:r>
            <a:r>
              <a:rPr lang="ru-RU" sz="2800" spc="-10" dirty="0">
                <a:latin typeface="Calibri"/>
                <a:cs typeface="Calibri"/>
              </a:rPr>
              <a:t>увлекаюсь </a:t>
            </a:r>
            <a:r>
              <a:rPr lang="ru-RU" sz="2800" spc="-5" dirty="0">
                <a:latin typeface="Calibri"/>
                <a:cs typeface="Calibri"/>
              </a:rPr>
              <a:t>лыжным спортом. В  </a:t>
            </a:r>
            <a:r>
              <a:rPr lang="ru-RU" sz="2800" spc="-30" dirty="0">
                <a:latin typeface="Calibri"/>
                <a:cs typeface="Calibri"/>
              </a:rPr>
              <a:t>ходе </a:t>
            </a:r>
            <a:r>
              <a:rPr lang="ru-RU" sz="2800" spc="-10" dirty="0">
                <a:latin typeface="Calibri"/>
                <a:cs typeface="Calibri"/>
              </a:rPr>
              <a:t>исследования </a:t>
            </a:r>
            <a:r>
              <a:rPr lang="ru-RU" sz="2800" spc="-5" dirty="0">
                <a:latin typeface="Calibri"/>
                <a:cs typeface="Calibri"/>
              </a:rPr>
              <a:t>я узнала, </a:t>
            </a:r>
            <a:r>
              <a:rPr lang="ru-RU" sz="2800" spc="-10" dirty="0">
                <a:latin typeface="Calibri"/>
                <a:cs typeface="Calibri"/>
              </a:rPr>
              <a:t>что  </a:t>
            </a:r>
            <a:r>
              <a:rPr lang="ru-RU" sz="2800" spc="-5" dirty="0">
                <a:latin typeface="Calibri"/>
                <a:cs typeface="Calibri"/>
              </a:rPr>
              <a:t>любовь к </a:t>
            </a:r>
            <a:r>
              <a:rPr lang="ru-RU" sz="2800" spc="-10" dirty="0">
                <a:latin typeface="Calibri"/>
                <a:cs typeface="Calibri"/>
              </a:rPr>
              <a:t>лыжам мне передалась  </a:t>
            </a:r>
            <a:r>
              <a:rPr lang="ru-RU" sz="2800" spc="-15" dirty="0">
                <a:latin typeface="Calibri"/>
                <a:cs typeface="Calibri"/>
              </a:rPr>
              <a:t>от </a:t>
            </a:r>
            <a:r>
              <a:rPr lang="ru-RU" sz="2800" spc="-5" dirty="0">
                <a:latin typeface="Calibri"/>
                <a:cs typeface="Calibri"/>
              </a:rPr>
              <a:t>бабушки Любовь Петровны.  </a:t>
            </a:r>
            <a:r>
              <a:rPr lang="ru-RU" sz="2800" spc="-10" dirty="0">
                <a:latin typeface="Calibri"/>
                <a:cs typeface="Calibri"/>
              </a:rPr>
              <a:t>Она </a:t>
            </a:r>
            <a:r>
              <a:rPr lang="ru-RU" sz="2800" spc="-5" dirty="0">
                <a:latin typeface="Calibri"/>
                <a:cs typeface="Calibri"/>
              </a:rPr>
              <a:t>в </a:t>
            </a:r>
            <a:r>
              <a:rPr lang="ru-RU" sz="2800" spc="-15" dirty="0">
                <a:latin typeface="Calibri"/>
                <a:cs typeface="Calibri"/>
              </a:rPr>
              <a:t>молодости </a:t>
            </a:r>
            <a:r>
              <a:rPr lang="ru-RU" sz="2800" spc="-10" dirty="0">
                <a:latin typeface="Calibri"/>
                <a:cs typeface="Calibri"/>
              </a:rPr>
              <a:t>увлекалась  лыжами. </a:t>
            </a:r>
            <a:r>
              <a:rPr lang="ru-RU" sz="2800" spc="-5" dirty="0">
                <a:latin typeface="Calibri"/>
                <a:cs typeface="Calibri"/>
              </a:rPr>
              <a:t>А </a:t>
            </a:r>
            <a:r>
              <a:rPr lang="ru-RU" sz="2800" spc="-10" dirty="0">
                <a:latin typeface="Calibri"/>
                <a:cs typeface="Calibri"/>
              </a:rPr>
              <a:t>потом </a:t>
            </a:r>
            <a:r>
              <a:rPr lang="ru-RU" sz="2800" spc="-5" dirty="0">
                <a:latin typeface="Calibri"/>
                <a:cs typeface="Calibri"/>
              </a:rPr>
              <a:t>и </a:t>
            </a:r>
            <a:r>
              <a:rPr lang="ru-RU" sz="2800" spc="-10" dirty="0">
                <a:latin typeface="Calibri"/>
                <a:cs typeface="Calibri"/>
              </a:rPr>
              <a:t>мой </a:t>
            </a:r>
            <a:r>
              <a:rPr lang="ru-RU" sz="2800" spc="-5" dirty="0">
                <a:latin typeface="Calibri"/>
                <a:cs typeface="Calibri"/>
              </a:rPr>
              <a:t>папа  </a:t>
            </a:r>
            <a:r>
              <a:rPr lang="ru-RU" sz="2800" spc="-10" dirty="0">
                <a:latin typeface="Calibri"/>
                <a:cs typeface="Calibri"/>
              </a:rPr>
              <a:t>(Алексей) часто </a:t>
            </a:r>
            <a:r>
              <a:rPr lang="ru-RU" sz="2800" spc="-5" dirty="0">
                <a:latin typeface="Calibri"/>
                <a:cs typeface="Calibri"/>
              </a:rPr>
              <a:t>участвовал </a:t>
            </a:r>
            <a:r>
              <a:rPr lang="ru-RU" sz="2800" spc="-10" dirty="0">
                <a:latin typeface="Calibri"/>
                <a:cs typeface="Calibri"/>
              </a:rPr>
              <a:t>на  лыжных </a:t>
            </a:r>
            <a:r>
              <a:rPr lang="ru-RU" sz="2800" spc="-5" dirty="0">
                <a:latin typeface="Calibri"/>
                <a:cs typeface="Calibri"/>
              </a:rPr>
              <a:t>соревнованиях и  занимал призовые </a:t>
            </a:r>
            <a:r>
              <a:rPr lang="ru-RU" sz="2800" spc="-10" dirty="0">
                <a:latin typeface="Calibri"/>
                <a:cs typeface="Calibri"/>
              </a:rPr>
              <a:t>места. </a:t>
            </a:r>
            <a:r>
              <a:rPr lang="ru-RU" sz="2800" spc="-5" dirty="0">
                <a:latin typeface="Calibri"/>
                <a:cs typeface="Calibri"/>
              </a:rPr>
              <a:t>А мой  </a:t>
            </a:r>
            <a:r>
              <a:rPr lang="ru-RU" sz="2800" spc="-20" dirty="0">
                <a:latin typeface="Calibri"/>
                <a:cs typeface="Calibri"/>
              </a:rPr>
              <a:t>дедушка </a:t>
            </a:r>
            <a:r>
              <a:rPr lang="ru-RU" sz="2800" spc="-15" dirty="0">
                <a:latin typeface="Calibri"/>
                <a:cs typeface="Calibri"/>
              </a:rPr>
              <a:t>Олег </a:t>
            </a:r>
            <a:r>
              <a:rPr lang="ru-RU" sz="2800" spc="-5" dirty="0">
                <a:latin typeface="Calibri"/>
                <a:cs typeface="Calibri"/>
              </a:rPr>
              <a:t>Константинович  играл в футбол и любил</a:t>
            </a:r>
            <a:r>
              <a:rPr lang="ru-RU" sz="2800" spc="-25" dirty="0">
                <a:latin typeface="Calibri"/>
                <a:cs typeface="Calibri"/>
              </a:rPr>
              <a:t> </a:t>
            </a:r>
            <a:r>
              <a:rPr lang="ru-RU" sz="2800" spc="-5" dirty="0">
                <a:latin typeface="Calibri"/>
                <a:cs typeface="Calibri"/>
              </a:rPr>
              <a:t>бегать.</a:t>
            </a:r>
            <a:endParaRPr lang="ru-RU" sz="2800" dirty="0">
              <a:latin typeface="Calibri"/>
              <a:cs typeface="Calibri"/>
            </a:endParaRPr>
          </a:p>
          <a:p>
            <a:pPr marL="115570" indent="0">
              <a:lnSpc>
                <a:spcPts val="1595"/>
              </a:lnSpc>
              <a:buNone/>
            </a:pPr>
            <a:r>
              <a:rPr lang="ru-RU" sz="2800" spc="-5" dirty="0">
                <a:latin typeface="Calibri"/>
                <a:cs typeface="Calibri"/>
              </a:rPr>
              <a:t>А </a:t>
            </a:r>
            <a:r>
              <a:rPr lang="ru-RU" sz="2800" spc="-15" dirty="0">
                <a:latin typeface="Calibri"/>
                <a:cs typeface="Calibri"/>
              </a:rPr>
              <a:t>еще </a:t>
            </a:r>
            <a:r>
              <a:rPr lang="ru-RU" sz="2800" spc="-5" dirty="0">
                <a:latin typeface="Calibri"/>
                <a:cs typeface="Calibri"/>
              </a:rPr>
              <a:t>мой </a:t>
            </a:r>
            <a:r>
              <a:rPr lang="ru-RU" sz="2800" spc="-15" dirty="0">
                <a:latin typeface="Calibri"/>
                <a:cs typeface="Calibri"/>
              </a:rPr>
              <a:t>дедушка </a:t>
            </a:r>
            <a:r>
              <a:rPr lang="ru-RU" sz="2800" spc="-5" dirty="0">
                <a:latin typeface="Calibri"/>
                <a:cs typeface="Calibri"/>
              </a:rPr>
              <a:t>–</a:t>
            </a:r>
            <a:r>
              <a:rPr lang="ru-RU" sz="2800" spc="50" dirty="0">
                <a:latin typeface="Calibri"/>
                <a:cs typeface="Calibri"/>
              </a:rPr>
              <a:t> </a:t>
            </a:r>
            <a:r>
              <a:rPr lang="ru-RU" sz="2800" spc="-10" dirty="0">
                <a:latin typeface="Calibri"/>
                <a:cs typeface="Calibri"/>
              </a:rPr>
              <a:t>«морж». Он </a:t>
            </a:r>
            <a:r>
              <a:rPr lang="ru-RU" sz="2800" spc="-20" dirty="0">
                <a:latin typeface="Calibri"/>
                <a:cs typeface="Calibri"/>
              </a:rPr>
              <a:t>до </a:t>
            </a:r>
            <a:r>
              <a:rPr lang="ru-RU" sz="2800" spc="-10" dirty="0">
                <a:latin typeface="Calibri"/>
                <a:cs typeface="Calibri"/>
              </a:rPr>
              <a:t>сих </a:t>
            </a:r>
            <a:r>
              <a:rPr lang="ru-RU" sz="2800" spc="-5" dirty="0">
                <a:latin typeface="Calibri"/>
                <a:cs typeface="Calibri"/>
              </a:rPr>
              <a:t>пор </a:t>
            </a:r>
            <a:r>
              <a:rPr lang="ru-RU" sz="2800" spc="-15" dirty="0">
                <a:latin typeface="Calibri"/>
                <a:cs typeface="Calibri"/>
              </a:rPr>
              <a:t>даже</a:t>
            </a:r>
            <a:r>
              <a:rPr lang="ru-RU" sz="2800" spc="60" dirty="0">
                <a:latin typeface="Calibri"/>
                <a:cs typeface="Calibri"/>
              </a:rPr>
              <a:t> </a:t>
            </a:r>
            <a:r>
              <a:rPr lang="ru-RU" sz="2800" spc="-5" dirty="0">
                <a:latin typeface="Calibri"/>
                <a:cs typeface="Calibri"/>
              </a:rPr>
              <a:t>зимой, обливается</a:t>
            </a:r>
            <a:r>
              <a:rPr lang="ru-RU" sz="2800" spc="-10" dirty="0">
                <a:latin typeface="Calibri"/>
                <a:cs typeface="Calibri"/>
              </a:rPr>
              <a:t> </a:t>
            </a:r>
            <a:r>
              <a:rPr lang="ru-RU" sz="2800" spc="-20" dirty="0">
                <a:latin typeface="Calibri"/>
                <a:cs typeface="Calibri"/>
              </a:rPr>
              <a:t>холодной</a:t>
            </a:r>
            <a:r>
              <a:rPr lang="ru-RU" sz="2800" spc="-10" dirty="0">
                <a:latin typeface="Calibri"/>
                <a:cs typeface="Calibri"/>
              </a:rPr>
              <a:t> </a:t>
            </a:r>
            <a:r>
              <a:rPr lang="ru-RU" sz="2800" spc="-15" dirty="0">
                <a:latin typeface="Calibri"/>
                <a:cs typeface="Calibri"/>
              </a:rPr>
              <a:t>водой. А</a:t>
            </a:r>
            <a:r>
              <a:rPr lang="ru-RU" sz="2800" spc="-5" dirty="0">
                <a:latin typeface="Calibri"/>
                <a:cs typeface="Calibri"/>
              </a:rPr>
              <a:t> на </a:t>
            </a:r>
            <a:r>
              <a:rPr lang="ru-RU" sz="2800" spc="-10" dirty="0">
                <a:latin typeface="Calibri"/>
                <a:cs typeface="Calibri"/>
              </a:rPr>
              <a:t>крещение </a:t>
            </a:r>
            <a:r>
              <a:rPr lang="ru-RU" sz="2800" spc="-5" dirty="0">
                <a:latin typeface="Calibri"/>
                <a:cs typeface="Calibri"/>
              </a:rPr>
              <a:t>купается</a:t>
            </a:r>
            <a:r>
              <a:rPr lang="ru-RU" sz="2800" spc="35" dirty="0">
                <a:latin typeface="Calibri"/>
                <a:cs typeface="Calibri"/>
              </a:rPr>
              <a:t> </a:t>
            </a:r>
            <a:r>
              <a:rPr lang="ru-RU" sz="2800" spc="-5" dirty="0">
                <a:latin typeface="Calibri"/>
                <a:cs typeface="Calibri"/>
              </a:rPr>
              <a:t>в проруби.</a:t>
            </a:r>
            <a:endParaRPr lang="ru-RU" sz="2800" dirty="0">
              <a:latin typeface="Calibri"/>
              <a:cs typeface="Calibri"/>
            </a:endParaRPr>
          </a:p>
          <a:p>
            <a:endParaRPr lang="ru-RU" dirty="0"/>
          </a:p>
        </p:txBody>
      </p:sp>
      <p:sp>
        <p:nvSpPr>
          <p:cNvPr id="8" name="object 11">
            <a:extLst>
              <a:ext uri="{FF2B5EF4-FFF2-40B4-BE49-F238E27FC236}">
                <a16:creationId xmlns:a16="http://schemas.microsoft.com/office/drawing/2014/main" id="{11EF1155-DCE8-4DDA-84FA-3D521B52609B}"/>
              </a:ext>
            </a:extLst>
          </p:cNvPr>
          <p:cNvSpPr/>
          <p:nvPr/>
        </p:nvSpPr>
        <p:spPr>
          <a:xfrm>
            <a:off x="1354993" y="2505075"/>
            <a:ext cx="4038600" cy="242620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423491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84832" y="57912"/>
            <a:ext cx="8130285" cy="176314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982723" y="275843"/>
            <a:ext cx="8229600" cy="1143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982723" y="275843"/>
            <a:ext cx="8229600" cy="1077987"/>
          </a:xfrm>
          <a:prstGeom prst="rect">
            <a:avLst/>
          </a:prstGeom>
          <a:solidFill>
            <a:schemeClr val="bg1">
              <a:lumMod val="65000"/>
            </a:schemeClr>
          </a:solidFill>
          <a:ln w="9144">
            <a:solidFill>
              <a:srgbClr val="497DBA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1270" algn="ctr">
              <a:lnSpc>
                <a:spcPts val="4235"/>
              </a:lnSpc>
            </a:pPr>
            <a:r>
              <a:rPr sz="4000" b="1" spc="-10" dirty="0">
                <a:latin typeface="Calibri"/>
                <a:cs typeface="Calibri"/>
              </a:rPr>
              <a:t>Что </a:t>
            </a:r>
            <a:r>
              <a:rPr sz="4000" b="1" dirty="0">
                <a:latin typeface="Calibri"/>
                <a:cs typeface="Calibri"/>
              </a:rPr>
              <a:t>было для вас важным </a:t>
            </a:r>
            <a:r>
              <a:rPr sz="4000" b="1" spc="5" dirty="0">
                <a:latin typeface="Calibri"/>
                <a:cs typeface="Calibri"/>
              </a:rPr>
              <a:t>в</a:t>
            </a:r>
            <a:r>
              <a:rPr sz="4000" b="1" spc="-155" dirty="0">
                <a:latin typeface="Calibri"/>
                <a:cs typeface="Calibri"/>
              </a:rPr>
              <a:t> </a:t>
            </a:r>
            <a:r>
              <a:rPr sz="4000" b="1" spc="-15" dirty="0" err="1">
                <a:latin typeface="Calibri"/>
                <a:cs typeface="Calibri"/>
              </a:rPr>
              <a:t>этом</a:t>
            </a:r>
            <a:r>
              <a:rPr lang="ru-RU" sz="4000" b="1" spc="-15" dirty="0">
                <a:latin typeface="Calibri"/>
                <a:cs typeface="Calibri"/>
              </a:rPr>
              <a:t> п</a:t>
            </a:r>
            <a:r>
              <a:rPr sz="4000" b="1" spc="-5" dirty="0" err="1">
                <a:latin typeface="Calibri"/>
                <a:cs typeface="Calibri"/>
              </a:rPr>
              <a:t>роекте</a:t>
            </a:r>
            <a:r>
              <a:rPr sz="4000" b="1" spc="-5" dirty="0">
                <a:latin typeface="Calibri"/>
                <a:cs typeface="Calibri"/>
              </a:rPr>
              <a:t>:</a:t>
            </a:r>
            <a:endParaRPr sz="4000" dirty="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932432" y="1475282"/>
            <a:ext cx="4137533" cy="81211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898905" y="1621473"/>
            <a:ext cx="4241165" cy="74809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982723" y="1501140"/>
            <a:ext cx="4041648" cy="71627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982724" y="1501140"/>
            <a:ext cx="4041775" cy="673133"/>
          </a:xfrm>
          <a:prstGeom prst="rect">
            <a:avLst/>
          </a:prstGeom>
          <a:solidFill>
            <a:schemeClr val="bg1">
              <a:lumMod val="75000"/>
            </a:schemeClr>
          </a:solidFill>
          <a:ln w="9144">
            <a:solidFill>
              <a:srgbClr val="497DBA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>
              <a:spcBef>
                <a:spcPts val="20"/>
              </a:spcBef>
            </a:pPr>
            <a:endParaRPr sz="1650" dirty="0">
              <a:latin typeface="Times New Roman"/>
              <a:cs typeface="Times New Roman"/>
            </a:endParaRPr>
          </a:p>
          <a:p>
            <a:pPr marL="90170" marR="81280">
              <a:lnSpc>
                <a:spcPts val="1630"/>
              </a:lnSpc>
              <a:spcBef>
                <a:spcPts val="5"/>
              </a:spcBef>
            </a:pP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Василец Милена, 11 </a:t>
            </a:r>
            <a:r>
              <a:rPr sz="1700" b="1" spc="-15" dirty="0">
                <a:solidFill>
                  <a:srgbClr val="FFFFFF"/>
                </a:solidFill>
                <a:latin typeface="Calibri"/>
                <a:cs typeface="Calibri"/>
              </a:rPr>
              <a:t>лет. </a:t>
            </a:r>
            <a:r>
              <a:rPr sz="1700" b="1" spc="-10" dirty="0">
                <a:solidFill>
                  <a:srgbClr val="FFFFFF"/>
                </a:solidFill>
                <a:latin typeface="Calibri"/>
                <a:cs typeface="Calibri"/>
              </a:rPr>
              <a:t>МБУ ДО </a:t>
            </a:r>
            <a:r>
              <a:rPr sz="1700" b="1" spc="-5" dirty="0">
                <a:solidFill>
                  <a:srgbClr val="FFFFFF"/>
                </a:solidFill>
                <a:latin typeface="Calibri"/>
                <a:cs typeface="Calibri"/>
              </a:rPr>
              <a:t>«Центр  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творчества </a:t>
            </a:r>
            <a:r>
              <a:rPr sz="1700" b="1" spc="-5" dirty="0">
                <a:solidFill>
                  <a:srgbClr val="FFFFFF"/>
                </a:solidFill>
                <a:latin typeface="Calibri"/>
                <a:cs typeface="Calibri"/>
              </a:rPr>
              <a:t>ЗМР </a:t>
            </a:r>
            <a:r>
              <a:rPr sz="1700" b="1" spc="-15" dirty="0">
                <a:solidFill>
                  <a:srgbClr val="FFFFFF"/>
                </a:solidFill>
                <a:latin typeface="Calibri"/>
                <a:cs typeface="Calibri"/>
              </a:rPr>
              <a:t>РТ» </a:t>
            </a:r>
            <a:r>
              <a:rPr sz="1700" b="1" spc="-40" dirty="0">
                <a:solidFill>
                  <a:srgbClr val="FFFFFF"/>
                </a:solidFill>
                <a:latin typeface="Calibri"/>
                <a:cs typeface="Calibri"/>
              </a:rPr>
              <a:t>г.</a:t>
            </a:r>
            <a:r>
              <a:rPr sz="1700" b="1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b="1" spc="-15" dirty="0">
                <a:solidFill>
                  <a:srgbClr val="FFFFFF"/>
                </a:solidFill>
                <a:latin typeface="Calibri"/>
                <a:cs typeface="Calibri"/>
              </a:rPr>
              <a:t>Зеленодольск</a:t>
            </a:r>
            <a:endParaRPr sz="1700" dirty="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981201" y="2356105"/>
            <a:ext cx="4041775" cy="4145279"/>
          </a:xfrm>
          <a:custGeom>
            <a:avLst/>
            <a:gdLst/>
            <a:ahLst/>
            <a:cxnLst/>
            <a:rect l="l" t="t" r="r" b="b"/>
            <a:pathLst>
              <a:path w="4041775" h="4145279">
                <a:moveTo>
                  <a:pt x="0" y="4145279"/>
                </a:moveTo>
                <a:lnTo>
                  <a:pt x="4041648" y="4145279"/>
                </a:lnTo>
                <a:lnTo>
                  <a:pt x="4041648" y="0"/>
                </a:lnTo>
                <a:lnTo>
                  <a:pt x="0" y="0"/>
                </a:lnTo>
                <a:lnTo>
                  <a:pt x="0" y="4145279"/>
                </a:lnTo>
                <a:close/>
              </a:path>
            </a:pathLst>
          </a:custGeom>
          <a:ln w="24384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072945" y="2345513"/>
            <a:ext cx="3846829" cy="3897629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344170" marR="5080" indent="-344805">
              <a:lnSpc>
                <a:spcPct val="90100"/>
              </a:lnSpc>
              <a:spcBef>
                <a:spcPts val="330"/>
              </a:spcBef>
              <a:buFont typeface="Arial"/>
              <a:buChar char="•"/>
              <a:tabLst>
                <a:tab pos="344170" algn="l"/>
                <a:tab pos="344805" algn="l"/>
              </a:tabLst>
            </a:pPr>
            <a:r>
              <a:rPr sz="2000" spc="-30" dirty="0">
                <a:latin typeface="Calibri"/>
                <a:cs typeface="Calibri"/>
              </a:rPr>
              <a:t>Когда </a:t>
            </a:r>
            <a:r>
              <a:rPr sz="2000" spc="-5" dirty="0">
                <a:latin typeface="Calibri"/>
                <a:cs typeface="Calibri"/>
              </a:rPr>
              <a:t>я </a:t>
            </a:r>
            <a:r>
              <a:rPr sz="2000" spc="-20" dirty="0">
                <a:latin typeface="Calibri"/>
                <a:cs typeface="Calibri"/>
              </a:rPr>
              <a:t>делала </a:t>
            </a:r>
            <a:r>
              <a:rPr sz="2000" spc="-10" dirty="0">
                <a:latin typeface="Calibri"/>
                <a:cs typeface="Calibri"/>
              </a:rPr>
              <a:t>задания </a:t>
            </a:r>
            <a:r>
              <a:rPr sz="2000" spc="-5" dirty="0">
                <a:latin typeface="Calibri"/>
                <a:cs typeface="Calibri"/>
              </a:rPr>
              <a:t>из </a:t>
            </a:r>
            <a:r>
              <a:rPr sz="2000" spc="-20" dirty="0">
                <a:latin typeface="Calibri"/>
                <a:cs typeface="Calibri"/>
              </a:rPr>
              <a:t>этой  </a:t>
            </a:r>
            <a:r>
              <a:rPr sz="2000" spc="-10" dirty="0">
                <a:latin typeface="Calibri"/>
                <a:cs typeface="Calibri"/>
              </a:rPr>
              <a:t>тетради, </a:t>
            </a:r>
            <a:r>
              <a:rPr sz="2000" spc="-15" dirty="0">
                <a:latin typeface="Calibri"/>
                <a:cs typeface="Calibri"/>
              </a:rPr>
              <a:t>мне </a:t>
            </a:r>
            <a:r>
              <a:rPr sz="2000" spc="-10" dirty="0">
                <a:latin typeface="Calibri"/>
                <a:cs typeface="Calibri"/>
              </a:rPr>
              <a:t>стало </a:t>
            </a:r>
            <a:r>
              <a:rPr sz="2000" spc="-15" dirty="0">
                <a:latin typeface="Calibri"/>
                <a:cs typeface="Calibri"/>
              </a:rPr>
              <a:t>интересно, </a:t>
            </a:r>
            <a:r>
              <a:rPr sz="2000" spc="-5" dirty="0">
                <a:latin typeface="Calibri"/>
                <a:cs typeface="Calibri"/>
              </a:rPr>
              <a:t>а  </a:t>
            </a:r>
            <a:r>
              <a:rPr sz="2000" spc="-15" dirty="0">
                <a:latin typeface="Calibri"/>
                <a:cs typeface="Calibri"/>
              </a:rPr>
              <a:t>кто были </a:t>
            </a:r>
            <a:r>
              <a:rPr sz="2000" spc="-10" dirty="0">
                <a:latin typeface="Calibri"/>
                <a:cs typeface="Calibri"/>
              </a:rPr>
              <a:t>мои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родственники.</a:t>
            </a:r>
            <a:endParaRPr sz="2000" dirty="0">
              <a:latin typeface="Calibri"/>
              <a:cs typeface="Calibri"/>
            </a:endParaRPr>
          </a:p>
          <a:p>
            <a:pPr marL="344170" marR="81915">
              <a:lnSpc>
                <a:spcPct val="90000"/>
              </a:lnSpc>
              <a:spcBef>
                <a:spcPts val="5"/>
              </a:spcBef>
            </a:pPr>
            <a:r>
              <a:rPr sz="2000" spc="-5" dirty="0">
                <a:latin typeface="Calibri"/>
                <a:cs typeface="Calibri"/>
              </a:rPr>
              <a:t>Как </a:t>
            </a:r>
            <a:r>
              <a:rPr sz="2000" spc="-10" dirty="0">
                <a:latin typeface="Calibri"/>
                <a:cs typeface="Calibri"/>
              </a:rPr>
              <a:t>они жили, </a:t>
            </a:r>
            <a:r>
              <a:rPr sz="2000" spc="-5" dirty="0">
                <a:latin typeface="Calibri"/>
                <a:cs typeface="Calibri"/>
              </a:rPr>
              <a:t>и </a:t>
            </a:r>
            <a:r>
              <a:rPr sz="2000" spc="-20" dirty="0">
                <a:latin typeface="Calibri"/>
                <a:cs typeface="Calibri"/>
              </a:rPr>
              <a:t>откуда </a:t>
            </a:r>
            <a:r>
              <a:rPr sz="2000" spc="-10" dirty="0">
                <a:latin typeface="Calibri"/>
                <a:cs typeface="Calibri"/>
              </a:rPr>
              <a:t>взялась  моя фамилия. </a:t>
            </a:r>
            <a:r>
              <a:rPr sz="2000" spc="-5" dirty="0">
                <a:latin typeface="Calibri"/>
                <a:cs typeface="Calibri"/>
              </a:rPr>
              <a:t>С </a:t>
            </a:r>
            <a:r>
              <a:rPr sz="2000" spc="-15" dirty="0">
                <a:latin typeface="Calibri"/>
                <a:cs typeface="Calibri"/>
              </a:rPr>
              <a:t>этим </a:t>
            </a:r>
            <a:r>
              <a:rPr sz="2000" spc="-5" dirty="0">
                <a:latin typeface="Calibri"/>
                <a:cs typeface="Calibri"/>
              </a:rPr>
              <a:t>вопросом  я обратилась к </a:t>
            </a:r>
            <a:r>
              <a:rPr sz="2000" spc="-10" dirty="0">
                <a:latin typeface="Calibri"/>
                <a:cs typeface="Calibri"/>
              </a:rPr>
              <a:t>своему </a:t>
            </a:r>
            <a:r>
              <a:rPr sz="2000" spc="-25" dirty="0">
                <a:latin typeface="Calibri"/>
                <a:cs typeface="Calibri"/>
              </a:rPr>
              <a:t>дедушке  </a:t>
            </a:r>
            <a:r>
              <a:rPr sz="2000" spc="-5" dirty="0">
                <a:latin typeface="Calibri"/>
                <a:cs typeface="Calibri"/>
              </a:rPr>
              <a:t>Вадиму </a:t>
            </a:r>
            <a:r>
              <a:rPr sz="2000" spc="-10" dirty="0">
                <a:latin typeface="Calibri"/>
                <a:cs typeface="Calibri"/>
              </a:rPr>
              <a:t>Василец. Он </a:t>
            </a:r>
            <a:r>
              <a:rPr sz="2000" spc="-15" dirty="0">
                <a:latin typeface="Calibri"/>
                <a:cs typeface="Calibri"/>
              </a:rPr>
              <a:t>вместе </a:t>
            </a:r>
            <a:r>
              <a:rPr sz="2000" spc="-5" dirty="0">
                <a:latin typeface="Calibri"/>
                <a:cs typeface="Calibri"/>
              </a:rPr>
              <a:t>со  </a:t>
            </a:r>
            <a:r>
              <a:rPr sz="2000" spc="-15" dirty="0">
                <a:latin typeface="Calibri"/>
                <a:cs typeface="Calibri"/>
              </a:rPr>
              <a:t>мной </a:t>
            </a:r>
            <a:r>
              <a:rPr sz="2000" spc="-20" dirty="0">
                <a:latin typeface="Calibri"/>
                <a:cs typeface="Calibri"/>
              </a:rPr>
              <a:t>нашел </a:t>
            </a:r>
            <a:r>
              <a:rPr sz="2000" spc="-5" dirty="0">
                <a:latin typeface="Calibri"/>
                <a:cs typeface="Calibri"/>
              </a:rPr>
              <a:t>и</a:t>
            </a:r>
            <a:r>
              <a:rPr sz="2000" spc="7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изучил</a:t>
            </a:r>
            <a:endParaRPr sz="2000" dirty="0">
              <a:latin typeface="Calibri"/>
              <a:cs typeface="Calibri"/>
            </a:endParaRPr>
          </a:p>
          <a:p>
            <a:pPr marL="344170">
              <a:lnSpc>
                <a:spcPts val="2045"/>
              </a:lnSpc>
            </a:pPr>
            <a:r>
              <a:rPr sz="2000" spc="-15" dirty="0">
                <a:latin typeface="Calibri"/>
                <a:cs typeface="Calibri"/>
              </a:rPr>
              <a:t>родословную </a:t>
            </a:r>
            <a:r>
              <a:rPr sz="2000" spc="-20" dirty="0">
                <a:latin typeface="Calibri"/>
                <a:cs typeface="Calibri"/>
              </a:rPr>
              <a:t>до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пятого</a:t>
            </a:r>
            <a:endParaRPr sz="2000" dirty="0">
              <a:latin typeface="Calibri"/>
              <a:cs typeface="Calibri"/>
            </a:endParaRPr>
          </a:p>
          <a:p>
            <a:pPr marL="344170" marR="14604">
              <a:lnSpc>
                <a:spcPct val="90000"/>
              </a:lnSpc>
              <a:spcBef>
                <a:spcPts val="120"/>
              </a:spcBef>
            </a:pPr>
            <a:r>
              <a:rPr sz="2000" spc="-15" dirty="0">
                <a:latin typeface="Calibri"/>
                <a:cs typeface="Calibri"/>
              </a:rPr>
              <a:t>поколения. Самый </a:t>
            </a:r>
            <a:r>
              <a:rPr sz="2000" spc="-10" dirty="0">
                <a:latin typeface="Calibri"/>
                <a:cs typeface="Calibri"/>
              </a:rPr>
              <a:t>далекий мой  </a:t>
            </a:r>
            <a:r>
              <a:rPr sz="2000" spc="-15" dirty="0">
                <a:latin typeface="Calibri"/>
                <a:cs typeface="Calibri"/>
              </a:rPr>
              <a:t>предок, найденный </a:t>
            </a:r>
            <a:r>
              <a:rPr sz="2000" spc="-10" dirty="0">
                <a:latin typeface="Calibri"/>
                <a:cs typeface="Calibri"/>
              </a:rPr>
              <a:t>нами, </a:t>
            </a:r>
            <a:r>
              <a:rPr sz="2000" spc="-5" dirty="0">
                <a:latin typeface="Calibri"/>
                <a:cs typeface="Calibri"/>
              </a:rPr>
              <a:t>с  </a:t>
            </a:r>
            <a:r>
              <a:rPr sz="2000" spc="-10" dirty="0">
                <a:latin typeface="Calibri"/>
                <a:cs typeface="Calibri"/>
              </a:rPr>
              <a:t>фамилией Василец </a:t>
            </a:r>
            <a:r>
              <a:rPr sz="2000" spc="-5" dirty="0">
                <a:latin typeface="Calibri"/>
                <a:cs typeface="Calibri"/>
              </a:rPr>
              <a:t>–</a:t>
            </a:r>
            <a:r>
              <a:rPr sz="2000" spc="9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это</a:t>
            </a:r>
            <a:endParaRPr sz="2000" dirty="0">
              <a:latin typeface="Calibri"/>
              <a:cs typeface="Calibri"/>
            </a:endParaRPr>
          </a:p>
          <a:p>
            <a:pPr marL="344170">
              <a:lnSpc>
                <a:spcPts val="2039"/>
              </a:lnSpc>
            </a:pPr>
            <a:r>
              <a:rPr sz="2000" spc="-10" dirty="0">
                <a:latin typeface="Calibri"/>
                <a:cs typeface="Calibri"/>
              </a:rPr>
              <a:t>Василец Климентий.</a:t>
            </a:r>
            <a:r>
              <a:rPr sz="2000" spc="9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Известно,</a:t>
            </a:r>
            <a:endParaRPr sz="2000" dirty="0">
              <a:latin typeface="Calibri"/>
              <a:cs typeface="Calibri"/>
            </a:endParaRPr>
          </a:p>
          <a:p>
            <a:pPr marL="344170">
              <a:lnSpc>
                <a:spcPts val="2280"/>
              </a:lnSpc>
            </a:pPr>
            <a:r>
              <a:rPr sz="2000" spc="-15" dirty="0">
                <a:latin typeface="Calibri"/>
                <a:cs typeface="Calibri"/>
              </a:rPr>
              <a:t>что </a:t>
            </a:r>
            <a:r>
              <a:rPr sz="2000" spc="-5" dirty="0">
                <a:latin typeface="Calibri"/>
                <a:cs typeface="Calibri"/>
              </a:rPr>
              <a:t>он </a:t>
            </a:r>
            <a:r>
              <a:rPr sz="2000" spc="-15" dirty="0">
                <a:latin typeface="Calibri"/>
                <a:cs typeface="Calibri"/>
              </a:rPr>
              <a:t>умер </a:t>
            </a:r>
            <a:r>
              <a:rPr sz="2000" spc="-5" dirty="0">
                <a:latin typeface="Calibri"/>
                <a:cs typeface="Calibri"/>
              </a:rPr>
              <a:t>в 1918 </a:t>
            </a:r>
            <a:r>
              <a:rPr sz="2000" spc="-30" dirty="0">
                <a:latin typeface="Calibri"/>
                <a:cs typeface="Calibri"/>
              </a:rPr>
              <a:t>году </a:t>
            </a:r>
            <a:r>
              <a:rPr sz="2000" spc="-15" dirty="0">
                <a:latin typeface="Calibri"/>
                <a:cs typeface="Calibri"/>
              </a:rPr>
              <a:t>от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тифа.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169153" y="1499617"/>
            <a:ext cx="4041775" cy="4431341"/>
          </a:xfrm>
          <a:prstGeom prst="rect">
            <a:avLst/>
          </a:prstGeom>
          <a:ln w="24384">
            <a:solidFill>
              <a:srgbClr val="4F81BC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436880" marR="662940" indent="-344805" algn="just">
              <a:spcBef>
                <a:spcPts val="235"/>
              </a:spcBef>
              <a:buFont typeface="Arial"/>
              <a:buChar char="•"/>
              <a:tabLst>
                <a:tab pos="437515" algn="l"/>
              </a:tabLst>
            </a:pPr>
            <a:r>
              <a:rPr sz="2200" spc="-35" dirty="0">
                <a:latin typeface="Calibri"/>
                <a:cs typeface="Calibri"/>
              </a:rPr>
              <a:t>Также </a:t>
            </a:r>
            <a:r>
              <a:rPr sz="2200" dirty="0">
                <a:latin typeface="Calibri"/>
                <a:cs typeface="Calibri"/>
              </a:rPr>
              <a:t>я узнала,</a:t>
            </a:r>
            <a:r>
              <a:rPr sz="2200" spc="-6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историю  </a:t>
            </a:r>
            <a:r>
              <a:rPr sz="2200" spc="5" dirty="0">
                <a:latin typeface="Calibri"/>
                <a:cs typeface="Calibri"/>
              </a:rPr>
              <a:t>своих </a:t>
            </a:r>
            <a:r>
              <a:rPr sz="2200" spc="-10" dirty="0">
                <a:latin typeface="Calibri"/>
                <a:cs typeface="Calibri"/>
              </a:rPr>
              <a:t>родственников </a:t>
            </a:r>
            <a:r>
              <a:rPr sz="2200" spc="5" dirty="0">
                <a:latin typeface="Calibri"/>
                <a:cs typeface="Calibri"/>
              </a:rPr>
              <a:t>из  </a:t>
            </a:r>
            <a:r>
              <a:rPr sz="2200" spc="-15" dirty="0">
                <a:latin typeface="Calibri"/>
                <a:cs typeface="Calibri"/>
              </a:rPr>
              <a:t>Татарстана, откуда</a:t>
            </a:r>
            <a:r>
              <a:rPr sz="2200" spc="-100" dirty="0">
                <a:latin typeface="Calibri"/>
                <a:cs typeface="Calibri"/>
              </a:rPr>
              <a:t> </a:t>
            </a:r>
            <a:r>
              <a:rPr sz="2200" spc="5" dirty="0">
                <a:latin typeface="Calibri"/>
                <a:cs typeface="Calibri"/>
              </a:rPr>
              <a:t>они</a:t>
            </a:r>
            <a:endParaRPr sz="2200">
              <a:latin typeface="Calibri"/>
              <a:cs typeface="Calibri"/>
            </a:endParaRPr>
          </a:p>
          <a:p>
            <a:pPr marL="436880" marR="155575"/>
            <a:r>
              <a:rPr sz="2200" dirty="0">
                <a:latin typeface="Calibri"/>
                <a:cs typeface="Calibri"/>
              </a:rPr>
              <a:t>приехали </a:t>
            </a:r>
            <a:r>
              <a:rPr sz="2200" spc="5" dirty="0">
                <a:latin typeface="Calibri"/>
                <a:cs typeface="Calibri"/>
              </a:rPr>
              <a:t>и </a:t>
            </a:r>
            <a:r>
              <a:rPr sz="2200" spc="-5" dirty="0">
                <a:latin typeface="Calibri"/>
                <a:cs typeface="Calibri"/>
              </a:rPr>
              <a:t>чем </a:t>
            </a:r>
            <a:r>
              <a:rPr sz="2200" spc="5" dirty="0">
                <a:latin typeface="Calibri"/>
                <a:cs typeface="Calibri"/>
              </a:rPr>
              <a:t>занимались.  Мы </a:t>
            </a:r>
            <a:r>
              <a:rPr sz="2200" spc="-5" dirty="0">
                <a:latin typeface="Calibri"/>
                <a:cs typeface="Calibri"/>
              </a:rPr>
              <a:t>съездили </a:t>
            </a:r>
            <a:r>
              <a:rPr sz="2200" dirty="0">
                <a:latin typeface="Calibri"/>
                <a:cs typeface="Calibri"/>
              </a:rPr>
              <a:t>в посёлок  Семиозёрка </a:t>
            </a:r>
            <a:r>
              <a:rPr sz="2200" spc="5" dirty="0">
                <a:latin typeface="Calibri"/>
                <a:cs typeface="Calibri"/>
              </a:rPr>
              <a:t>и </a:t>
            </a:r>
            <a:r>
              <a:rPr sz="2200" spc="-5" dirty="0">
                <a:latin typeface="Calibri"/>
                <a:cs typeface="Calibri"/>
              </a:rPr>
              <a:t>посмотрели  </a:t>
            </a:r>
            <a:r>
              <a:rPr sz="2200" dirty="0">
                <a:latin typeface="Calibri"/>
                <a:cs typeface="Calibri"/>
              </a:rPr>
              <a:t>место, </a:t>
            </a:r>
            <a:r>
              <a:rPr sz="2200" spc="-40" dirty="0">
                <a:latin typeface="Calibri"/>
                <a:cs typeface="Calibri"/>
              </a:rPr>
              <a:t>где </a:t>
            </a:r>
            <a:r>
              <a:rPr sz="2200" dirty="0">
                <a:latin typeface="Calibri"/>
                <a:cs typeface="Calibri"/>
              </a:rPr>
              <a:t>стоял раньше</a:t>
            </a:r>
            <a:r>
              <a:rPr sz="2200" spc="-13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дом  </a:t>
            </a:r>
            <a:r>
              <a:rPr sz="2200" spc="-20" dirty="0">
                <a:latin typeface="Calibri"/>
                <a:cs typeface="Calibri"/>
              </a:rPr>
              <a:t>Гатауллиных. </a:t>
            </a:r>
            <a:r>
              <a:rPr sz="2200" spc="5" dirty="0">
                <a:latin typeface="Calibri"/>
                <a:cs typeface="Calibri"/>
              </a:rPr>
              <a:t>А</a:t>
            </a:r>
            <a:r>
              <a:rPr sz="2200" spc="-7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также</a:t>
            </a:r>
            <a:endParaRPr sz="2200">
              <a:latin typeface="Calibri"/>
              <a:cs typeface="Calibri"/>
            </a:endParaRPr>
          </a:p>
          <a:p>
            <a:pPr marL="436880" marR="144780">
              <a:spcBef>
                <a:spcPts val="10"/>
              </a:spcBef>
            </a:pPr>
            <a:r>
              <a:rPr sz="2200" dirty="0">
                <a:latin typeface="Calibri"/>
                <a:cs typeface="Calibri"/>
              </a:rPr>
              <a:t>прогулялись к источнику, </a:t>
            </a:r>
            <a:r>
              <a:rPr sz="2200" spc="5" dirty="0">
                <a:latin typeface="Calibri"/>
                <a:cs typeface="Calibri"/>
              </a:rPr>
              <a:t>из  </a:t>
            </a:r>
            <a:r>
              <a:rPr sz="2200" spc="-5" dirty="0">
                <a:latin typeface="Calibri"/>
                <a:cs typeface="Calibri"/>
              </a:rPr>
              <a:t>которого </a:t>
            </a:r>
            <a:r>
              <a:rPr sz="2200" dirty="0">
                <a:latin typeface="Calibri"/>
                <a:cs typeface="Calibri"/>
              </a:rPr>
              <a:t>набирали </a:t>
            </a:r>
            <a:r>
              <a:rPr sz="2200" spc="-20" dirty="0">
                <a:latin typeface="Calibri"/>
                <a:cs typeface="Calibri"/>
              </a:rPr>
              <a:t>воду</a:t>
            </a:r>
            <a:r>
              <a:rPr sz="2200" spc="-170" dirty="0">
                <a:latin typeface="Calibri"/>
                <a:cs typeface="Calibri"/>
              </a:rPr>
              <a:t> </a:t>
            </a:r>
            <a:r>
              <a:rPr sz="2200" spc="5" dirty="0">
                <a:latin typeface="Calibri"/>
                <a:cs typeface="Calibri"/>
              </a:rPr>
              <a:t>мои  </a:t>
            </a:r>
            <a:r>
              <a:rPr sz="2200" dirty="0">
                <a:latin typeface="Calibri"/>
                <a:cs typeface="Calibri"/>
              </a:rPr>
              <a:t>предки. Я </a:t>
            </a:r>
            <a:r>
              <a:rPr sz="2200" spc="5" dirty="0">
                <a:latin typeface="Calibri"/>
                <a:cs typeface="Calibri"/>
              </a:rPr>
              <a:t>очень </a:t>
            </a:r>
            <a:r>
              <a:rPr sz="2200" spc="-5" dirty="0">
                <a:latin typeface="Calibri"/>
                <a:cs typeface="Calibri"/>
              </a:rPr>
              <a:t>рада,</a:t>
            </a:r>
            <a:r>
              <a:rPr sz="2200" spc="-1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что</a:t>
            </a:r>
            <a:endParaRPr sz="2200">
              <a:latin typeface="Calibri"/>
              <a:cs typeface="Calibri"/>
            </a:endParaRPr>
          </a:p>
          <a:p>
            <a:pPr marL="436880"/>
            <a:r>
              <a:rPr sz="2200" dirty="0">
                <a:latin typeface="Calibri"/>
                <a:cs typeface="Calibri"/>
              </a:rPr>
              <a:t>теперь я </a:t>
            </a:r>
            <a:r>
              <a:rPr sz="2200" spc="5" dirty="0">
                <a:latin typeface="Calibri"/>
                <a:cs typeface="Calibri"/>
              </a:rPr>
              <a:t>знаю </a:t>
            </a:r>
            <a:r>
              <a:rPr sz="2200" spc="-20" dirty="0">
                <a:latin typeface="Calibri"/>
                <a:cs typeface="Calibri"/>
              </a:rPr>
              <a:t>судьбу</a:t>
            </a:r>
            <a:r>
              <a:rPr sz="2200" spc="-9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моего</a:t>
            </a:r>
            <a:endParaRPr sz="2200">
              <a:latin typeface="Calibri"/>
              <a:cs typeface="Calibri"/>
            </a:endParaRPr>
          </a:p>
          <a:p>
            <a:pPr marL="436880">
              <a:spcBef>
                <a:spcPts val="5"/>
              </a:spcBef>
            </a:pPr>
            <a:r>
              <a:rPr sz="2200" spc="-15" dirty="0">
                <a:latin typeface="Calibri"/>
                <a:cs typeface="Calibri"/>
              </a:rPr>
              <a:t>рода.</a:t>
            </a:r>
            <a:endParaRPr sz="2200">
              <a:latin typeface="Calibri"/>
              <a:cs typeface="Calibri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A1B044D-991F-4156-817C-3616CF4DE44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10799" y="5671642"/>
            <a:ext cx="1766186" cy="1143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84832" y="57912"/>
            <a:ext cx="8130285" cy="176314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982723" y="275843"/>
            <a:ext cx="8229600" cy="1143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976883" y="260826"/>
            <a:ext cx="8229600" cy="1143000"/>
          </a:xfrm>
          <a:prstGeom prst="rect">
            <a:avLst/>
          </a:prstGeom>
          <a:solidFill>
            <a:schemeClr val="bg1">
              <a:lumMod val="85000"/>
            </a:schemeClr>
          </a:solidFill>
          <a:ln w="9144">
            <a:solidFill>
              <a:srgbClr val="497DBA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1270" algn="ctr">
              <a:lnSpc>
                <a:spcPts val="4235"/>
              </a:lnSpc>
            </a:pPr>
            <a:r>
              <a:rPr sz="4000" b="1" spc="-10" dirty="0">
                <a:latin typeface="Calibri"/>
                <a:cs typeface="Calibri"/>
              </a:rPr>
              <a:t>Что </a:t>
            </a:r>
            <a:r>
              <a:rPr sz="4000" b="1" dirty="0">
                <a:latin typeface="Calibri"/>
                <a:cs typeface="Calibri"/>
              </a:rPr>
              <a:t>было для вас важным </a:t>
            </a:r>
            <a:r>
              <a:rPr sz="4000" b="1" spc="5" dirty="0">
                <a:latin typeface="Calibri"/>
                <a:cs typeface="Calibri"/>
              </a:rPr>
              <a:t>в</a:t>
            </a:r>
            <a:r>
              <a:rPr sz="4000" b="1" spc="-155" dirty="0">
                <a:latin typeface="Calibri"/>
                <a:cs typeface="Calibri"/>
              </a:rPr>
              <a:t> </a:t>
            </a:r>
            <a:r>
              <a:rPr sz="4000" b="1" spc="-15" dirty="0">
                <a:latin typeface="Calibri"/>
                <a:cs typeface="Calibri"/>
              </a:rPr>
              <a:t>этом</a:t>
            </a:r>
            <a:endParaRPr sz="4000" dirty="0">
              <a:latin typeface="Calibri"/>
              <a:cs typeface="Calibri"/>
            </a:endParaRPr>
          </a:p>
          <a:p>
            <a:pPr algn="ctr">
              <a:lnSpc>
                <a:spcPts val="4760"/>
              </a:lnSpc>
            </a:pPr>
            <a:r>
              <a:rPr sz="4000" b="1" spc="-5" dirty="0">
                <a:latin typeface="Calibri"/>
                <a:cs typeface="Calibri"/>
              </a:rPr>
              <a:t>проекте:</a:t>
            </a:r>
            <a:endParaRPr sz="4000" dirty="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981201" y="1642872"/>
            <a:ext cx="4041775" cy="4715510"/>
          </a:xfrm>
          <a:custGeom>
            <a:avLst/>
            <a:gdLst/>
            <a:ahLst/>
            <a:cxnLst/>
            <a:rect l="l" t="t" r="r" b="b"/>
            <a:pathLst>
              <a:path w="4041775" h="4715510">
                <a:moveTo>
                  <a:pt x="0" y="4715256"/>
                </a:moveTo>
                <a:lnTo>
                  <a:pt x="4041648" y="4715256"/>
                </a:lnTo>
                <a:lnTo>
                  <a:pt x="4041648" y="0"/>
                </a:lnTo>
                <a:lnTo>
                  <a:pt x="0" y="0"/>
                </a:lnTo>
                <a:lnTo>
                  <a:pt x="0" y="4715256"/>
                </a:lnTo>
                <a:close/>
              </a:path>
            </a:pathLst>
          </a:custGeom>
          <a:ln w="24384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060245" y="1661237"/>
            <a:ext cx="3730625" cy="4472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6870" marR="16510" indent="-344805">
              <a:spcBef>
                <a:spcPts val="100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spc="-5" dirty="0">
                <a:latin typeface="Calibri"/>
                <a:cs typeface="Calibri"/>
              </a:rPr>
              <a:t>Работа завершена. </a:t>
            </a:r>
            <a:r>
              <a:rPr dirty="0">
                <a:latin typeface="Calibri"/>
                <a:cs typeface="Calibri"/>
              </a:rPr>
              <a:t>И </a:t>
            </a:r>
            <a:r>
              <a:rPr spc="-5" dirty="0">
                <a:latin typeface="Calibri"/>
                <a:cs typeface="Calibri"/>
              </a:rPr>
              <a:t>я, </a:t>
            </a:r>
            <a:r>
              <a:rPr dirty="0">
                <a:latin typeface="Calibri"/>
                <a:cs typeface="Calibri"/>
              </a:rPr>
              <a:t>с чувством  </a:t>
            </a:r>
            <a:r>
              <a:rPr spc="-10" dirty="0">
                <a:latin typeface="Calibri"/>
                <a:cs typeface="Calibri"/>
              </a:rPr>
              <a:t>полного удовлетворения, хочу  </a:t>
            </a:r>
            <a:r>
              <a:rPr spc="-5" dirty="0">
                <a:latin typeface="Calibri"/>
                <a:cs typeface="Calibri"/>
              </a:rPr>
              <a:t>сказать: «Спасибо» всем</a:t>
            </a:r>
            <a:r>
              <a:rPr spc="-10" dirty="0">
                <a:latin typeface="Calibri"/>
                <a:cs typeface="Calibri"/>
              </a:rPr>
              <a:t> кто</a:t>
            </a:r>
            <a:endParaRPr>
              <a:latin typeface="Calibri"/>
              <a:cs typeface="Calibri"/>
            </a:endParaRPr>
          </a:p>
          <a:p>
            <a:pPr marL="356870" marR="5080">
              <a:spcBef>
                <a:spcPts val="5"/>
              </a:spcBef>
            </a:pPr>
            <a:r>
              <a:rPr spc="-10" dirty="0">
                <a:latin typeface="Calibri"/>
                <a:cs typeface="Calibri"/>
              </a:rPr>
              <a:t>помогла </a:t>
            </a:r>
            <a:r>
              <a:rPr dirty="0">
                <a:latin typeface="Calibri"/>
                <a:cs typeface="Calibri"/>
              </a:rPr>
              <a:t>мне в данном </a:t>
            </a:r>
            <a:r>
              <a:rPr spc="-10" dirty="0">
                <a:latin typeface="Calibri"/>
                <a:cs typeface="Calibri"/>
              </a:rPr>
              <a:t>проекте, </a:t>
            </a:r>
            <a:r>
              <a:rPr dirty="0">
                <a:latin typeface="Calibri"/>
                <a:cs typeface="Calibri"/>
              </a:rPr>
              <a:t>а  </a:t>
            </a:r>
            <a:r>
              <a:rPr spc="-5" dirty="0">
                <a:latin typeface="Calibri"/>
                <a:cs typeface="Calibri"/>
              </a:rPr>
              <a:t>также </a:t>
            </a:r>
            <a:r>
              <a:rPr spc="-15" dirty="0">
                <a:latin typeface="Calibri"/>
                <a:cs typeface="Calibri"/>
              </a:rPr>
              <a:t>тем </a:t>
            </a:r>
            <a:r>
              <a:rPr spc="-10" dirty="0">
                <a:latin typeface="Calibri"/>
                <a:cs typeface="Calibri"/>
              </a:rPr>
              <a:t>кто поднял </a:t>
            </a:r>
            <a:r>
              <a:rPr spc="-15" dirty="0">
                <a:latin typeface="Calibri"/>
                <a:cs typeface="Calibri"/>
              </a:rPr>
              <a:t>эту </a:t>
            </a:r>
            <a:r>
              <a:rPr spc="-10" dirty="0">
                <a:latin typeface="Calibri"/>
                <a:cs typeface="Calibri"/>
              </a:rPr>
              <a:t>тему </a:t>
            </a:r>
            <a:r>
              <a:rPr spc="-5" dirty="0">
                <a:latin typeface="Calibri"/>
                <a:cs typeface="Calibri"/>
              </a:rPr>
              <a:t>для  исследования.</a:t>
            </a:r>
            <a:endParaRPr>
              <a:latin typeface="Calibri"/>
              <a:cs typeface="Calibri"/>
            </a:endParaRPr>
          </a:p>
          <a:p>
            <a:pPr marL="356870" marR="29209" indent="-344805">
              <a:spcBef>
                <a:spcPts val="434"/>
              </a:spcBef>
              <a:buFont typeface="Arial"/>
              <a:buChar char="•"/>
              <a:tabLst>
                <a:tab pos="356870" algn="l"/>
                <a:tab pos="357505" algn="l"/>
              </a:tabLst>
            </a:pPr>
            <a:r>
              <a:rPr dirty="0">
                <a:latin typeface="Calibri"/>
                <a:cs typeface="Calibri"/>
              </a:rPr>
              <a:t>Мои </a:t>
            </a:r>
            <a:r>
              <a:rPr spc="-10" dirty="0">
                <a:latin typeface="Calibri"/>
                <a:cs typeface="Calibri"/>
              </a:rPr>
              <a:t>родственники </a:t>
            </a:r>
            <a:r>
              <a:rPr dirty="0">
                <a:latin typeface="Calibri"/>
                <a:cs typeface="Calibri"/>
              </a:rPr>
              <a:t>жили в </a:t>
            </a:r>
            <a:r>
              <a:rPr spc="-5" dirty="0">
                <a:latin typeface="Calibri"/>
                <a:cs typeface="Calibri"/>
              </a:rPr>
              <a:t>очень  непростое время, </a:t>
            </a:r>
            <a:r>
              <a:rPr dirty="0">
                <a:latin typeface="Calibri"/>
                <a:cs typeface="Calibri"/>
              </a:rPr>
              <a:t>но не </a:t>
            </a:r>
            <a:r>
              <a:rPr spc="-5" dirty="0">
                <a:latin typeface="Calibri"/>
                <a:cs typeface="Calibri"/>
              </a:rPr>
              <a:t>смотря </a:t>
            </a:r>
            <a:r>
              <a:rPr dirty="0">
                <a:latin typeface="Calibri"/>
                <a:cs typeface="Calibri"/>
              </a:rPr>
              <a:t>на  </a:t>
            </a:r>
            <a:r>
              <a:rPr spc="-20" dirty="0">
                <a:latin typeface="Calibri"/>
                <a:cs typeface="Calibri"/>
              </a:rPr>
              <a:t>это </a:t>
            </a:r>
            <a:r>
              <a:rPr dirty="0">
                <a:latin typeface="Calibri"/>
                <a:cs typeface="Calibri"/>
              </a:rPr>
              <a:t>они жили, </a:t>
            </a:r>
            <a:r>
              <a:rPr spc="-5" dirty="0">
                <a:latin typeface="Calibri"/>
                <a:cs typeface="Calibri"/>
              </a:rPr>
              <a:t>радовались,</a:t>
            </a:r>
            <a:endParaRPr>
              <a:latin typeface="Calibri"/>
              <a:cs typeface="Calibri"/>
            </a:endParaRPr>
          </a:p>
          <a:p>
            <a:pPr marL="356870" marR="74930" algn="just">
              <a:spcBef>
                <a:spcPts val="5"/>
              </a:spcBef>
            </a:pPr>
            <a:r>
              <a:rPr spc="-5" dirty="0">
                <a:latin typeface="Calibri"/>
                <a:cs typeface="Calibri"/>
              </a:rPr>
              <a:t>устраивали праздники, </a:t>
            </a:r>
            <a:r>
              <a:rPr dirty="0">
                <a:latin typeface="Calibri"/>
                <a:cs typeface="Calibri"/>
              </a:rPr>
              <a:t>а </a:t>
            </a:r>
            <a:r>
              <a:rPr spc="-15" dirty="0">
                <a:latin typeface="Calibri"/>
                <a:cs typeface="Calibri"/>
              </a:rPr>
              <a:t>еще </a:t>
            </a:r>
            <a:r>
              <a:rPr dirty="0">
                <a:latin typeface="Calibri"/>
                <a:cs typeface="Calibri"/>
              </a:rPr>
              <a:t>они  </a:t>
            </a:r>
            <a:r>
              <a:rPr spc="-5" dirty="0">
                <a:latin typeface="Calibri"/>
                <a:cs typeface="Calibri"/>
              </a:rPr>
              <a:t>совершали </a:t>
            </a:r>
            <a:r>
              <a:rPr dirty="0">
                <a:latin typeface="Calibri"/>
                <a:cs typeface="Calibri"/>
              </a:rPr>
              <a:t>поступки, </a:t>
            </a:r>
            <a:r>
              <a:rPr spc="-10" dirty="0">
                <a:latin typeface="Calibri"/>
                <a:cs typeface="Calibri"/>
              </a:rPr>
              <a:t>которыми </a:t>
            </a:r>
            <a:r>
              <a:rPr dirty="0">
                <a:latin typeface="Calibri"/>
                <a:cs typeface="Calibri"/>
              </a:rPr>
              <a:t>я  </a:t>
            </a:r>
            <a:r>
              <a:rPr spc="-5" dirty="0">
                <a:latin typeface="Calibri"/>
                <a:cs typeface="Calibri"/>
              </a:rPr>
              <a:t>очень горжусь</a:t>
            </a:r>
            <a:r>
              <a:rPr b="1" spc="-5" dirty="0">
                <a:latin typeface="Calibri"/>
                <a:cs typeface="Calibri"/>
              </a:rPr>
              <a:t>. Все</a:t>
            </a:r>
            <a:r>
              <a:rPr b="1" spc="1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мои</a:t>
            </a:r>
            <a:endParaRPr>
              <a:latin typeface="Calibri"/>
              <a:cs typeface="Calibri"/>
            </a:endParaRPr>
          </a:p>
          <a:p>
            <a:pPr marL="356870" marR="69850" algn="just">
              <a:spcBef>
                <a:spcPts val="5"/>
              </a:spcBef>
            </a:pPr>
            <a:r>
              <a:rPr b="1" spc="-10" dirty="0">
                <a:latin typeface="Calibri"/>
                <a:cs typeface="Calibri"/>
              </a:rPr>
              <a:t>родственники были достойными  </a:t>
            </a:r>
            <a:r>
              <a:rPr b="1" spc="-15" dirty="0">
                <a:latin typeface="Calibri"/>
                <a:cs typeface="Calibri"/>
              </a:rPr>
              <a:t>людьми </a:t>
            </a:r>
            <a:r>
              <a:rPr b="1" dirty="0">
                <a:latin typeface="Calibri"/>
                <a:cs typeface="Calibri"/>
              </a:rPr>
              <a:t>и моя задача –</a:t>
            </a:r>
            <a:r>
              <a:rPr b="1" spc="-5" dirty="0">
                <a:latin typeface="Calibri"/>
                <a:cs typeface="Calibri"/>
              </a:rPr>
              <a:t> не</a:t>
            </a:r>
            <a:endParaRPr>
              <a:latin typeface="Calibri"/>
              <a:cs typeface="Calibri"/>
            </a:endParaRPr>
          </a:p>
          <a:p>
            <a:pPr marL="356870" algn="just"/>
            <a:r>
              <a:rPr b="1" spc="-10" dirty="0">
                <a:latin typeface="Calibri"/>
                <a:cs typeface="Calibri"/>
              </a:rPr>
              <a:t>подвести </a:t>
            </a:r>
            <a:r>
              <a:rPr b="1" dirty="0">
                <a:latin typeface="Calibri"/>
                <a:cs typeface="Calibri"/>
              </a:rPr>
              <a:t>их и </a:t>
            </a:r>
            <a:r>
              <a:rPr b="1" spc="-5" dirty="0">
                <a:latin typeface="Calibri"/>
                <a:cs typeface="Calibri"/>
              </a:rPr>
              <a:t>стать</a:t>
            </a:r>
            <a:r>
              <a:rPr b="1" spc="-40" dirty="0">
                <a:latin typeface="Calibri"/>
                <a:cs typeface="Calibri"/>
              </a:rPr>
              <a:t> </a:t>
            </a:r>
            <a:r>
              <a:rPr b="1" spc="-10" dirty="0">
                <a:latin typeface="Calibri"/>
                <a:cs typeface="Calibri"/>
              </a:rPr>
              <a:t>достойным</a:t>
            </a:r>
            <a:endParaRPr>
              <a:latin typeface="Calibri"/>
              <a:cs typeface="Calibri"/>
            </a:endParaRPr>
          </a:p>
          <a:p>
            <a:pPr marL="356870" algn="just"/>
            <a:r>
              <a:rPr b="1" spc="-20" dirty="0">
                <a:latin typeface="Calibri"/>
                <a:cs typeface="Calibri"/>
              </a:rPr>
              <a:t>продолжателем</a:t>
            </a:r>
            <a:r>
              <a:rPr b="1" spc="5" dirty="0">
                <a:latin typeface="Calibri"/>
                <a:cs typeface="Calibri"/>
              </a:rPr>
              <a:t> </a:t>
            </a:r>
            <a:r>
              <a:rPr b="1" spc="-15" dirty="0">
                <a:latin typeface="Calibri"/>
                <a:cs typeface="Calibri"/>
              </a:rPr>
              <a:t>рода.</a:t>
            </a:r>
            <a:endParaRPr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129896" y="4843544"/>
            <a:ext cx="4118509" cy="13632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254496" y="5084065"/>
            <a:ext cx="4091686" cy="120529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170676" y="4860035"/>
            <a:ext cx="4041648" cy="128625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6170677" y="4860035"/>
            <a:ext cx="4041775" cy="1286510"/>
          </a:xfrm>
          <a:prstGeom prst="rect">
            <a:avLst/>
          </a:prstGeom>
          <a:ln w="9144">
            <a:solidFill>
              <a:srgbClr val="497DBA"/>
            </a:solidFill>
          </a:ln>
        </p:spPr>
        <p:txBody>
          <a:bodyPr vert="horz" wrap="square" lIns="0" tIns="6350" rIns="0" bIns="0" rtlCol="0">
            <a:spAutoFit/>
          </a:bodyPr>
          <a:lstStyle/>
          <a:p>
            <a:pPr>
              <a:spcBef>
                <a:spcPts val="50"/>
              </a:spcBef>
            </a:pPr>
            <a:endParaRPr sz="2000">
              <a:latin typeface="Times New Roman"/>
              <a:cs typeface="Times New Roman"/>
            </a:endParaRPr>
          </a:p>
          <a:p>
            <a:pPr marR="83185" algn="r">
              <a:lnSpc>
                <a:spcPts val="1835"/>
              </a:lnSpc>
              <a:spcBef>
                <a:spcPts val="5"/>
              </a:spcBef>
            </a:pP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Даловский </a:t>
            </a:r>
            <a:r>
              <a:rPr sz="1700" b="1" spc="-5" dirty="0">
                <a:solidFill>
                  <a:srgbClr val="FFFFFF"/>
                </a:solidFill>
                <a:latin typeface="Calibri"/>
                <a:cs typeface="Calibri"/>
              </a:rPr>
              <a:t>Егор, 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11</a:t>
            </a:r>
            <a:r>
              <a:rPr sz="1700" b="1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b="1" spc="-20" dirty="0">
                <a:solidFill>
                  <a:srgbClr val="FFFFFF"/>
                </a:solidFill>
                <a:latin typeface="Calibri"/>
                <a:cs typeface="Calibri"/>
              </a:rPr>
              <a:t>лет.</a:t>
            </a:r>
            <a:endParaRPr sz="1700">
              <a:latin typeface="Calibri"/>
              <a:cs typeface="Calibri"/>
            </a:endParaRPr>
          </a:p>
          <a:p>
            <a:pPr marR="85725" algn="r">
              <a:lnSpc>
                <a:spcPts val="1835"/>
              </a:lnSpc>
            </a:pPr>
            <a:r>
              <a:rPr sz="1700" b="1" spc="-5" dirty="0">
                <a:solidFill>
                  <a:srgbClr val="FFFFFF"/>
                </a:solidFill>
                <a:latin typeface="Calibri"/>
                <a:cs typeface="Calibri"/>
              </a:rPr>
              <a:t>Лицей 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№177 </a:t>
            </a:r>
            <a:r>
              <a:rPr sz="1700" b="1" spc="-40" dirty="0">
                <a:solidFill>
                  <a:srgbClr val="FFFFFF"/>
                </a:solidFill>
                <a:latin typeface="Calibri"/>
                <a:cs typeface="Calibri"/>
              </a:rPr>
              <a:t>г.</a:t>
            </a:r>
            <a:r>
              <a:rPr sz="1700" b="1" spc="-11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Казани</a:t>
            </a:r>
            <a:endParaRPr sz="1700">
              <a:latin typeface="Calibri"/>
              <a:cs typeface="Calibri"/>
            </a:endParaRPr>
          </a:p>
          <a:p>
            <a:pPr marR="84455" algn="r">
              <a:lnSpc>
                <a:spcPts val="1835"/>
              </a:lnSpc>
            </a:pPr>
            <a:r>
              <a:rPr sz="1700" b="1" dirty="0">
                <a:solidFill>
                  <a:srgbClr val="FFFFFF"/>
                </a:solidFill>
                <a:latin typeface="Times New Roman"/>
                <a:cs typeface="Times New Roman"/>
              </a:rPr>
              <a:t>На </a:t>
            </a:r>
            <a:r>
              <a:rPr sz="1700" b="1" spc="-15" dirty="0">
                <a:solidFill>
                  <a:srgbClr val="FFFFFF"/>
                </a:solidFill>
                <a:latin typeface="Times New Roman"/>
                <a:cs typeface="Times New Roman"/>
              </a:rPr>
              <a:t>этой </a:t>
            </a:r>
            <a:r>
              <a:rPr sz="17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фотографии </a:t>
            </a:r>
            <a:r>
              <a:rPr sz="1700" b="1" dirty="0">
                <a:solidFill>
                  <a:srgbClr val="FFFFFF"/>
                </a:solidFill>
                <a:latin typeface="Times New Roman"/>
                <a:cs typeface="Times New Roman"/>
              </a:rPr>
              <a:t>я </a:t>
            </a:r>
            <a:r>
              <a:rPr sz="17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сижу </a:t>
            </a:r>
            <a:r>
              <a:rPr sz="1700" b="1" dirty="0">
                <a:solidFill>
                  <a:srgbClr val="FFFFFF"/>
                </a:solidFill>
                <a:latin typeface="Times New Roman"/>
                <a:cs typeface="Times New Roman"/>
              </a:rPr>
              <a:t>за</a:t>
            </a:r>
            <a:r>
              <a:rPr sz="1700" b="1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столом</a:t>
            </a:r>
            <a:endParaRPr sz="1700">
              <a:latin typeface="Times New Roman"/>
              <a:cs typeface="Times New Roman"/>
            </a:endParaRPr>
          </a:p>
          <a:p>
            <a:pPr marR="85090" algn="r">
              <a:lnSpc>
                <a:spcPts val="1835"/>
              </a:lnSpc>
            </a:pPr>
            <a:r>
              <a:rPr sz="17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своего</a:t>
            </a:r>
            <a:r>
              <a:rPr sz="1700" b="1" spc="-10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7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прадеда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6309360" y="1786127"/>
            <a:ext cx="3971543" cy="266090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297167" y="1773936"/>
            <a:ext cx="3996054" cy="2685415"/>
          </a:xfrm>
          <a:custGeom>
            <a:avLst/>
            <a:gdLst/>
            <a:ahLst/>
            <a:cxnLst/>
            <a:rect l="l" t="t" r="r" b="b"/>
            <a:pathLst>
              <a:path w="3996054" h="2685415">
                <a:moveTo>
                  <a:pt x="0" y="2685288"/>
                </a:moveTo>
                <a:lnTo>
                  <a:pt x="3995928" y="2685288"/>
                </a:lnTo>
                <a:lnTo>
                  <a:pt x="3995928" y="0"/>
                </a:lnTo>
                <a:lnTo>
                  <a:pt x="0" y="0"/>
                </a:lnTo>
                <a:lnTo>
                  <a:pt x="0" y="2685288"/>
                </a:lnTo>
                <a:close/>
              </a:path>
            </a:pathLst>
          </a:custGeom>
          <a:ln w="24384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1A65605-A6EC-4579-AAE3-5C39442BBC6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66828" y="5525147"/>
            <a:ext cx="1630505" cy="1055193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Схема 8">
            <a:extLst>
              <a:ext uri="{FF2B5EF4-FFF2-40B4-BE49-F238E27FC236}">
                <a16:creationId xmlns:a16="http://schemas.microsoft.com/office/drawing/2014/main" id="{C8F5BE30-41F6-4F33-AA4F-79FD81837F4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78127672"/>
              </p:ext>
            </p:extLst>
          </p:nvPr>
        </p:nvGraphicFramePr>
        <p:xfrm>
          <a:off x="838200" y="365125"/>
          <a:ext cx="10515600" cy="1325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B817DDC-9FCA-444E-9D6E-91B32194441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7711" y="1926453"/>
            <a:ext cx="5332090" cy="358987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553FB67-7AD6-4326-A9C5-E233E52B7A0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72201" y="1926453"/>
            <a:ext cx="5064285" cy="449654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F550D5E-3CC5-47C0-AD03-760577765F7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551553" y="5772240"/>
            <a:ext cx="1369865" cy="886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71550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</TotalTime>
  <Words>1199</Words>
  <Application>Microsoft Office PowerPoint</Application>
  <PresentationFormat>Широкоэкранный</PresentationFormat>
  <Paragraphs>81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 В 2016-2019 годах АНО «Поволжская семейная академия «УМАЙ» реализовала на территории Республики Татарстан, Республика Башкортостан; Удмуртская Республика; Мордовская Республика; Республика Мари-Эл; Чувашская Республика проект  «Моя родословная».  </vt:lpstr>
      <vt:lpstr>Цель у проекта – формирование гражданской идентичности – воспроизведение ценностей своего народа в «проекте» личной жизни, соотнесение собственной судьбы с исторической судьбой своего народа, осознание себя как активного участника этого процесса.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"История семьи в истории своего края - как ресурс формирования гражданской идентичности у подрастающего поколения"</dc:title>
  <dc:creator>Леонтьева Татьяна ИД-админ, Сб</dc:creator>
  <cp:lastModifiedBy>Леонтьева Татьяна ИД-админ, Сб</cp:lastModifiedBy>
  <cp:revision>12</cp:revision>
  <dcterms:created xsi:type="dcterms:W3CDTF">2024-03-26T05:26:11Z</dcterms:created>
  <dcterms:modified xsi:type="dcterms:W3CDTF">2024-03-26T16:51:53Z</dcterms:modified>
</cp:coreProperties>
</file>