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8" r:id="rId3"/>
    <p:sldId id="264" r:id="rId4"/>
    <p:sldId id="279" r:id="rId5"/>
    <p:sldId id="280" r:id="rId6"/>
    <p:sldId id="281" r:id="rId7"/>
    <p:sldId id="282" r:id="rId8"/>
    <p:sldId id="265" r:id="rId9"/>
    <p:sldId id="259" r:id="rId10"/>
    <p:sldId id="262" r:id="rId11"/>
    <p:sldId id="260" r:id="rId12"/>
    <p:sldId id="261" r:id="rId13"/>
    <p:sldId id="273" r:id="rId14"/>
    <p:sldId id="274" r:id="rId15"/>
    <p:sldId id="275" r:id="rId16"/>
    <p:sldId id="276" r:id="rId17"/>
    <p:sldId id="277" r:id="rId18"/>
    <p:sldId id="278" r:id="rId19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30" d="100"/>
          <a:sy n="130" d="100"/>
        </p:scale>
        <p:origin x="1074" y="33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23.04.2024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98425"/>
            <a:ext cx="8896350" cy="494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865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0975" y="92075"/>
            <a:ext cx="8782050" cy="495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2483768" y="3435846"/>
            <a:ext cx="12636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АО «</a:t>
            </a:r>
            <a:r>
              <a:rPr lang="ru-RU" sz="1200" dirty="0"/>
              <a:t>Татэнерго</a:t>
            </a:r>
            <a:r>
              <a:rPr lang="ru-RU" sz="1400" dirty="0"/>
              <a:t>»</a:t>
            </a: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3435846"/>
            <a:ext cx="488446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кругленный прямоугольник 5"/>
          <p:cNvSpPr/>
          <p:nvPr/>
        </p:nvSpPr>
        <p:spPr>
          <a:xfrm>
            <a:off x="2483768" y="3291830"/>
            <a:ext cx="1800200" cy="64807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B959A7E-79C4-4E86-A9EA-AF695504F7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98"/>
            <a:ext cx="9144000" cy="511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4682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BAC8993-5CF7-4A3C-A247-BDE81EB220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382"/>
            <a:ext cx="9144000" cy="5126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1554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3767132-E22D-43E7-BAF3-D2AD039B25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15"/>
            <a:ext cx="9144000" cy="5136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2430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14589F0-09E6-4AA5-B31A-066116564F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949"/>
            <a:ext cx="9144000" cy="5105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2357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4625" y="155575"/>
            <a:ext cx="8794750" cy="483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8275" y="0"/>
            <a:ext cx="8807450" cy="485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58510" y="0"/>
            <a:ext cx="910406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075" y="127000"/>
            <a:ext cx="8705850" cy="488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7000" y="123825"/>
            <a:ext cx="8890000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/>
          <p:cNvSpPr>
            <a:spLocks noGrp="1"/>
          </p:cNvSpPr>
          <p:nvPr>
            <p:ph type="title"/>
          </p:nvPr>
        </p:nvSpPr>
        <p:spPr>
          <a:xfrm>
            <a:off x="3203848" y="1347614"/>
            <a:ext cx="6089497" cy="2520485"/>
          </a:xfrm>
        </p:spPr>
        <p:txBody>
          <a:bodyPr>
            <a:noAutofit/>
          </a:bodyPr>
          <a:lstStyle/>
          <a:p>
            <a:pPr algn="ctr"/>
            <a:br>
              <a:rPr lang="ru-RU" altLang="en-US" sz="2400" b="1" dirty="0">
                <a:solidFill>
                  <a:srgbClr val="0070C0"/>
                </a:solidFill>
                <a:latin typeface="Times New Roman" panose="02020603050405020304" charset="0"/>
                <a:cs typeface="Times New Roman" panose="02020603050405020304" charset="0"/>
              </a:rPr>
            </a:br>
            <a:r>
              <a:rPr lang="ru-RU" altLang="en-US" sz="2400" b="1" dirty="0">
                <a:solidFill>
                  <a:srgbClr val="0070C0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br>
              <a:rPr lang="ru-RU" altLang="en-US" sz="2400" b="1" dirty="0">
                <a:solidFill>
                  <a:srgbClr val="0070C0"/>
                </a:solidFill>
                <a:latin typeface="Times New Roman" panose="02020603050405020304" charset="0"/>
                <a:cs typeface="Times New Roman" panose="02020603050405020304" charset="0"/>
              </a:rPr>
            </a:br>
            <a:r>
              <a:rPr lang="ru-RU" altLang="en-US" sz="2400" b="1" dirty="0">
                <a:solidFill>
                  <a:srgbClr val="0070C0"/>
                </a:solidFill>
                <a:latin typeface="Times New Roman" panose="02020603050405020304" charset="0"/>
                <a:cs typeface="Times New Roman" panose="02020603050405020304" charset="0"/>
              </a:rPr>
              <a:t>«Энергетика нового поколения» </a:t>
            </a:r>
            <a:br>
              <a:rPr lang="ru-RU" altLang="en-US" sz="2400" b="1" dirty="0">
                <a:solidFill>
                  <a:srgbClr val="0070C0"/>
                </a:solidFill>
                <a:latin typeface="Times New Roman" panose="02020603050405020304" charset="0"/>
                <a:cs typeface="Times New Roman" panose="02020603050405020304" charset="0"/>
              </a:rPr>
            </a:br>
            <a:r>
              <a:rPr lang="ru-RU" altLang="en-US" sz="2400" b="1" dirty="0">
                <a:solidFill>
                  <a:srgbClr val="0070C0"/>
                </a:solidFill>
                <a:latin typeface="Times New Roman" panose="02020603050405020304" charset="0"/>
                <a:cs typeface="Times New Roman" panose="02020603050405020304" charset="0"/>
              </a:rPr>
              <a:t>в ДОЛ «Восток» </a:t>
            </a:r>
            <a:br>
              <a:rPr lang="ru-RU" altLang="en-US" sz="2400" b="1" dirty="0">
                <a:solidFill>
                  <a:srgbClr val="0070C0"/>
                </a:solidFill>
                <a:latin typeface="Times New Roman" panose="02020603050405020304" charset="0"/>
                <a:cs typeface="Times New Roman" panose="02020603050405020304" charset="0"/>
              </a:rPr>
            </a:br>
            <a:r>
              <a:rPr lang="ru-RU" altLang="en-US" sz="2400" b="1" dirty="0">
                <a:solidFill>
                  <a:srgbClr val="0070C0"/>
                </a:solidFill>
                <a:latin typeface="Times New Roman" panose="02020603050405020304" charset="0"/>
                <a:cs typeface="Times New Roman" panose="02020603050405020304" charset="0"/>
              </a:rPr>
              <a:t>с 15.03. по 28.03.2024</a:t>
            </a:r>
            <a:br>
              <a:rPr lang="ru-RU" altLang="en-US" sz="2400" b="1" dirty="0">
                <a:solidFill>
                  <a:srgbClr val="0070C0"/>
                </a:solidFill>
                <a:latin typeface="Times New Roman" panose="02020603050405020304" charset="0"/>
                <a:cs typeface="Times New Roman" panose="02020603050405020304" charset="0"/>
              </a:rPr>
            </a:br>
            <a:br>
              <a:rPr lang="ru-RU" altLang="en-US" sz="2400" b="1" dirty="0">
                <a:solidFill>
                  <a:srgbClr val="0070C0"/>
                </a:solidFill>
                <a:latin typeface="Times New Roman" panose="02020603050405020304" charset="0"/>
                <a:cs typeface="Times New Roman" panose="02020603050405020304" charset="0"/>
              </a:rPr>
            </a:br>
            <a:endParaRPr lang="ru-RU" altLang="en-US" sz="1050" b="1" dirty="0">
              <a:solidFill>
                <a:srgbClr val="0070C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347614"/>
            <a:ext cx="3744416" cy="2495302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179512" y="123478"/>
            <a:ext cx="87129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en-US" sz="2400" b="1" dirty="0" err="1">
                <a:solidFill>
                  <a:srgbClr val="0070C0"/>
                </a:solidFill>
                <a:latin typeface="Times New Roman" panose="02020603050405020304" charset="0"/>
                <a:ea typeface="+mj-ea"/>
                <a:cs typeface="Times New Roman" panose="02020603050405020304" charset="0"/>
              </a:rPr>
              <a:t>Профориентационные</a:t>
            </a:r>
            <a:r>
              <a:rPr lang="ru-RU" altLang="en-US" sz="2400" b="1" dirty="0">
                <a:solidFill>
                  <a:srgbClr val="0070C0"/>
                </a:solidFill>
                <a:latin typeface="Times New Roman" panose="02020603050405020304" charset="0"/>
                <a:ea typeface="+mj-ea"/>
                <a:cs typeface="Times New Roman" panose="02020603050405020304" charset="0"/>
              </a:rPr>
              <a:t> смены по направлению энергетика.</a:t>
            </a:r>
            <a:endParaRPr lang="ru-RU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/>
          <p:cNvSpPr>
            <a:spLocks noGrp="1"/>
          </p:cNvSpPr>
          <p:nvPr>
            <p:ph type="title"/>
          </p:nvPr>
        </p:nvSpPr>
        <p:spPr>
          <a:xfrm>
            <a:off x="539552" y="123478"/>
            <a:ext cx="8387405" cy="780408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en-US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Подана 101 заявка на смену,</a:t>
            </a:r>
            <a:br>
              <a:rPr lang="ru-RU" altLang="en-US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</a:br>
            <a:r>
              <a:rPr lang="ru-RU" altLang="en-US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по критериям отбора прошло 75 учащихся 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85775" y="1369220"/>
            <a:ext cx="4384568" cy="2629344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ru-RU" sz="1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География школьников</a:t>
            </a:r>
          </a:p>
          <a:p>
            <a:pPr>
              <a:lnSpc>
                <a:spcPct val="110000"/>
              </a:lnSpc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Бугульма</a:t>
            </a:r>
          </a:p>
          <a:p>
            <a:pPr>
              <a:lnSpc>
                <a:spcPct val="110000"/>
              </a:lnSpc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Набережные Челны</a:t>
            </a:r>
          </a:p>
          <a:p>
            <a:pPr>
              <a:lnSpc>
                <a:spcPct val="110000"/>
              </a:lnSpc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Болгары</a:t>
            </a:r>
          </a:p>
          <a:p>
            <a:pPr>
              <a:lnSpc>
                <a:spcPct val="110000"/>
              </a:lnSpc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Заинск</a:t>
            </a:r>
          </a:p>
          <a:p>
            <a:pPr>
              <a:lnSpc>
                <a:spcPct val="110000"/>
              </a:lnSpc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Елабуга </a:t>
            </a:r>
          </a:p>
          <a:p>
            <a:pPr>
              <a:lnSpc>
                <a:spcPct val="110000"/>
              </a:lnSpc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п. Черемшаны</a:t>
            </a:r>
          </a:p>
          <a:p>
            <a:pPr>
              <a:lnSpc>
                <a:spcPct val="110000"/>
              </a:lnSpc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Нижнекамск</a:t>
            </a:r>
          </a:p>
          <a:p>
            <a:pPr>
              <a:lnSpc>
                <a:spcPct val="110000"/>
              </a:lnSpc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Казань ( Лицей 182, </a:t>
            </a:r>
          </a:p>
          <a:p>
            <a:pPr>
              <a:lnSpc>
                <a:spcPct val="110000"/>
              </a:lnSpc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Гимназии № 23, №20).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60032" y="1275606"/>
            <a:ext cx="2939379" cy="3442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4728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424936" cy="2420390"/>
          </a:xfrm>
        </p:spPr>
        <p:txBody>
          <a:bodyPr>
            <a:noAutofit/>
          </a:bodyPr>
          <a:lstStyle/>
          <a:p>
            <a:r>
              <a:rPr lang="ru-RU" sz="2000" b="1" u="sng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Энергетика нового поколения</a:t>
            </a:r>
            <a:br>
              <a:rPr lang="ru-RU" sz="2000" b="1" u="sng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Энергетика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Промышленная электроника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Атомная энергетика</a:t>
            </a:r>
            <a:br>
              <a:rPr lang="ru-RU" sz="2000" dirty="0"/>
            </a:br>
            <a:br>
              <a:rPr lang="ru-RU" sz="2000" dirty="0"/>
            </a:br>
            <a:br>
              <a:rPr lang="ru-RU" sz="2000" dirty="0"/>
            </a:br>
            <a:endParaRPr lang="ru-RU" sz="20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96136" y="1419622"/>
            <a:ext cx="3096344" cy="201622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39752" y="2571750"/>
            <a:ext cx="3528392" cy="23210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7504" y="1419622"/>
            <a:ext cx="2376264" cy="277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051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51520" y="483518"/>
            <a:ext cx="1909098" cy="878033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Font typeface="Wingdings" pitchFamily="2" charset="2"/>
              <a:buChar char="ü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Ежедневные профильные занятия по созданию проектов</a:t>
            </a:r>
          </a:p>
          <a:p>
            <a:endParaRPr lang="ru-RU" sz="1200" dirty="0"/>
          </a:p>
          <a:p>
            <a:endParaRPr lang="ru-RU" sz="12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15427" y="321031"/>
            <a:ext cx="1961590" cy="130721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/>
          <a:srcRect l="12231" t="21688" r="4453" b="28322"/>
          <a:stretch/>
        </p:blipFill>
        <p:spPr>
          <a:xfrm>
            <a:off x="83384" y="1857319"/>
            <a:ext cx="1846156" cy="1146479"/>
          </a:xfrm>
          <a:prstGeom prst="rect">
            <a:avLst/>
          </a:prstGeom>
        </p:spPr>
      </p:pic>
      <p:sp>
        <p:nvSpPr>
          <p:cNvPr id="8" name="Объект 2"/>
          <p:cNvSpPr>
            <a:spLocks noGrp="1"/>
          </p:cNvSpPr>
          <p:nvPr>
            <p:ph sz="half" idx="1"/>
          </p:nvPr>
        </p:nvSpPr>
        <p:spPr>
          <a:xfrm>
            <a:off x="1929540" y="1941896"/>
            <a:ext cx="2200349" cy="629854"/>
          </a:xfrm>
        </p:spPr>
        <p:txBody>
          <a:bodyPr>
            <a:normAutofit/>
          </a:bodyPr>
          <a:lstStyle/>
          <a:p>
            <a:pPr algn="ctr">
              <a:buFont typeface="Wingdings" pitchFamily="2" charset="2"/>
              <a:buChar char="ü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 марта «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Энерго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Весна»</a:t>
            </a:r>
          </a:p>
          <a:p>
            <a:pPr>
              <a:buFont typeface="Wingdings" pitchFamily="2" charset="2"/>
              <a:buChar char="ü"/>
            </a:pPr>
            <a:endParaRPr lang="ru-RU" sz="1200" dirty="0"/>
          </a:p>
          <a:p>
            <a:pPr>
              <a:buFont typeface="Wingdings" pitchFamily="2" charset="2"/>
              <a:buChar char="ü"/>
            </a:pPr>
            <a:endParaRPr lang="ru-RU" sz="1200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"/>
          </p:nvPr>
        </p:nvSpPr>
        <p:spPr>
          <a:xfrm>
            <a:off x="83384" y="3476817"/>
            <a:ext cx="2328376" cy="823125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 марта мастер-класс от филиала АО «Сетевая компания» — «Нижнекамские электрические сети»</a:t>
            </a:r>
          </a:p>
          <a:p>
            <a:pPr>
              <a:buFont typeface="Wingdings" pitchFamily="2" charset="2"/>
              <a:buChar char="ü"/>
            </a:pPr>
            <a:endParaRPr lang="ru-RU" sz="1200" dirty="0"/>
          </a:p>
          <a:p>
            <a:pPr>
              <a:buFont typeface="Wingdings" pitchFamily="2" charset="2"/>
              <a:buChar char="ü"/>
            </a:pPr>
            <a:endParaRPr lang="ru-RU" sz="1200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"/>
          </p:nvPr>
        </p:nvSpPr>
        <p:spPr>
          <a:xfrm>
            <a:off x="4315592" y="3644979"/>
            <a:ext cx="2362213" cy="1046717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 марта мастер-класс от преподавателей КГЭУ </a:t>
            </a:r>
          </a:p>
          <a:p>
            <a:pPr>
              <a:buFont typeface="Wingdings" pitchFamily="2" charset="2"/>
              <a:buChar char="ü"/>
            </a:pPr>
            <a:endParaRPr lang="ru-RU" sz="1200" dirty="0"/>
          </a:p>
          <a:p>
            <a:pPr>
              <a:buFont typeface="Wingdings" pitchFamily="2" charset="2"/>
              <a:buChar char="ü"/>
            </a:pPr>
            <a:endParaRPr lang="ru-RU" sz="12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83768" y="3291830"/>
            <a:ext cx="1621240" cy="137960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732240" y="3147814"/>
            <a:ext cx="1927958" cy="1445969"/>
          </a:xfrm>
          <a:prstGeom prst="rect">
            <a:avLst/>
          </a:prstGeom>
        </p:spPr>
      </p:pic>
      <p:sp>
        <p:nvSpPr>
          <p:cNvPr id="15" name="Объект 2"/>
          <p:cNvSpPr>
            <a:spLocks noGrp="1"/>
          </p:cNvSpPr>
          <p:nvPr>
            <p:ph sz="half" idx="1"/>
          </p:nvPr>
        </p:nvSpPr>
        <p:spPr>
          <a:xfrm>
            <a:off x="4410994" y="371765"/>
            <a:ext cx="2362213" cy="1046717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 марта Спартакиада с преподавателями кафедры Физвоспитания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</a:pPr>
            <a:endParaRPr lang="ru-RU" sz="600" dirty="0"/>
          </a:p>
          <a:p>
            <a:pPr marL="0" indent="0">
              <a:lnSpc>
                <a:spcPct val="120000"/>
              </a:lnSpc>
              <a:spcBef>
                <a:spcPts val="0"/>
              </a:spcBef>
            </a:pPr>
            <a:endParaRPr lang="ru-RU" sz="600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516216" y="195486"/>
            <a:ext cx="1796819" cy="1347614"/>
          </a:xfrm>
          <a:prstGeom prst="rect">
            <a:avLst/>
          </a:prstGeom>
        </p:spPr>
      </p:pic>
      <p:sp>
        <p:nvSpPr>
          <p:cNvPr id="17" name="Объект 2"/>
          <p:cNvSpPr>
            <a:spLocks noGrp="1"/>
          </p:cNvSpPr>
          <p:nvPr>
            <p:ph sz="half" idx="1"/>
          </p:nvPr>
        </p:nvSpPr>
        <p:spPr>
          <a:xfrm>
            <a:off x="6516216" y="1851670"/>
            <a:ext cx="2362213" cy="1046717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 марта Презентация студенческих клубов КГЭУ</a:t>
            </a:r>
          </a:p>
          <a:p>
            <a:pPr>
              <a:buFont typeface="Wingdings" pitchFamily="2" charset="2"/>
              <a:buChar char="ü"/>
            </a:pPr>
            <a:endParaRPr lang="ru-RU" sz="1200" dirty="0"/>
          </a:p>
          <a:p>
            <a:pPr>
              <a:buFont typeface="Wingdings" pitchFamily="2" charset="2"/>
              <a:buChar char="ü"/>
            </a:pPr>
            <a:endParaRPr lang="ru-RU" sz="1200" dirty="0"/>
          </a:p>
        </p:txBody>
      </p:sp>
      <p:sp>
        <p:nvSpPr>
          <p:cNvPr id="18" name="AutoShape 2" descr="blob:https://web.telegram.org/e664d9c1-1312-4e49-b532-6e8d3e6214b0"/>
          <p:cNvSpPr>
            <a:spLocks noChangeAspect="1" noChangeArrowheads="1"/>
          </p:cNvSpPr>
          <p:nvPr/>
        </p:nvSpPr>
        <p:spPr bwMode="auto">
          <a:xfrm>
            <a:off x="116681" y="-108347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506139" y="1839202"/>
            <a:ext cx="1866062" cy="1245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0912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55577" y="123478"/>
            <a:ext cx="4320480" cy="276882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u="sng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 проектов на защиту</a:t>
            </a:r>
          </a:p>
          <a:p>
            <a:pPr>
              <a:lnSpc>
                <a:spcPct val="120000"/>
              </a:lnSpc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команда Гран-при за «Лучший энергетический проект»</a:t>
            </a:r>
          </a:p>
          <a:p>
            <a:pPr>
              <a:lnSpc>
                <a:spcPct val="120000"/>
              </a:lnSpc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команды Дипломы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степени</a:t>
            </a:r>
          </a:p>
          <a:p>
            <a:pPr>
              <a:lnSpc>
                <a:spcPct val="120000"/>
              </a:lnSpc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команды Дипломы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степени</a:t>
            </a:r>
          </a:p>
          <a:p>
            <a:pPr>
              <a:lnSpc>
                <a:spcPct val="120000"/>
              </a:lnSpc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команды Дипломы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степени</a:t>
            </a:r>
          </a:p>
        </p:txBody>
      </p:sp>
      <p:sp>
        <p:nvSpPr>
          <p:cNvPr id="6" name="AutoShape 2" descr="blob:https://web.telegram.org/eb3f0dd5-39b5-4d09-a94f-ae3918dac6fa"/>
          <p:cNvSpPr>
            <a:spLocks noChangeAspect="1" noChangeArrowheads="1"/>
          </p:cNvSpPr>
          <p:nvPr/>
        </p:nvSpPr>
        <p:spPr bwMode="auto">
          <a:xfrm>
            <a:off x="116681" y="-108347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48110" y="2661833"/>
            <a:ext cx="3231397" cy="224338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10936" y="2836039"/>
            <a:ext cx="2389485" cy="206917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2858" y="2836039"/>
            <a:ext cx="2150390" cy="204779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648110" y="207739"/>
            <a:ext cx="3252814" cy="2163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8448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E3C6E1-5F2E-402A-9EE0-34E087E55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B356B34-F06A-412A-8E34-A84AF3D0BEB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4639458-CE48-4F2C-BA35-72E6FBEE84E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A467FCC-6EEC-40C1-8721-DAE7966714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064"/>
            <a:ext cx="9144000" cy="5121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59333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176</Words>
  <Application>Microsoft Office PowerPoint</Application>
  <PresentationFormat>Экран (16:9)</PresentationFormat>
  <Paragraphs>26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Calibri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«Энергетика нового поколения»  в ДОЛ «Восток»  с 15.03. по 28.03.2024  </vt:lpstr>
      <vt:lpstr>Подана 101 заявка на смену, по критериям отбора прошло 75 учащихся </vt:lpstr>
      <vt:lpstr>Энергетика нового поколения  - Энергетика - Промышленная электроника - Атомная энергетика  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Шорохов Игорь Романович</dc:creator>
  <cp:lastModifiedBy>Chester</cp:lastModifiedBy>
  <cp:revision>7</cp:revision>
  <dcterms:created xsi:type="dcterms:W3CDTF">2024-04-02T13:53:49Z</dcterms:created>
  <dcterms:modified xsi:type="dcterms:W3CDTF">2024-04-23T04:59:16Z</dcterms:modified>
</cp:coreProperties>
</file>