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2" r:id="rId4"/>
    <p:sldId id="270" r:id="rId5"/>
    <p:sldId id="261" r:id="rId6"/>
    <p:sldId id="266" r:id="rId7"/>
    <p:sldId id="263" r:id="rId8"/>
    <p:sldId id="257" r:id="rId9"/>
    <p:sldId id="260" r:id="rId10"/>
    <p:sldId id="265" r:id="rId11"/>
  </p:sldIdLst>
  <p:sldSz cx="9144000" cy="6858000" type="screen4x3"/>
  <p:notesSz cx="6858000" cy="9144000"/>
  <p:custDataLst>
    <p:tags r:id="rId1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44" autoAdjust="0"/>
    <p:restoredTop sz="94660"/>
  </p:normalViewPr>
  <p:slideViewPr>
    <p:cSldViewPr>
      <p:cViewPr varScale="1">
        <p:scale>
          <a:sx n="116" d="100"/>
          <a:sy n="116" d="100"/>
        </p:scale>
        <p:origin x="-150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D7978B-D113-4D97-9D49-09DE8A46673F}" type="doc">
      <dgm:prSet loTypeId="urn:microsoft.com/office/officeart/2005/8/layout/target3" loCatId="list" qsTypeId="urn:microsoft.com/office/officeart/2005/8/quickstyle/3d8" qsCatId="3D" csTypeId="urn:microsoft.com/office/officeart/2005/8/colors/accent1_2#2" csCatId="accent1" phldr="1"/>
      <dgm:spPr/>
    </dgm:pt>
    <dgm:pt modelId="{8274F6E6-9B08-4972-8E86-1AA10BF165E6}">
      <dgm:prSet phldrT="[Текст]" custT="1"/>
      <dgm:spPr/>
      <dgm:t>
        <a:bodyPr/>
        <a:lstStyle/>
        <a:p>
          <a:r>
            <a:rPr lang="ru-RU" sz="2400" b="1" i="1" dirty="0" smtClean="0">
              <a:solidFill>
                <a:srgbClr val="002060"/>
              </a:solidFill>
              <a:effectLst/>
              <a:latin typeface="Tahoma" pitchFamily="34" charset="0"/>
              <a:cs typeface="Tahoma" pitchFamily="34" charset="0"/>
            </a:rPr>
            <a:t>- </a:t>
          </a:r>
          <a:r>
            <a:rPr lang="ru-RU" sz="2400" b="1" i="1" dirty="0" err="1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rPr>
            <a:t>Акмеология</a:t>
          </a:r>
          <a:r>
            <a:rPr lang="ru-RU" sz="2400" b="1" i="1" dirty="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rPr>
            <a:t>- это возможность высших достижений 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597E452F-FAC2-49CA-A9C2-27F350B0B1A0}" type="parTrans" cxnId="{BF5F22B5-C2A3-496F-A7D8-59937882B0FF}">
      <dgm:prSet/>
      <dgm:spPr/>
      <dgm:t>
        <a:bodyPr/>
        <a:lstStyle/>
        <a:p>
          <a:endParaRPr lang="ru-RU"/>
        </a:p>
      </dgm:t>
    </dgm:pt>
    <dgm:pt modelId="{B2B50078-7CE4-4E61-A7BB-4F8D46E975E9}" type="sibTrans" cxnId="{BF5F22B5-C2A3-496F-A7D8-59937882B0FF}">
      <dgm:prSet/>
      <dgm:spPr/>
      <dgm:t>
        <a:bodyPr/>
        <a:lstStyle/>
        <a:p>
          <a:endParaRPr lang="ru-RU"/>
        </a:p>
      </dgm:t>
    </dgm:pt>
    <dgm:pt modelId="{662F0177-674F-41C4-B482-F0C9C07BD420}">
      <dgm:prSet phldrT="[Текст]" custT="1"/>
      <dgm:spPr/>
      <dgm:t>
        <a:bodyPr/>
        <a:lstStyle/>
        <a:p>
          <a:r>
            <a:rPr lang="ru-RU" sz="2400" b="1" i="0" dirty="0" err="1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Акмеология</a:t>
          </a:r>
          <a:r>
            <a:rPr lang="ru-RU" sz="2400" b="1" i="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(от древнегреческого «</a:t>
          </a:r>
          <a:r>
            <a:rPr lang="ru-RU" sz="2400" b="1" i="0" dirty="0" err="1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акме</a:t>
          </a:r>
          <a:r>
            <a:rPr lang="ru-RU" sz="2400" b="1" i="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» - вершина, острие, высшая степень чего-либо)</a:t>
          </a:r>
          <a:endParaRPr lang="ru-RU" sz="2400" b="1" dirty="0">
            <a:solidFill>
              <a:schemeClr val="accent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950B19CB-D2CE-45B0-A99B-A1DB124FAD16}" type="sibTrans" cxnId="{F15F2351-E618-4B57-87A5-14E15FCA40F7}">
      <dgm:prSet/>
      <dgm:spPr/>
      <dgm:t>
        <a:bodyPr/>
        <a:lstStyle/>
        <a:p>
          <a:endParaRPr lang="ru-RU"/>
        </a:p>
      </dgm:t>
    </dgm:pt>
    <dgm:pt modelId="{5512F682-E398-4CAB-A77B-DEEB2BF09445}" type="parTrans" cxnId="{F15F2351-E618-4B57-87A5-14E15FCA40F7}">
      <dgm:prSet/>
      <dgm:spPr/>
      <dgm:t>
        <a:bodyPr/>
        <a:lstStyle/>
        <a:p>
          <a:endParaRPr lang="ru-RU"/>
        </a:p>
      </dgm:t>
    </dgm:pt>
    <dgm:pt modelId="{C3139FB5-7F74-46FA-A111-4D312A12450F}">
      <dgm:prSet phldrT="[Текст]" custT="1"/>
      <dgm:spPr/>
      <dgm:t>
        <a:bodyPr/>
        <a:lstStyle/>
        <a:p>
          <a:r>
            <a:rPr lang="ru-RU" sz="2400" b="1" dirty="0" smtClean="0"/>
            <a:t> </a:t>
          </a:r>
          <a:r>
            <a:rPr lang="ru-RU" sz="2400" b="1" i="1" dirty="0" err="1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rPr>
            <a:t>Акме</a:t>
          </a:r>
          <a:r>
            <a:rPr lang="ru-RU" sz="2400" b="1" i="1" dirty="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rPr>
            <a:t> – ориентация на жизненный успех и развитие творческого потенциала, достижение вершины в развитии каждого ученика и учителя.</a:t>
          </a:r>
          <a:endParaRPr lang="ru-RU" sz="2400" b="1" i="1" dirty="0">
            <a:solidFill>
              <a:srgbClr val="002060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53857C79-57FE-48C7-9CA8-39054D71AEC7}" type="sibTrans" cxnId="{BC654AE4-496C-421B-BA23-F4AD407E27B6}">
      <dgm:prSet/>
      <dgm:spPr/>
      <dgm:t>
        <a:bodyPr/>
        <a:lstStyle/>
        <a:p>
          <a:endParaRPr lang="ru-RU"/>
        </a:p>
      </dgm:t>
    </dgm:pt>
    <dgm:pt modelId="{C85F5A5A-EB9F-4019-BBAB-42BA171F303F}" type="parTrans" cxnId="{BC654AE4-496C-421B-BA23-F4AD407E27B6}">
      <dgm:prSet/>
      <dgm:spPr/>
      <dgm:t>
        <a:bodyPr/>
        <a:lstStyle/>
        <a:p>
          <a:endParaRPr lang="ru-RU"/>
        </a:p>
      </dgm:t>
    </dgm:pt>
    <dgm:pt modelId="{33C5EF15-8B63-4BED-8704-F44CAE295C2C}" type="pres">
      <dgm:prSet presAssocID="{CAD7978B-D113-4D97-9D49-09DE8A46673F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D6B91B01-98FB-448B-A5C6-85C8335EACF5}" type="pres">
      <dgm:prSet presAssocID="{662F0177-674F-41C4-B482-F0C9C07BD420}" presName="circle1" presStyleLbl="node1" presStyleIdx="0" presStyleCnt="3" custLinFactNeighborX="0" custLinFactNeighborY="3"/>
      <dgm:spPr/>
    </dgm:pt>
    <dgm:pt modelId="{498EB7C7-C072-4404-B0B9-2734653FABB9}" type="pres">
      <dgm:prSet presAssocID="{662F0177-674F-41C4-B482-F0C9C07BD420}" presName="space" presStyleCnt="0"/>
      <dgm:spPr/>
    </dgm:pt>
    <dgm:pt modelId="{E0C7F27B-2538-4619-A171-F24094663E19}" type="pres">
      <dgm:prSet presAssocID="{662F0177-674F-41C4-B482-F0C9C07BD420}" presName="rect1" presStyleLbl="alignAcc1" presStyleIdx="0" presStyleCnt="3" custLinFactNeighborX="-499" custLinFactNeighborY="-1591"/>
      <dgm:spPr/>
      <dgm:t>
        <a:bodyPr/>
        <a:lstStyle/>
        <a:p>
          <a:endParaRPr lang="ru-RU"/>
        </a:p>
      </dgm:t>
    </dgm:pt>
    <dgm:pt modelId="{10855F32-6445-4A4F-857F-18F8DBB42106}" type="pres">
      <dgm:prSet presAssocID="{C3139FB5-7F74-46FA-A111-4D312A12450F}" presName="vertSpace2" presStyleLbl="node1" presStyleIdx="0" presStyleCnt="3"/>
      <dgm:spPr/>
    </dgm:pt>
    <dgm:pt modelId="{A78AF3D0-97C3-4373-8AA6-D2AFA4B7C9F2}" type="pres">
      <dgm:prSet presAssocID="{C3139FB5-7F74-46FA-A111-4D312A12450F}" presName="circle2" presStyleLbl="node1" presStyleIdx="1" presStyleCnt="3"/>
      <dgm:spPr/>
    </dgm:pt>
    <dgm:pt modelId="{8F27A8C5-EE7C-4C39-8DF6-7BF2E964B86C}" type="pres">
      <dgm:prSet presAssocID="{C3139FB5-7F74-46FA-A111-4D312A12450F}" presName="rect2" presStyleLbl="alignAcc1" presStyleIdx="1" presStyleCnt="3"/>
      <dgm:spPr/>
      <dgm:t>
        <a:bodyPr/>
        <a:lstStyle/>
        <a:p>
          <a:endParaRPr lang="ru-RU"/>
        </a:p>
      </dgm:t>
    </dgm:pt>
    <dgm:pt modelId="{B497CD58-DDCA-41A2-BAF4-1C567D2AA3AA}" type="pres">
      <dgm:prSet presAssocID="{8274F6E6-9B08-4972-8E86-1AA10BF165E6}" presName="vertSpace3" presStyleLbl="node1" presStyleIdx="1" presStyleCnt="3"/>
      <dgm:spPr/>
    </dgm:pt>
    <dgm:pt modelId="{5BC02F09-D6CC-4CBB-A24E-DF8788981875}" type="pres">
      <dgm:prSet presAssocID="{8274F6E6-9B08-4972-8E86-1AA10BF165E6}" presName="circle3" presStyleLbl="node1" presStyleIdx="2" presStyleCnt="3"/>
      <dgm:spPr/>
    </dgm:pt>
    <dgm:pt modelId="{D7CD2A25-C939-40BD-982E-9BE1AF7506D3}" type="pres">
      <dgm:prSet presAssocID="{8274F6E6-9B08-4972-8E86-1AA10BF165E6}" presName="rect3" presStyleLbl="alignAcc1" presStyleIdx="2" presStyleCnt="3" custLinFactNeighborX="7509" custLinFactNeighborY="-4350"/>
      <dgm:spPr/>
      <dgm:t>
        <a:bodyPr/>
        <a:lstStyle/>
        <a:p>
          <a:endParaRPr lang="ru-RU"/>
        </a:p>
      </dgm:t>
    </dgm:pt>
    <dgm:pt modelId="{5363D9D8-1BE0-41DE-8709-174A0AAD74CF}" type="pres">
      <dgm:prSet presAssocID="{662F0177-674F-41C4-B482-F0C9C07BD420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8EB64C-1600-497A-AFF9-F76014FE1E37}" type="pres">
      <dgm:prSet presAssocID="{C3139FB5-7F74-46FA-A111-4D312A12450F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704C0A-7CDF-4338-8234-8EB119E893BC}" type="pres">
      <dgm:prSet presAssocID="{8274F6E6-9B08-4972-8E86-1AA10BF165E6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C1B63B-EBF8-4A31-95E3-3BC091F54225}" type="presOf" srcId="{8274F6E6-9B08-4972-8E86-1AA10BF165E6}" destId="{65704C0A-7CDF-4338-8234-8EB119E893BC}" srcOrd="1" destOrd="0" presId="urn:microsoft.com/office/officeart/2005/8/layout/target3"/>
    <dgm:cxn modelId="{5587FD21-B658-4B91-B006-227BDE7756CE}" type="presOf" srcId="{662F0177-674F-41C4-B482-F0C9C07BD420}" destId="{5363D9D8-1BE0-41DE-8709-174A0AAD74CF}" srcOrd="1" destOrd="0" presId="urn:microsoft.com/office/officeart/2005/8/layout/target3"/>
    <dgm:cxn modelId="{8B75D702-7961-4B5F-B50D-FB2295C20F65}" type="presOf" srcId="{C3139FB5-7F74-46FA-A111-4D312A12450F}" destId="{8F27A8C5-EE7C-4C39-8DF6-7BF2E964B86C}" srcOrd="0" destOrd="0" presId="urn:microsoft.com/office/officeart/2005/8/layout/target3"/>
    <dgm:cxn modelId="{F15F2351-E618-4B57-87A5-14E15FCA40F7}" srcId="{CAD7978B-D113-4D97-9D49-09DE8A46673F}" destId="{662F0177-674F-41C4-B482-F0C9C07BD420}" srcOrd="0" destOrd="0" parTransId="{5512F682-E398-4CAB-A77B-DEEB2BF09445}" sibTransId="{950B19CB-D2CE-45B0-A99B-A1DB124FAD16}"/>
    <dgm:cxn modelId="{03E062D7-2B04-4D66-9B1D-7FBCB4EA0923}" type="presOf" srcId="{CAD7978B-D113-4D97-9D49-09DE8A46673F}" destId="{33C5EF15-8B63-4BED-8704-F44CAE295C2C}" srcOrd="0" destOrd="0" presId="urn:microsoft.com/office/officeart/2005/8/layout/target3"/>
    <dgm:cxn modelId="{659F4D6A-CDBF-4336-B79C-E1ACA153542D}" type="presOf" srcId="{C3139FB5-7F74-46FA-A111-4D312A12450F}" destId="{FF8EB64C-1600-497A-AFF9-F76014FE1E37}" srcOrd="1" destOrd="0" presId="urn:microsoft.com/office/officeart/2005/8/layout/target3"/>
    <dgm:cxn modelId="{35886139-A7AF-47C8-86F2-804D30608ACD}" type="presOf" srcId="{8274F6E6-9B08-4972-8E86-1AA10BF165E6}" destId="{D7CD2A25-C939-40BD-982E-9BE1AF7506D3}" srcOrd="0" destOrd="0" presId="urn:microsoft.com/office/officeart/2005/8/layout/target3"/>
    <dgm:cxn modelId="{BF5F22B5-C2A3-496F-A7D8-59937882B0FF}" srcId="{CAD7978B-D113-4D97-9D49-09DE8A46673F}" destId="{8274F6E6-9B08-4972-8E86-1AA10BF165E6}" srcOrd="2" destOrd="0" parTransId="{597E452F-FAC2-49CA-A9C2-27F350B0B1A0}" sibTransId="{B2B50078-7CE4-4E61-A7BB-4F8D46E975E9}"/>
    <dgm:cxn modelId="{BC654AE4-496C-421B-BA23-F4AD407E27B6}" srcId="{CAD7978B-D113-4D97-9D49-09DE8A46673F}" destId="{C3139FB5-7F74-46FA-A111-4D312A12450F}" srcOrd="1" destOrd="0" parTransId="{C85F5A5A-EB9F-4019-BBAB-42BA171F303F}" sibTransId="{53857C79-57FE-48C7-9CA8-39054D71AEC7}"/>
    <dgm:cxn modelId="{DCCDEBDF-2036-4435-99C7-CC8704E8ADE0}" type="presOf" srcId="{662F0177-674F-41C4-B482-F0C9C07BD420}" destId="{E0C7F27B-2538-4619-A171-F24094663E19}" srcOrd="0" destOrd="0" presId="urn:microsoft.com/office/officeart/2005/8/layout/target3"/>
    <dgm:cxn modelId="{658738E5-354D-4F36-AE95-BB05DA6729D9}" type="presParOf" srcId="{33C5EF15-8B63-4BED-8704-F44CAE295C2C}" destId="{D6B91B01-98FB-448B-A5C6-85C8335EACF5}" srcOrd="0" destOrd="0" presId="urn:microsoft.com/office/officeart/2005/8/layout/target3"/>
    <dgm:cxn modelId="{EC0C1F99-1EB2-405B-916E-7D0E36D41EBA}" type="presParOf" srcId="{33C5EF15-8B63-4BED-8704-F44CAE295C2C}" destId="{498EB7C7-C072-4404-B0B9-2734653FABB9}" srcOrd="1" destOrd="0" presId="urn:microsoft.com/office/officeart/2005/8/layout/target3"/>
    <dgm:cxn modelId="{78B0D694-2B87-4EF2-A800-A2AAABCD03DC}" type="presParOf" srcId="{33C5EF15-8B63-4BED-8704-F44CAE295C2C}" destId="{E0C7F27B-2538-4619-A171-F24094663E19}" srcOrd="2" destOrd="0" presId="urn:microsoft.com/office/officeart/2005/8/layout/target3"/>
    <dgm:cxn modelId="{B1309CE8-E275-49EE-9F7E-D135794409BF}" type="presParOf" srcId="{33C5EF15-8B63-4BED-8704-F44CAE295C2C}" destId="{10855F32-6445-4A4F-857F-18F8DBB42106}" srcOrd="3" destOrd="0" presId="urn:microsoft.com/office/officeart/2005/8/layout/target3"/>
    <dgm:cxn modelId="{64C780AE-9F89-4828-966D-C436B39B2196}" type="presParOf" srcId="{33C5EF15-8B63-4BED-8704-F44CAE295C2C}" destId="{A78AF3D0-97C3-4373-8AA6-D2AFA4B7C9F2}" srcOrd="4" destOrd="0" presId="urn:microsoft.com/office/officeart/2005/8/layout/target3"/>
    <dgm:cxn modelId="{40A40499-8FF8-41AD-A49F-7F0A03C1591C}" type="presParOf" srcId="{33C5EF15-8B63-4BED-8704-F44CAE295C2C}" destId="{8F27A8C5-EE7C-4C39-8DF6-7BF2E964B86C}" srcOrd="5" destOrd="0" presId="urn:microsoft.com/office/officeart/2005/8/layout/target3"/>
    <dgm:cxn modelId="{162434FB-F844-4579-B052-068EE38A5C92}" type="presParOf" srcId="{33C5EF15-8B63-4BED-8704-F44CAE295C2C}" destId="{B497CD58-DDCA-41A2-BAF4-1C567D2AA3AA}" srcOrd="6" destOrd="0" presId="urn:microsoft.com/office/officeart/2005/8/layout/target3"/>
    <dgm:cxn modelId="{87567727-39D7-419A-8976-2B274C4920B5}" type="presParOf" srcId="{33C5EF15-8B63-4BED-8704-F44CAE295C2C}" destId="{5BC02F09-D6CC-4CBB-A24E-DF8788981875}" srcOrd="7" destOrd="0" presId="urn:microsoft.com/office/officeart/2005/8/layout/target3"/>
    <dgm:cxn modelId="{0109DA4C-2021-493B-BC90-EEC1792BDA2C}" type="presParOf" srcId="{33C5EF15-8B63-4BED-8704-F44CAE295C2C}" destId="{D7CD2A25-C939-40BD-982E-9BE1AF7506D3}" srcOrd="8" destOrd="0" presId="urn:microsoft.com/office/officeart/2005/8/layout/target3"/>
    <dgm:cxn modelId="{31AE55B8-E3EE-4420-9B91-D7F0A81D5E6B}" type="presParOf" srcId="{33C5EF15-8B63-4BED-8704-F44CAE295C2C}" destId="{5363D9D8-1BE0-41DE-8709-174A0AAD74CF}" srcOrd="9" destOrd="0" presId="urn:microsoft.com/office/officeart/2005/8/layout/target3"/>
    <dgm:cxn modelId="{61AF69A2-524E-4CD6-8E15-6A1DA9942E97}" type="presParOf" srcId="{33C5EF15-8B63-4BED-8704-F44CAE295C2C}" destId="{FF8EB64C-1600-497A-AFF9-F76014FE1E37}" srcOrd="10" destOrd="0" presId="urn:microsoft.com/office/officeart/2005/8/layout/target3"/>
    <dgm:cxn modelId="{DF46FBE9-9205-4CB4-BEC2-F2C650959B3A}" type="presParOf" srcId="{33C5EF15-8B63-4BED-8704-F44CAE295C2C}" destId="{65704C0A-7CDF-4338-8234-8EB119E893BC}" srcOrd="11" destOrd="0" presId="urn:microsoft.com/office/officeart/2005/8/layout/target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B91B01-98FB-448B-A5C6-85C8335EACF5}">
      <dsp:nvSpPr>
        <dsp:cNvPr id="0" name=""/>
        <dsp:cNvSpPr/>
      </dsp:nvSpPr>
      <dsp:spPr>
        <a:xfrm>
          <a:off x="0" y="128"/>
          <a:ext cx="4281488" cy="428148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C7F27B-2538-4619-A171-F24094663E19}">
      <dsp:nvSpPr>
        <dsp:cNvPr id="0" name=""/>
        <dsp:cNvSpPr/>
      </dsp:nvSpPr>
      <dsp:spPr>
        <a:xfrm>
          <a:off x="2110360" y="0"/>
          <a:ext cx="6088856" cy="428148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err="1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Акмеология</a:t>
          </a:r>
          <a:r>
            <a:rPr lang="ru-RU" sz="2400" b="1" i="0" kern="1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(от древнегреческого «</a:t>
          </a:r>
          <a:r>
            <a:rPr lang="ru-RU" sz="2400" b="1" i="0" kern="1200" dirty="0" err="1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акме</a:t>
          </a:r>
          <a:r>
            <a:rPr lang="ru-RU" sz="2400" b="1" i="0" kern="1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» - вершина, острие, высшая степень чего-либо)</a:t>
          </a:r>
          <a:endParaRPr lang="ru-RU" sz="2400" b="1" kern="1200" dirty="0">
            <a:solidFill>
              <a:schemeClr val="accent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110360" y="0"/>
        <a:ext cx="6088856" cy="1284449"/>
      </dsp:txXfrm>
    </dsp:sp>
    <dsp:sp modelId="{A78AF3D0-97C3-4373-8AA6-D2AFA4B7C9F2}">
      <dsp:nvSpPr>
        <dsp:cNvPr id="0" name=""/>
        <dsp:cNvSpPr/>
      </dsp:nvSpPr>
      <dsp:spPr>
        <a:xfrm>
          <a:off x="749261" y="1284449"/>
          <a:ext cx="2782964" cy="278296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27A8C5-EE7C-4C39-8DF6-7BF2E964B86C}">
      <dsp:nvSpPr>
        <dsp:cNvPr id="0" name=""/>
        <dsp:cNvSpPr/>
      </dsp:nvSpPr>
      <dsp:spPr>
        <a:xfrm>
          <a:off x="2140744" y="1284449"/>
          <a:ext cx="6088856" cy="27829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 </a:t>
          </a:r>
          <a:r>
            <a:rPr lang="ru-RU" sz="2400" b="1" i="1" kern="1200" dirty="0" err="1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rPr>
            <a:t>Акме</a:t>
          </a:r>
          <a:r>
            <a:rPr lang="ru-RU" sz="2400" b="1" i="1" kern="1200" dirty="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rPr>
            <a:t> – ориентация на жизненный успех и развитие творческого потенциала, достижение вершины в развитии каждого ученика и учителя.</a:t>
          </a:r>
          <a:endParaRPr lang="ru-RU" sz="2400" b="1" i="1" kern="1200" dirty="0">
            <a:solidFill>
              <a:srgbClr val="002060"/>
            </a:solidFill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2140744" y="1284449"/>
        <a:ext cx="6088856" cy="1284444"/>
      </dsp:txXfrm>
    </dsp:sp>
    <dsp:sp modelId="{5BC02F09-D6CC-4CBB-A24E-DF8788981875}">
      <dsp:nvSpPr>
        <dsp:cNvPr id="0" name=""/>
        <dsp:cNvSpPr/>
      </dsp:nvSpPr>
      <dsp:spPr>
        <a:xfrm>
          <a:off x="1498521" y="2568894"/>
          <a:ext cx="1284445" cy="128444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7CD2A25-C939-40BD-982E-9BE1AF7506D3}">
      <dsp:nvSpPr>
        <dsp:cNvPr id="0" name=""/>
        <dsp:cNvSpPr/>
      </dsp:nvSpPr>
      <dsp:spPr>
        <a:xfrm>
          <a:off x="2140743" y="2513020"/>
          <a:ext cx="6088856" cy="128444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>
              <a:solidFill>
                <a:srgbClr val="002060"/>
              </a:solidFill>
              <a:effectLst/>
              <a:latin typeface="Tahoma" pitchFamily="34" charset="0"/>
              <a:cs typeface="Tahoma" pitchFamily="34" charset="0"/>
            </a:rPr>
            <a:t>- </a:t>
          </a:r>
          <a:r>
            <a:rPr lang="ru-RU" sz="2400" b="1" i="1" kern="1200" dirty="0" err="1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rPr>
            <a:t>Акмеология</a:t>
          </a:r>
          <a:r>
            <a:rPr lang="ru-RU" sz="2400" b="1" i="1" kern="1200" dirty="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rPr>
            <a:t>- это возможность высших достижений 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40743" y="2513020"/>
        <a:ext cx="6088856" cy="12844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B8157-78C3-4D0E-99C5-0D3589ED4EEB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13081-DA8D-4619-BBA5-6FC41CEB7B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4120725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B8157-78C3-4D0E-99C5-0D3589ED4EEB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13081-DA8D-4619-BBA5-6FC41CEB7B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6287075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B8157-78C3-4D0E-99C5-0D3589ED4EEB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13081-DA8D-4619-BBA5-6FC41CEB7B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3578915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B8157-78C3-4D0E-99C5-0D3589ED4EEB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13081-DA8D-4619-BBA5-6FC41CEB7B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22177813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B8157-78C3-4D0E-99C5-0D3589ED4EEB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13081-DA8D-4619-BBA5-6FC41CEB7B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41784544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B8157-78C3-4D0E-99C5-0D3589ED4EEB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13081-DA8D-4619-BBA5-6FC41CEB7B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68010602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B8157-78C3-4D0E-99C5-0D3589ED4EEB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13081-DA8D-4619-BBA5-6FC41CEB7B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2103565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B8157-78C3-4D0E-99C5-0D3589ED4EEB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13081-DA8D-4619-BBA5-6FC41CEB7B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51503438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B8157-78C3-4D0E-99C5-0D3589ED4EEB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13081-DA8D-4619-BBA5-6FC41CEB7B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0309861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B8157-78C3-4D0E-99C5-0D3589ED4EEB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13081-DA8D-4619-BBA5-6FC41CEB7B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71806418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B8157-78C3-4D0E-99C5-0D3589ED4EEB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13081-DA8D-4619-BBA5-6FC41CEB7B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24734717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44824"/>
            <a:ext cx="8229600" cy="428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B8157-78C3-4D0E-99C5-0D3589ED4EEB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13081-DA8D-4619-BBA5-6FC41CEB7BB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5937418" y="6481802"/>
            <a:ext cx="3206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4"/>
              </a:rPr>
              <a:t>http://presentation-creation.ru/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5581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ll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A2%D0%B0%D1%80%D1%82%D0%B0%D0%BA%D0%BE%D0%B2%D1%81%D0%BA%D0%B8%D0%B9,_%D0%9C%D0%B0%D1%80%D0%BA%D1%81_%D0%A1%D0%B0%D0%BC%D0%BE%D0%B9%D0%BB%D0%BE%D0%B2%D0%B8%D1%87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2967335"/>
            <a:ext cx="79928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atin typeface="Microsoft JhengHei Light" panose="020B0304030504040204" pitchFamily="34" charset="-128"/>
                <a:ea typeface="Microsoft JhengHei Light" panose="020B0304030504040204" pitchFamily="34" charset="-128"/>
                <a:cs typeface="Microsoft JhengHei Light" panose="020B0304030504040204" pitchFamily="34" charset="-128"/>
              </a:rPr>
              <a:t/>
            </a:r>
            <a:br>
              <a:rPr lang="ru-RU" sz="2800" b="1" i="1" dirty="0" smtClean="0">
                <a:latin typeface="Microsoft JhengHei Light" panose="020B0304030504040204" pitchFamily="34" charset="-128"/>
                <a:ea typeface="Microsoft JhengHei Light" panose="020B0304030504040204" pitchFamily="34" charset="-128"/>
                <a:cs typeface="Microsoft JhengHei Light" panose="020B0304030504040204" pitchFamily="34" charset="-128"/>
              </a:rPr>
            </a:br>
            <a:endParaRPr lang="ru-RU" sz="2800" b="1" i="1" dirty="0">
              <a:latin typeface="Microsoft JhengHei Light" panose="020B0304030504040204" pitchFamily="34" charset="-128"/>
              <a:ea typeface="Microsoft JhengHei Light" panose="020B0304030504040204" pitchFamily="34" charset="-128"/>
              <a:cs typeface="Microsoft JhengHei Light" panose="020B0304030504040204" pitchFamily="34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27984" y="6143644"/>
            <a:ext cx="4716016" cy="71435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bg1"/>
              </a:solidFill>
            </a:endParaRPr>
          </a:p>
          <a:p>
            <a:pPr algn="ctr"/>
            <a:r>
              <a:rPr lang="ru-RU" b="1" dirty="0" smtClean="0">
                <a:solidFill>
                  <a:schemeClr val="bg2"/>
                </a:solidFill>
              </a:rPr>
              <a:t>Илюшина </a:t>
            </a:r>
            <a:r>
              <a:rPr lang="ru-RU" b="1" dirty="0" err="1" smtClean="0">
                <a:solidFill>
                  <a:schemeClr val="bg2"/>
                </a:solidFill>
              </a:rPr>
              <a:t>Гульсина</a:t>
            </a:r>
            <a:r>
              <a:rPr lang="ru-RU" b="1" dirty="0" smtClean="0">
                <a:solidFill>
                  <a:schemeClr val="bg2"/>
                </a:solidFill>
              </a:rPr>
              <a:t>  </a:t>
            </a:r>
            <a:r>
              <a:rPr lang="ru-RU" b="1" dirty="0" err="1">
                <a:solidFill>
                  <a:schemeClr val="bg2"/>
                </a:solidFill>
              </a:rPr>
              <a:t>Алимбековна</a:t>
            </a:r>
            <a:r>
              <a:rPr lang="ru-RU" b="1" dirty="0">
                <a:solidFill>
                  <a:schemeClr val="bg2"/>
                </a:solidFill>
              </a:rPr>
              <a:t>, заместитель директора по УР</a:t>
            </a:r>
          </a:p>
          <a:p>
            <a:pPr algn="ctr"/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82622320"/>
              </p:ext>
            </p:extLst>
          </p:nvPr>
        </p:nvGraphicFramePr>
        <p:xfrm>
          <a:off x="827584" y="2492896"/>
          <a:ext cx="7704856" cy="22937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04856">
                  <a:extLst>
                    <a:ext uri="{9D8B030D-6E8A-4147-A177-3AD203B41FA5}">
                      <a16:colId xmlns="" xmlns:a16="http://schemas.microsoft.com/office/drawing/2014/main" val="3985783892"/>
                    </a:ext>
                  </a:extLst>
                </a:gridCol>
              </a:tblGrid>
              <a:tr h="22937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i="1" kern="1200" cap="all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Создания условий для мотивации успеха в условиях сетевой формы реализации образовательной программы</a:t>
                      </a:r>
                    </a:p>
                  </a:txBody>
                  <a:tcPr marL="63500" marR="63500" marT="63500" marB="6350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28538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50458507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Сетевая форма реализации образовательных программ </a:t>
            </a:r>
            <a:br>
              <a:rPr lang="ru-RU" sz="2400" dirty="0" smtClean="0"/>
            </a:br>
            <a:r>
              <a:rPr lang="ru-RU" sz="2400" dirty="0" smtClean="0"/>
              <a:t>в 2020/2021 </a:t>
            </a:r>
            <a:r>
              <a:rPr lang="ru-RU" sz="2400" dirty="0" err="1" smtClean="0"/>
              <a:t>уч.году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448944728"/>
              </p:ext>
            </p:extLst>
          </p:nvPr>
        </p:nvGraphicFramePr>
        <p:xfrm>
          <a:off x="461144" y="2060848"/>
          <a:ext cx="8229600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="" xmlns:a16="http://schemas.microsoft.com/office/drawing/2014/main" val="568483607"/>
                    </a:ext>
                  </a:extLst>
                </a:gridCol>
                <a:gridCol w="4114800">
                  <a:extLst>
                    <a:ext uri="{9D8B030D-6E8A-4147-A177-3AD203B41FA5}">
                      <a16:colId xmlns="" xmlns:a16="http://schemas.microsoft.com/office/drawing/2014/main" val="4071700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91855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Число учреждений образования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10</a:t>
                      </a:r>
                      <a:r>
                        <a:rPr lang="ru-RU" dirty="0" smtClean="0"/>
                        <a:t> </a:t>
                      </a:r>
                      <a:r>
                        <a:rPr lang="ru-RU" i="1" dirty="0" smtClean="0"/>
                        <a:t>(лицеи- 5,</a:t>
                      </a:r>
                      <a:r>
                        <a:rPr lang="ru-RU" i="1" baseline="0" dirty="0" smtClean="0"/>
                        <a:t> 116; гимназии -3, 27, 28;</a:t>
                      </a:r>
                    </a:p>
                    <a:p>
                      <a:r>
                        <a:rPr lang="ru-RU" i="1" baseline="0" dirty="0" smtClean="0"/>
                        <a:t>СОШ – 1, 12, 14, 18, 41) 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45554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Число учащихся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1693</a:t>
                      </a:r>
                      <a:r>
                        <a:rPr lang="ru-RU" dirty="0" smtClean="0"/>
                        <a:t> обучающихся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71217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Число групп неделимых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Число групп мальчиков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Число групп девочек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30</a:t>
                      </a:r>
                    </a:p>
                    <a:p>
                      <a:r>
                        <a:rPr lang="ru-RU" b="1" dirty="0" smtClean="0"/>
                        <a:t>49</a:t>
                      </a:r>
                    </a:p>
                    <a:p>
                      <a:r>
                        <a:rPr lang="ru-RU" b="1" dirty="0" smtClean="0"/>
                        <a:t>32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95094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96572924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580112" y="6553349"/>
            <a:ext cx="3563888" cy="3046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2796795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ru-RU" sz="2700" dirty="0" smtClean="0"/>
              <a:t>…</a:t>
            </a:r>
            <a:r>
              <a:rPr lang="ru-RU" sz="3600" dirty="0" smtClean="0"/>
              <a:t>комплекс </a:t>
            </a:r>
            <a:r>
              <a:rPr lang="ru-RU" sz="3600" dirty="0" smtClean="0"/>
              <a:t>факторов, побуждающих и направляющих поведение человека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ü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Содержание учебного материала.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Организация учебной деятельности.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Стиль педагогической деятельности учителя.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Стремление достижения успешности.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Желание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выполнять поставленную задачу качественно.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80112" y="6553349"/>
            <a:ext cx="3563888" cy="3046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891355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17"/>
          <p:cNvGrpSpPr>
            <a:grpSpLocks/>
          </p:cNvGrpSpPr>
          <p:nvPr/>
        </p:nvGrpSpPr>
        <p:grpSpPr bwMode="auto">
          <a:xfrm>
            <a:off x="2144513" y="3289404"/>
            <a:ext cx="2592288" cy="1535112"/>
            <a:chOff x="306" y="2640"/>
            <a:chExt cx="1212" cy="556"/>
          </a:xfrm>
        </p:grpSpPr>
        <p:sp>
          <p:nvSpPr>
            <p:cNvPr id="30" name="AutoShape 18"/>
            <p:cNvSpPr>
              <a:spLocks noChangeArrowheads="1"/>
            </p:cNvSpPr>
            <p:nvPr/>
          </p:nvSpPr>
          <p:spPr bwMode="invGray">
            <a:xfrm>
              <a:off x="306" y="2640"/>
              <a:ext cx="1212" cy="556"/>
            </a:xfrm>
            <a:prstGeom prst="chevron">
              <a:avLst>
                <a:gd name="adj" fmla="val 36511"/>
              </a:avLst>
            </a:prstGeom>
            <a:gradFill rotWithShape="1">
              <a:gsLst>
                <a:gs pos="0">
                  <a:schemeClr val="folHlink">
                    <a:gamma/>
                    <a:tint val="10196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10196"/>
                    <a:invGamma/>
                  </a:schemeClr>
                </a:gs>
              </a:gsLst>
              <a:lin ang="0" scaled="1"/>
            </a:gradFill>
            <a:ln w="12700" algn="ctr">
              <a:solidFill>
                <a:schemeClr val="folHlink"/>
              </a:solidFill>
              <a:miter lim="800000"/>
              <a:headEnd/>
              <a:tailEnd/>
            </a:ln>
            <a:effectLst>
              <a:outerShdw dist="50800" dir="54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r" eaLnBrk="1" hangingPunct="1"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1" name="AutoShape 19"/>
            <p:cNvSpPr>
              <a:spLocks noChangeArrowheads="1"/>
            </p:cNvSpPr>
            <p:nvPr/>
          </p:nvSpPr>
          <p:spPr bwMode="invGray">
            <a:xfrm>
              <a:off x="336" y="2655"/>
              <a:ext cx="1154" cy="528"/>
            </a:xfrm>
            <a:prstGeom prst="chevron">
              <a:avLst>
                <a:gd name="adj" fmla="val 38600"/>
              </a:avLst>
            </a:prstGeom>
            <a:gradFill rotWithShape="1">
              <a:gsLst>
                <a:gs pos="0">
                  <a:schemeClr val="folHlink">
                    <a:gamma/>
                    <a:tint val="50980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50980"/>
                    <a:invGamma/>
                  </a:schemeClr>
                </a:gs>
              </a:gsLst>
              <a:lin ang="5400000" scaled="1"/>
            </a:gradFill>
            <a:ln w="12700" algn="ctr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 eaLnBrk="1" hangingPunct="1"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25" name="Group 7"/>
          <p:cNvGrpSpPr>
            <a:grpSpLocks/>
          </p:cNvGrpSpPr>
          <p:nvPr/>
        </p:nvGrpSpPr>
        <p:grpSpPr bwMode="auto">
          <a:xfrm>
            <a:off x="476917" y="3313976"/>
            <a:ext cx="2059907" cy="1500188"/>
            <a:chOff x="479" y="2640"/>
            <a:chExt cx="1264" cy="556"/>
          </a:xfrm>
        </p:grpSpPr>
        <p:sp>
          <p:nvSpPr>
            <p:cNvPr id="26" name="AutoShape 8"/>
            <p:cNvSpPr>
              <a:spLocks noChangeArrowheads="1"/>
            </p:cNvSpPr>
            <p:nvPr/>
          </p:nvSpPr>
          <p:spPr bwMode="invGray">
            <a:xfrm>
              <a:off x="479" y="2640"/>
              <a:ext cx="1264" cy="556"/>
            </a:xfrm>
            <a:prstGeom prst="chevron">
              <a:avLst>
                <a:gd name="adj" fmla="val 36511"/>
              </a:avLst>
            </a:prstGeom>
            <a:gradFill rotWithShape="1">
              <a:gsLst>
                <a:gs pos="0">
                  <a:schemeClr val="accent1">
                    <a:gamma/>
                    <a:tint val="1019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tint val="10196"/>
                    <a:invGamma/>
                  </a:schemeClr>
                </a:gs>
              </a:gsLst>
              <a:lin ang="0" scaled="1"/>
            </a:gradFill>
            <a:ln w="12700" algn="ctr">
              <a:solidFill>
                <a:schemeClr val="accent1"/>
              </a:solidFill>
              <a:miter lim="800000"/>
              <a:headEnd/>
              <a:tailEnd/>
            </a:ln>
            <a:effectLst>
              <a:outerShdw dist="50800" dir="54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r" eaLnBrk="1" hangingPunct="1"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27" name="AutoShape 9"/>
            <p:cNvSpPr>
              <a:spLocks noChangeArrowheads="1"/>
            </p:cNvSpPr>
            <p:nvPr/>
          </p:nvSpPr>
          <p:spPr bwMode="invGray">
            <a:xfrm>
              <a:off x="501" y="2655"/>
              <a:ext cx="1229" cy="528"/>
            </a:xfrm>
            <a:prstGeom prst="chevron">
              <a:avLst>
                <a:gd name="adj" fmla="val 38600"/>
              </a:avLst>
            </a:prstGeom>
            <a:gradFill rotWithShape="1">
              <a:gsLst>
                <a:gs pos="0">
                  <a:schemeClr val="accent1">
                    <a:gamma/>
                    <a:tint val="50980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tint val="50980"/>
                    <a:invGamma/>
                  </a:schemeClr>
                </a:gs>
              </a:gsLst>
              <a:lin ang="5400000" scaled="1"/>
            </a:gradFill>
            <a:ln w="12700" algn="ctr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 eaLnBrk="1" hangingPunct="1"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2867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000" b="1" i="1" dirty="0" smtClean="0">
                <a:solidFill>
                  <a:schemeClr val="bg2">
                    <a:lumMod val="90000"/>
                  </a:schemeClr>
                </a:solidFill>
              </a:rPr>
              <a:t>Через применение множества  методов и приёмов мы способствуем формированию положительной мотивации к обучению у учащихся </a:t>
            </a:r>
            <a:endParaRPr lang="en-US" altLang="ru-RU" sz="2000" b="1" i="1" dirty="0" smtClean="0">
              <a:solidFill>
                <a:schemeClr val="bg2">
                  <a:lumMod val="90000"/>
                </a:schemeClr>
              </a:solidFill>
            </a:endParaRPr>
          </a:p>
        </p:txBody>
      </p:sp>
      <p:grpSp>
        <p:nvGrpSpPr>
          <p:cNvPr id="28675" name="Group 4"/>
          <p:cNvGrpSpPr>
            <a:grpSpLocks/>
          </p:cNvGrpSpPr>
          <p:nvPr/>
        </p:nvGrpSpPr>
        <p:grpSpPr bwMode="auto">
          <a:xfrm>
            <a:off x="555625" y="4937837"/>
            <a:ext cx="8153400" cy="1313737"/>
            <a:chOff x="288" y="2908"/>
            <a:chExt cx="5232" cy="996"/>
          </a:xfrm>
        </p:grpSpPr>
        <p:sp>
          <p:nvSpPr>
            <p:cNvPr id="28699" name="AutoShape 5"/>
            <p:cNvSpPr>
              <a:spLocks noChangeArrowheads="1"/>
            </p:cNvSpPr>
            <p:nvPr/>
          </p:nvSpPr>
          <p:spPr bwMode="gray">
            <a:xfrm>
              <a:off x="288" y="2908"/>
              <a:ext cx="5232" cy="99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6C6C6"/>
                </a:gs>
                <a:gs pos="50000">
                  <a:srgbClr val="DDDDDD"/>
                </a:gs>
                <a:gs pos="100000">
                  <a:srgbClr val="C6C6C6"/>
                </a:gs>
              </a:gsLst>
              <a:lin ang="5400000" scaled="1"/>
            </a:gradFill>
            <a:ln w="12700" algn="ctr">
              <a:solidFill>
                <a:srgbClr val="DDDDDD"/>
              </a:solidFill>
              <a:round/>
              <a:headEnd/>
              <a:tailEnd/>
            </a:ln>
            <a:effectLst>
              <a:outerShdw dist="50800" dir="54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>
              <a:lvl1pPr algn="r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r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r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r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r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8700" name="AutoShape 6"/>
            <p:cNvSpPr>
              <a:spLocks noChangeArrowheads="1"/>
            </p:cNvSpPr>
            <p:nvPr/>
          </p:nvSpPr>
          <p:spPr bwMode="gray">
            <a:xfrm>
              <a:off x="307" y="2928"/>
              <a:ext cx="5196" cy="952"/>
            </a:xfrm>
            <a:prstGeom prst="roundRect">
              <a:avLst>
                <a:gd name="adj" fmla="val 14810"/>
              </a:avLst>
            </a:prstGeom>
            <a:gradFill rotWithShape="1">
              <a:gsLst>
                <a:gs pos="0">
                  <a:srgbClr val="C6C6C6"/>
                </a:gs>
                <a:gs pos="50000">
                  <a:srgbClr val="DDDDDD"/>
                </a:gs>
                <a:gs pos="100000">
                  <a:srgbClr val="C6C6C6"/>
                </a:gs>
              </a:gsLst>
              <a:lin ang="5400000" scaled="1"/>
            </a:gradFill>
            <a:ln w="19050" algn="ctr">
              <a:solidFill>
                <a:srgbClr val="DDDDDD">
                  <a:alpha val="20000"/>
                </a:srgbClr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FFFFFF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FFFFFF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FFFFFF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FFFFFF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ru-RU" altLang="ru-RU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28676" name="Group 7"/>
          <p:cNvGrpSpPr>
            <a:grpSpLocks/>
          </p:cNvGrpSpPr>
          <p:nvPr/>
        </p:nvGrpSpPr>
        <p:grpSpPr bwMode="auto">
          <a:xfrm>
            <a:off x="555625" y="1737117"/>
            <a:ext cx="1854200" cy="1500188"/>
            <a:chOff x="479" y="2640"/>
            <a:chExt cx="1264" cy="556"/>
          </a:xfrm>
        </p:grpSpPr>
        <p:sp>
          <p:nvSpPr>
            <p:cNvPr id="152584" name="AutoShape 8"/>
            <p:cNvSpPr>
              <a:spLocks noChangeArrowheads="1"/>
            </p:cNvSpPr>
            <p:nvPr/>
          </p:nvSpPr>
          <p:spPr bwMode="invGray">
            <a:xfrm>
              <a:off x="479" y="2640"/>
              <a:ext cx="1264" cy="556"/>
            </a:xfrm>
            <a:prstGeom prst="chevron">
              <a:avLst>
                <a:gd name="adj" fmla="val 36511"/>
              </a:avLst>
            </a:prstGeom>
            <a:gradFill rotWithShape="1">
              <a:gsLst>
                <a:gs pos="0">
                  <a:schemeClr val="accent1">
                    <a:gamma/>
                    <a:tint val="1019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tint val="10196"/>
                    <a:invGamma/>
                  </a:schemeClr>
                </a:gs>
              </a:gsLst>
              <a:lin ang="0" scaled="1"/>
            </a:gradFill>
            <a:ln w="12700" algn="ctr">
              <a:solidFill>
                <a:schemeClr val="accent1"/>
              </a:solidFill>
              <a:miter lim="800000"/>
              <a:headEnd/>
              <a:tailEnd/>
            </a:ln>
            <a:effectLst>
              <a:outerShdw dist="50800" dir="54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r" eaLnBrk="1" hangingPunct="1"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52585" name="AutoShape 9"/>
            <p:cNvSpPr>
              <a:spLocks noChangeArrowheads="1"/>
            </p:cNvSpPr>
            <p:nvPr/>
          </p:nvSpPr>
          <p:spPr bwMode="invGray">
            <a:xfrm>
              <a:off x="501" y="2655"/>
              <a:ext cx="1229" cy="528"/>
            </a:xfrm>
            <a:prstGeom prst="chevron">
              <a:avLst>
                <a:gd name="adj" fmla="val 38600"/>
              </a:avLst>
            </a:prstGeom>
            <a:gradFill rotWithShape="1">
              <a:gsLst>
                <a:gs pos="0">
                  <a:schemeClr val="accent1">
                    <a:gamma/>
                    <a:tint val="50980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tint val="50980"/>
                    <a:invGamma/>
                  </a:schemeClr>
                </a:gs>
              </a:gsLst>
              <a:lin ang="5400000" scaled="1"/>
            </a:gradFill>
            <a:ln w="12700" algn="ctr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 eaLnBrk="1" hangingPunct="1"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28678" name="Group 11"/>
          <p:cNvGrpSpPr>
            <a:grpSpLocks/>
          </p:cNvGrpSpPr>
          <p:nvPr/>
        </p:nvGrpSpPr>
        <p:grpSpPr bwMode="auto">
          <a:xfrm>
            <a:off x="2051720" y="1737117"/>
            <a:ext cx="2408535" cy="1500188"/>
            <a:chOff x="479" y="2640"/>
            <a:chExt cx="1264" cy="556"/>
          </a:xfrm>
        </p:grpSpPr>
        <p:sp>
          <p:nvSpPr>
            <p:cNvPr id="152588" name="AutoShape 12"/>
            <p:cNvSpPr>
              <a:spLocks noChangeArrowheads="1"/>
            </p:cNvSpPr>
            <p:nvPr/>
          </p:nvSpPr>
          <p:spPr bwMode="invGray">
            <a:xfrm>
              <a:off x="479" y="2640"/>
              <a:ext cx="1264" cy="556"/>
            </a:xfrm>
            <a:prstGeom prst="chevron">
              <a:avLst>
                <a:gd name="adj" fmla="val 36511"/>
              </a:avLst>
            </a:prstGeom>
            <a:gradFill rotWithShape="1">
              <a:gsLst>
                <a:gs pos="0">
                  <a:schemeClr val="accent2">
                    <a:gamma/>
                    <a:tint val="10196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tint val="10196"/>
                    <a:invGamma/>
                  </a:schemeClr>
                </a:gs>
              </a:gsLst>
              <a:lin ang="0" scaled="1"/>
            </a:gradFill>
            <a:ln w="12700" algn="ctr">
              <a:solidFill>
                <a:schemeClr val="accent2"/>
              </a:solidFill>
              <a:miter lim="800000"/>
              <a:headEnd/>
              <a:tailEnd/>
            </a:ln>
            <a:effectLst>
              <a:outerShdw dist="50800" dir="54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r" eaLnBrk="1" hangingPunct="1"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52589" name="AutoShape 13"/>
            <p:cNvSpPr>
              <a:spLocks noChangeArrowheads="1"/>
            </p:cNvSpPr>
            <p:nvPr/>
          </p:nvSpPr>
          <p:spPr bwMode="invGray">
            <a:xfrm>
              <a:off x="501" y="2655"/>
              <a:ext cx="1229" cy="528"/>
            </a:xfrm>
            <a:prstGeom prst="chevron">
              <a:avLst>
                <a:gd name="adj" fmla="val 38600"/>
              </a:avLst>
            </a:prstGeom>
            <a:gradFill rotWithShape="1">
              <a:gsLst>
                <a:gs pos="0">
                  <a:schemeClr val="accent2">
                    <a:gamma/>
                    <a:tint val="50980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tint val="50980"/>
                    <a:invGamma/>
                  </a:schemeClr>
                </a:gs>
              </a:gsLst>
              <a:lin ang="5400000" scaled="1"/>
            </a:gradFill>
            <a:ln w="12700" algn="ctr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 eaLnBrk="1" hangingPunct="1"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28679" name="Group 14"/>
          <p:cNvGrpSpPr>
            <a:grpSpLocks/>
          </p:cNvGrpSpPr>
          <p:nvPr/>
        </p:nvGrpSpPr>
        <p:grpSpPr bwMode="auto">
          <a:xfrm>
            <a:off x="4028740" y="1752704"/>
            <a:ext cx="1758044" cy="1536700"/>
            <a:chOff x="479" y="2640"/>
            <a:chExt cx="1264" cy="556"/>
          </a:xfrm>
        </p:grpSpPr>
        <p:sp>
          <p:nvSpPr>
            <p:cNvPr id="152591" name="AutoShape 15"/>
            <p:cNvSpPr>
              <a:spLocks noChangeArrowheads="1"/>
            </p:cNvSpPr>
            <p:nvPr/>
          </p:nvSpPr>
          <p:spPr bwMode="invGray">
            <a:xfrm>
              <a:off x="479" y="2640"/>
              <a:ext cx="1264" cy="556"/>
            </a:xfrm>
            <a:prstGeom prst="chevron">
              <a:avLst>
                <a:gd name="adj" fmla="val 36511"/>
              </a:avLst>
            </a:prstGeom>
            <a:gradFill rotWithShape="1">
              <a:gsLst>
                <a:gs pos="0">
                  <a:schemeClr val="hlink">
                    <a:gamma/>
                    <a:tint val="10196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10196"/>
                    <a:invGamma/>
                  </a:schemeClr>
                </a:gs>
              </a:gsLst>
              <a:lin ang="0" scaled="1"/>
            </a:gradFill>
            <a:ln w="12700" algn="ctr">
              <a:solidFill>
                <a:schemeClr val="hlink"/>
              </a:solidFill>
              <a:miter lim="800000"/>
              <a:headEnd/>
              <a:tailEnd/>
            </a:ln>
            <a:effectLst>
              <a:outerShdw dist="50800" dir="54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r" eaLnBrk="1" hangingPunct="1"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52592" name="AutoShape 16"/>
            <p:cNvSpPr>
              <a:spLocks noChangeArrowheads="1"/>
            </p:cNvSpPr>
            <p:nvPr/>
          </p:nvSpPr>
          <p:spPr bwMode="invGray">
            <a:xfrm>
              <a:off x="501" y="2655"/>
              <a:ext cx="1229" cy="528"/>
            </a:xfrm>
            <a:prstGeom prst="chevron">
              <a:avLst>
                <a:gd name="adj" fmla="val 38600"/>
              </a:avLst>
            </a:prstGeom>
            <a:gradFill rotWithShape="1">
              <a:gsLst>
                <a:gs pos="0">
                  <a:schemeClr val="hlink">
                    <a:gamma/>
                    <a:tint val="5098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50980"/>
                    <a:invGamma/>
                  </a:schemeClr>
                </a:gs>
              </a:gsLst>
              <a:lin ang="5400000" scaled="1"/>
            </a:gradFill>
            <a:ln w="12700" algn="ctr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 eaLnBrk="1" hangingPunct="1"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28680" name="Group 17"/>
          <p:cNvGrpSpPr>
            <a:grpSpLocks/>
          </p:cNvGrpSpPr>
          <p:nvPr/>
        </p:nvGrpSpPr>
        <p:grpSpPr bwMode="auto">
          <a:xfrm>
            <a:off x="5364088" y="1771531"/>
            <a:ext cx="2592288" cy="1535112"/>
            <a:chOff x="306" y="2640"/>
            <a:chExt cx="1212" cy="556"/>
          </a:xfrm>
        </p:grpSpPr>
        <p:sp>
          <p:nvSpPr>
            <p:cNvPr id="152594" name="AutoShape 18"/>
            <p:cNvSpPr>
              <a:spLocks noChangeArrowheads="1"/>
            </p:cNvSpPr>
            <p:nvPr/>
          </p:nvSpPr>
          <p:spPr bwMode="invGray">
            <a:xfrm>
              <a:off x="306" y="2640"/>
              <a:ext cx="1212" cy="556"/>
            </a:xfrm>
            <a:prstGeom prst="chevron">
              <a:avLst>
                <a:gd name="adj" fmla="val 36511"/>
              </a:avLst>
            </a:prstGeom>
            <a:gradFill rotWithShape="1">
              <a:gsLst>
                <a:gs pos="0">
                  <a:schemeClr val="folHlink">
                    <a:gamma/>
                    <a:tint val="10196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10196"/>
                    <a:invGamma/>
                  </a:schemeClr>
                </a:gs>
              </a:gsLst>
              <a:lin ang="0" scaled="1"/>
            </a:gradFill>
            <a:ln w="12700" algn="ctr">
              <a:solidFill>
                <a:schemeClr val="folHlink"/>
              </a:solidFill>
              <a:miter lim="800000"/>
              <a:headEnd/>
              <a:tailEnd/>
            </a:ln>
            <a:effectLst>
              <a:outerShdw dist="50800" dir="54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r" eaLnBrk="1" hangingPunct="1"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152595" name="AutoShape 19"/>
            <p:cNvSpPr>
              <a:spLocks noChangeArrowheads="1"/>
            </p:cNvSpPr>
            <p:nvPr/>
          </p:nvSpPr>
          <p:spPr bwMode="invGray">
            <a:xfrm>
              <a:off x="336" y="2655"/>
              <a:ext cx="1154" cy="528"/>
            </a:xfrm>
            <a:prstGeom prst="chevron">
              <a:avLst>
                <a:gd name="adj" fmla="val 38600"/>
              </a:avLst>
            </a:prstGeom>
            <a:gradFill rotWithShape="1">
              <a:gsLst>
                <a:gs pos="0">
                  <a:schemeClr val="folHlink">
                    <a:gamma/>
                    <a:tint val="50980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50980"/>
                    <a:invGamma/>
                  </a:schemeClr>
                </a:gs>
              </a:gsLst>
              <a:lin ang="5400000" scaled="1"/>
            </a:gradFill>
            <a:ln w="12700" algn="ctr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 eaLnBrk="1" hangingPunct="1"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28681" name="Text Box 20"/>
          <p:cNvSpPr txBox="1">
            <a:spLocks noChangeArrowheads="1"/>
          </p:cNvSpPr>
          <p:nvPr/>
        </p:nvSpPr>
        <p:spPr bwMode="gray">
          <a:xfrm>
            <a:off x="784224" y="5087938"/>
            <a:ext cx="602002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ru-RU" altLang="ru-RU" sz="1400" dirty="0" smtClean="0">
                <a:solidFill>
                  <a:srgbClr val="000000"/>
                </a:solidFill>
              </a:rPr>
              <a:t> Формирование положительной «Я» концепции у учеников;</a:t>
            </a:r>
          </a:p>
          <a:p>
            <a:pPr eaLnBrk="1" hangingPunct="1">
              <a:spcBef>
                <a:spcPts val="0"/>
              </a:spcBef>
            </a:pPr>
            <a:r>
              <a:rPr lang="en-US" altLang="ru-RU" sz="1400" dirty="0" smtClean="0">
                <a:solidFill>
                  <a:srgbClr val="000000"/>
                </a:solidFill>
              </a:rPr>
              <a:t> </a:t>
            </a:r>
            <a:r>
              <a:rPr lang="ru-RU" altLang="ru-RU" sz="1400" dirty="0" smtClean="0">
                <a:solidFill>
                  <a:srgbClr val="000000"/>
                </a:solidFill>
              </a:rPr>
              <a:t>«Эмоциональное» поглаживание;</a:t>
            </a:r>
          </a:p>
          <a:p>
            <a:pPr eaLnBrk="1" hangingPunct="1">
              <a:spcBef>
                <a:spcPts val="0"/>
              </a:spcBef>
            </a:pPr>
            <a:r>
              <a:rPr lang="ru-RU" altLang="ru-RU" sz="1400" dirty="0" smtClean="0">
                <a:solidFill>
                  <a:srgbClr val="000000"/>
                </a:solidFill>
              </a:rPr>
              <a:t> Эффекты  любопытства, загадки;</a:t>
            </a:r>
          </a:p>
          <a:p>
            <a:pPr eaLnBrk="1" hangingPunct="1">
              <a:spcBef>
                <a:spcPts val="0"/>
              </a:spcBef>
            </a:pPr>
            <a:endParaRPr lang="en-US" altLang="ru-RU" sz="1400" dirty="0">
              <a:solidFill>
                <a:srgbClr val="000000"/>
              </a:solidFill>
            </a:endParaRPr>
          </a:p>
        </p:txBody>
      </p:sp>
      <p:sp>
        <p:nvSpPr>
          <p:cNvPr id="28683" name="Text Box 26"/>
          <p:cNvSpPr txBox="1">
            <a:spLocks noChangeArrowheads="1"/>
          </p:cNvSpPr>
          <p:nvPr/>
        </p:nvSpPr>
        <p:spPr bwMode="gray">
          <a:xfrm>
            <a:off x="875405" y="3655603"/>
            <a:ext cx="161073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0" dirty="0" smtClean="0">
                <a:solidFill>
                  <a:schemeClr val="tx1"/>
                </a:solidFill>
              </a:rPr>
              <a:t>Создание положительного микроклимата</a:t>
            </a:r>
            <a:endParaRPr lang="en-US" altLang="ru-RU" sz="1400" b="0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580112" y="6553349"/>
            <a:ext cx="3563888" cy="3046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 Box 26"/>
          <p:cNvSpPr txBox="1">
            <a:spLocks noChangeArrowheads="1"/>
          </p:cNvSpPr>
          <p:nvPr/>
        </p:nvSpPr>
        <p:spPr bwMode="gray">
          <a:xfrm>
            <a:off x="875405" y="2111771"/>
            <a:ext cx="157797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0" dirty="0" smtClean="0">
                <a:solidFill>
                  <a:schemeClr val="tx1"/>
                </a:solidFill>
              </a:rPr>
              <a:t>Активизация творческих способностей</a:t>
            </a:r>
            <a:endParaRPr lang="en-US" altLang="ru-RU" sz="1400" b="0" dirty="0">
              <a:solidFill>
                <a:schemeClr val="tx1"/>
              </a:solidFill>
            </a:endParaRPr>
          </a:p>
        </p:txBody>
      </p:sp>
      <p:sp>
        <p:nvSpPr>
          <p:cNvPr id="23" name="Text Box 26"/>
          <p:cNvSpPr txBox="1">
            <a:spLocks noChangeArrowheads="1"/>
          </p:cNvSpPr>
          <p:nvPr/>
        </p:nvSpPr>
        <p:spPr bwMode="gray">
          <a:xfrm>
            <a:off x="4234769" y="2021397"/>
            <a:ext cx="157797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ru-RU" altLang="ru-RU" sz="1400" b="0" dirty="0" smtClean="0">
                <a:solidFill>
                  <a:schemeClr val="tx1"/>
                </a:solidFill>
              </a:rPr>
              <a:t>Создание ситуации</a:t>
            </a:r>
          </a:p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ru-RU" altLang="ru-RU" sz="1400" b="0" dirty="0" smtClean="0">
                <a:solidFill>
                  <a:schemeClr val="tx1"/>
                </a:solidFill>
              </a:rPr>
              <a:t> успеха</a:t>
            </a:r>
            <a:endParaRPr lang="en-US" altLang="ru-RU" sz="1400" b="0" dirty="0">
              <a:solidFill>
                <a:schemeClr val="tx1"/>
              </a:solidFill>
            </a:endParaRPr>
          </a:p>
        </p:txBody>
      </p:sp>
      <p:sp>
        <p:nvSpPr>
          <p:cNvPr id="24" name="Text Box 26"/>
          <p:cNvSpPr txBox="1">
            <a:spLocks noChangeArrowheads="1"/>
          </p:cNvSpPr>
          <p:nvPr/>
        </p:nvSpPr>
        <p:spPr bwMode="gray">
          <a:xfrm>
            <a:off x="2657332" y="3568836"/>
            <a:ext cx="182166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0" dirty="0" smtClean="0">
                <a:solidFill>
                  <a:schemeClr val="tx1"/>
                </a:solidFill>
              </a:rPr>
              <a:t>Демонстрация достижений каждого ученика на каждом уроке</a:t>
            </a:r>
            <a:endParaRPr lang="en-US" altLang="ru-RU" sz="1400" b="0" dirty="0">
              <a:solidFill>
                <a:schemeClr val="tx1"/>
              </a:solidFill>
            </a:endParaRPr>
          </a:p>
        </p:txBody>
      </p:sp>
      <p:sp>
        <p:nvSpPr>
          <p:cNvPr id="28" name="Text Box 26"/>
          <p:cNvSpPr txBox="1">
            <a:spLocks noChangeArrowheads="1"/>
          </p:cNvSpPr>
          <p:nvPr/>
        </p:nvSpPr>
        <p:spPr bwMode="gray">
          <a:xfrm>
            <a:off x="2505599" y="2120428"/>
            <a:ext cx="157797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0" dirty="0" smtClean="0">
                <a:solidFill>
                  <a:schemeClr val="tx1"/>
                </a:solidFill>
              </a:rPr>
              <a:t>Активизация познавательной деятельности</a:t>
            </a:r>
            <a:endParaRPr lang="en-US" altLang="ru-RU" sz="1400" b="0" dirty="0">
              <a:solidFill>
                <a:schemeClr val="tx1"/>
              </a:solidFill>
            </a:endParaRPr>
          </a:p>
        </p:txBody>
      </p:sp>
      <p:sp>
        <p:nvSpPr>
          <p:cNvPr id="32" name="Text Box 26"/>
          <p:cNvSpPr txBox="1">
            <a:spLocks noChangeArrowheads="1"/>
          </p:cNvSpPr>
          <p:nvPr/>
        </p:nvSpPr>
        <p:spPr bwMode="gray">
          <a:xfrm>
            <a:off x="5842637" y="1990139"/>
            <a:ext cx="15779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ru-RU" altLang="ru-RU" sz="1400" b="0" dirty="0" smtClean="0">
                <a:solidFill>
                  <a:schemeClr val="tx1"/>
                </a:solidFill>
              </a:rPr>
              <a:t>Создание ситуации</a:t>
            </a:r>
          </a:p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ru-RU" altLang="ru-RU" sz="1400" b="0" dirty="0" smtClean="0">
                <a:solidFill>
                  <a:schemeClr val="tx1"/>
                </a:solidFill>
              </a:rPr>
              <a:t> постоянного поиска</a:t>
            </a:r>
            <a:endParaRPr lang="en-US" altLang="ru-RU" sz="1400" b="0" dirty="0">
              <a:solidFill>
                <a:schemeClr val="tx1"/>
              </a:solidFill>
            </a:endParaRPr>
          </a:p>
        </p:txBody>
      </p:sp>
      <p:grpSp>
        <p:nvGrpSpPr>
          <p:cNvPr id="33" name="Group 14"/>
          <p:cNvGrpSpPr>
            <a:grpSpLocks/>
          </p:cNvGrpSpPr>
          <p:nvPr/>
        </p:nvGrpSpPr>
        <p:grpSpPr bwMode="auto">
          <a:xfrm>
            <a:off x="4485066" y="3306306"/>
            <a:ext cx="2967254" cy="1536700"/>
            <a:chOff x="479" y="2640"/>
            <a:chExt cx="1264" cy="556"/>
          </a:xfrm>
        </p:grpSpPr>
        <p:sp>
          <p:nvSpPr>
            <p:cNvPr id="34" name="AutoShape 15"/>
            <p:cNvSpPr>
              <a:spLocks noChangeArrowheads="1"/>
            </p:cNvSpPr>
            <p:nvPr/>
          </p:nvSpPr>
          <p:spPr bwMode="invGray">
            <a:xfrm>
              <a:off x="479" y="2640"/>
              <a:ext cx="1264" cy="556"/>
            </a:xfrm>
            <a:prstGeom prst="chevron">
              <a:avLst>
                <a:gd name="adj" fmla="val 36511"/>
              </a:avLst>
            </a:prstGeom>
            <a:gradFill rotWithShape="1">
              <a:gsLst>
                <a:gs pos="0">
                  <a:schemeClr val="hlink">
                    <a:gamma/>
                    <a:tint val="10196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10196"/>
                    <a:invGamma/>
                  </a:schemeClr>
                </a:gs>
              </a:gsLst>
              <a:lin ang="0" scaled="1"/>
            </a:gradFill>
            <a:ln w="12700" algn="ctr">
              <a:solidFill>
                <a:schemeClr val="hlink"/>
              </a:solidFill>
              <a:miter lim="800000"/>
              <a:headEnd/>
              <a:tailEnd/>
            </a:ln>
            <a:effectLst>
              <a:outerShdw dist="50800" dir="54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r" eaLnBrk="1" hangingPunct="1"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35" name="AutoShape 16"/>
            <p:cNvSpPr>
              <a:spLocks noChangeArrowheads="1"/>
            </p:cNvSpPr>
            <p:nvPr/>
          </p:nvSpPr>
          <p:spPr bwMode="invGray">
            <a:xfrm>
              <a:off x="501" y="2655"/>
              <a:ext cx="1229" cy="528"/>
            </a:xfrm>
            <a:prstGeom prst="chevron">
              <a:avLst>
                <a:gd name="adj" fmla="val 38600"/>
              </a:avLst>
            </a:prstGeom>
            <a:gradFill rotWithShape="1">
              <a:gsLst>
                <a:gs pos="0">
                  <a:schemeClr val="hlink">
                    <a:gamma/>
                    <a:tint val="5098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50980"/>
                    <a:invGamma/>
                  </a:schemeClr>
                </a:gs>
              </a:gsLst>
              <a:lin ang="5400000" scaled="1"/>
            </a:gradFill>
            <a:ln w="12700" algn="ctr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 eaLnBrk="1" hangingPunct="1"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36" name="Text Box 26"/>
          <p:cNvSpPr txBox="1">
            <a:spLocks noChangeArrowheads="1"/>
          </p:cNvSpPr>
          <p:nvPr/>
        </p:nvSpPr>
        <p:spPr bwMode="gray">
          <a:xfrm>
            <a:off x="4945860" y="3534368"/>
            <a:ext cx="22974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ru-RU" altLang="ru-RU" sz="1400" b="0" dirty="0" smtClean="0">
                <a:solidFill>
                  <a:schemeClr val="tx1"/>
                </a:solidFill>
              </a:rPr>
              <a:t>Создание ситуации</a:t>
            </a:r>
          </a:p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ru-RU" altLang="ru-RU" sz="1400" b="0" dirty="0" smtClean="0">
                <a:solidFill>
                  <a:schemeClr val="tx1"/>
                </a:solidFill>
              </a:rPr>
              <a:t> для поддержания общего положительного отношения к учению</a:t>
            </a:r>
            <a:endParaRPr lang="en-US" altLang="ru-RU" sz="14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096320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/>
              <a:t>Акмеология</a:t>
            </a:r>
            <a:r>
              <a:rPr lang="ru-RU" b="1" dirty="0" smtClean="0"/>
              <a:t> – новая наука- междисциплинарная, интегративная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580112" y="6597352"/>
            <a:ext cx="3563888" cy="2606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135183957"/>
              </p:ext>
            </p:extLst>
          </p:nvPr>
        </p:nvGraphicFramePr>
        <p:xfrm>
          <a:off x="457200" y="1844675"/>
          <a:ext cx="8229600" cy="4281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45726402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Краткая история формирования </a:t>
            </a:r>
            <a:r>
              <a:rPr lang="ru-RU" i="1" dirty="0" err="1" smtClean="0"/>
              <a:t>акмеологии</a:t>
            </a:r>
            <a:r>
              <a:rPr lang="ru-RU" i="1" dirty="0" smtClean="0"/>
              <a:t> в России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i="1" dirty="0" smtClean="0"/>
              <a:t>Краткая история формирования </a:t>
            </a:r>
            <a:r>
              <a:rPr lang="ru-RU" i="1" dirty="0" err="1" smtClean="0"/>
              <a:t>акмеологии</a:t>
            </a:r>
            <a:r>
              <a:rPr lang="ru-RU" i="1" dirty="0" smtClean="0"/>
              <a:t> в России</a:t>
            </a:r>
            <a:endParaRPr lang="ru-RU" dirty="0" smtClean="0"/>
          </a:p>
          <a:p>
            <a:r>
              <a:rPr lang="ru-RU" i="1" dirty="0" smtClean="0"/>
              <a:t>- 1928г. — Н. А. Рыбников предложил термин «</a:t>
            </a:r>
            <a:r>
              <a:rPr lang="ru-RU" i="1" dirty="0" err="1" smtClean="0"/>
              <a:t>акмеология</a:t>
            </a:r>
            <a:r>
              <a:rPr lang="ru-RU" i="1" dirty="0" smtClean="0"/>
              <a:t>», как науки «о развитии зрелых людей».</a:t>
            </a:r>
            <a:endParaRPr lang="ru-RU" dirty="0" smtClean="0"/>
          </a:p>
          <a:p>
            <a:r>
              <a:rPr lang="ru-RU" i="1" dirty="0" smtClean="0"/>
              <a:t>- середина XX века — Б. Г. Ананьев определил место </a:t>
            </a:r>
            <a:r>
              <a:rPr lang="ru-RU" i="1" dirty="0" err="1" smtClean="0"/>
              <a:t>акмеологии</a:t>
            </a:r>
            <a:r>
              <a:rPr lang="ru-RU" i="1" dirty="0" smtClean="0"/>
              <a:t> в системе наук о человеке.</a:t>
            </a:r>
            <a:endParaRPr lang="ru-RU" dirty="0" smtClean="0"/>
          </a:p>
          <a:p>
            <a:r>
              <a:rPr lang="ru-RU" i="1" dirty="0" smtClean="0"/>
              <a:t>- 90-е гг. XX века под руководством А. А. </a:t>
            </a:r>
            <a:r>
              <a:rPr lang="ru-RU" i="1" dirty="0" err="1" smtClean="0"/>
              <a:t>Деркача</a:t>
            </a:r>
            <a:r>
              <a:rPr lang="ru-RU" i="1" dirty="0" smtClean="0"/>
              <a:t> и А. А. </a:t>
            </a:r>
            <a:r>
              <a:rPr lang="ru-RU" i="1" dirty="0" err="1" smtClean="0"/>
              <a:t>Бодалева</a:t>
            </a:r>
            <a:r>
              <a:rPr lang="ru-RU" i="1" dirty="0" smtClean="0"/>
              <a:t> создана первая кафедра </a:t>
            </a:r>
            <a:r>
              <a:rPr lang="ru-RU" i="1" dirty="0" err="1" smtClean="0"/>
              <a:t>акмеологии</a:t>
            </a:r>
            <a:r>
              <a:rPr lang="ru-RU" i="1" dirty="0" smtClean="0"/>
              <a:t> и психологии профессиональной деятельности в Российской академии государственной службы при Президенте Российской Федерации.</a:t>
            </a:r>
            <a:endParaRPr lang="ru-RU" dirty="0" smtClean="0"/>
          </a:p>
          <a:p>
            <a:r>
              <a:rPr lang="ru-RU" i="1" dirty="0" smtClean="0"/>
              <a:t>- 1992 г.по инициативе </a:t>
            </a:r>
            <a:r>
              <a:rPr lang="ru-RU" i="1" dirty="0" err="1" smtClean="0"/>
              <a:t>д.пс.н</a:t>
            </a:r>
            <a:r>
              <a:rPr lang="ru-RU" i="1" dirty="0" smtClean="0"/>
              <a:t>. Н. В. Кузьминой, </a:t>
            </a:r>
            <a:r>
              <a:rPr lang="ru-RU" i="1" dirty="0" err="1" smtClean="0"/>
              <a:t>д.пс.н</a:t>
            </a:r>
            <a:r>
              <a:rPr lang="ru-RU" i="1" dirty="0" smtClean="0"/>
              <a:t>. А. А. </a:t>
            </a:r>
            <a:r>
              <a:rPr lang="ru-RU" i="1" dirty="0" err="1" smtClean="0"/>
              <a:t>Деркача</a:t>
            </a:r>
            <a:r>
              <a:rPr lang="ru-RU" i="1" dirty="0" smtClean="0"/>
              <a:t> и </a:t>
            </a:r>
            <a:r>
              <a:rPr lang="ru-RU" i="1" dirty="0" err="1" smtClean="0"/>
              <a:t>д.пс.н</a:t>
            </a:r>
            <a:r>
              <a:rPr lang="ru-RU" i="1" dirty="0" smtClean="0"/>
              <a:t>. А. М. </a:t>
            </a:r>
            <a:r>
              <a:rPr lang="ru-RU" i="1" dirty="0" err="1" smtClean="0"/>
              <a:t>Зимичева</a:t>
            </a:r>
            <a:r>
              <a:rPr lang="ru-RU" i="1" dirty="0" smtClean="0"/>
              <a:t> в Санкт-Петербурге создана и зарегистрирована научно-общественная организация «Академия </a:t>
            </a:r>
            <a:r>
              <a:rPr lang="ru-RU" i="1" dirty="0" err="1" smtClean="0"/>
              <a:t>акмеологических</a:t>
            </a:r>
            <a:r>
              <a:rPr lang="ru-RU" i="1" dirty="0" smtClean="0"/>
              <a:t> наук».</a:t>
            </a:r>
            <a:endParaRPr lang="ru-RU" dirty="0" smtClean="0"/>
          </a:p>
          <a:p>
            <a:r>
              <a:rPr lang="ru-RU" i="1" dirty="0" smtClean="0"/>
              <a:t>- Вышла книга </a:t>
            </a:r>
            <a:r>
              <a:rPr lang="ru-RU" i="1" dirty="0" smtClean="0">
                <a:hlinkClick r:id="rId2" tooltip="Тартаковский, Маркс Самойлович"/>
              </a:rPr>
              <a:t>М. Тартаковского</a:t>
            </a:r>
            <a:r>
              <a:rPr lang="ru-RU" i="1" dirty="0" smtClean="0"/>
              <a:t> «</a:t>
            </a:r>
            <a:r>
              <a:rPr lang="ru-RU" i="1" dirty="0" err="1" smtClean="0"/>
              <a:t>Акмеология</a:t>
            </a:r>
            <a:r>
              <a:rPr lang="ru-RU" i="1" dirty="0" smtClean="0"/>
              <a:t>».</a:t>
            </a:r>
            <a:endParaRPr lang="ru-RU" dirty="0" smtClean="0"/>
          </a:p>
          <a:p>
            <a:r>
              <a:rPr lang="ru-RU" i="1" dirty="0" smtClean="0"/>
              <a:t>- 1995 г. — по инициативе д. </a:t>
            </a:r>
            <a:r>
              <a:rPr lang="ru-RU" i="1" dirty="0" err="1" smtClean="0"/>
              <a:t>пс</a:t>
            </a:r>
            <a:r>
              <a:rPr lang="ru-RU" i="1" dirty="0" smtClean="0"/>
              <a:t>. н. А. М. </a:t>
            </a:r>
            <a:r>
              <a:rPr lang="ru-RU" i="1" dirty="0" err="1" smtClean="0"/>
              <a:t>Зимичева</a:t>
            </a:r>
            <a:r>
              <a:rPr lang="ru-RU" i="1" dirty="0" smtClean="0"/>
              <a:t> учреждено первое высшее учебное заведение </a:t>
            </a:r>
            <a:r>
              <a:rPr lang="ru-RU" i="1" dirty="0" err="1" smtClean="0"/>
              <a:t>акмеологического</a:t>
            </a:r>
            <a:r>
              <a:rPr lang="ru-RU" i="1" dirty="0" smtClean="0"/>
              <a:t> профиля — Санкт-Петербургская </a:t>
            </a:r>
            <a:r>
              <a:rPr lang="ru-RU" i="1" dirty="0" err="1" smtClean="0"/>
              <a:t>акмеологическая</a:t>
            </a:r>
            <a:r>
              <a:rPr lang="ru-RU" i="1" dirty="0" smtClean="0"/>
              <a:t> академия, ныне — Санкт-Петербургский институт психологии и </a:t>
            </a:r>
            <a:r>
              <a:rPr lang="ru-RU" i="1" dirty="0" err="1" smtClean="0"/>
              <a:t>акмеологии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580112" y="6597352"/>
            <a:ext cx="3563888" cy="2606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229600" cy="1357322"/>
          </a:xfrm>
        </p:spPr>
        <p:txBody>
          <a:bodyPr>
            <a:noAutofit/>
          </a:bodyPr>
          <a:lstStyle/>
          <a:p>
            <a:r>
              <a:rPr lang="ru-RU" sz="2800" b="1" dirty="0" err="1" smtClean="0"/>
              <a:t>Акмеологический</a:t>
            </a:r>
            <a:r>
              <a:rPr lang="ru-RU" sz="2800" b="1" dirty="0" smtClean="0"/>
              <a:t> </a:t>
            </a:r>
            <a:r>
              <a:rPr lang="ru-RU" sz="2800" b="1" dirty="0" smtClean="0"/>
              <a:t>подх</a:t>
            </a:r>
            <a:r>
              <a:rPr lang="ru-RU" sz="2800" dirty="0" smtClean="0"/>
              <a:t>од в настоящее время является </a:t>
            </a:r>
            <a:r>
              <a:rPr lang="ru-RU" sz="2800" b="1" dirty="0" smtClean="0"/>
              <a:t>одним из наиболее перспективных</a:t>
            </a:r>
            <a:r>
              <a:rPr lang="ru-RU" sz="2800" dirty="0" smtClean="0"/>
              <a:t> для современного образования </a:t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4" name="Объект 3" descr="C:\Users\GULSINA1\Desktop\на завтра\!1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857364"/>
            <a:ext cx="3429024" cy="272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000760" y="6572272"/>
            <a:ext cx="3143240" cy="28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00034" y="5143512"/>
            <a:ext cx="8229600" cy="13573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14810" y="1928802"/>
            <a:ext cx="42862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Стремление к возможным высшим достижениям становится задачей каждого ученика и учителя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4714884"/>
            <a:ext cx="78581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solidFill>
                  <a:schemeClr val="bg1"/>
                </a:solidFill>
              </a:rPr>
              <a:t>Акмеологические</a:t>
            </a:r>
            <a:r>
              <a:rPr lang="ru-RU" sz="2000" dirty="0" smtClean="0">
                <a:solidFill>
                  <a:schemeClr val="bg1"/>
                </a:solidFill>
              </a:rPr>
              <a:t> технологии: 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игровые </a:t>
            </a:r>
            <a:r>
              <a:rPr lang="ru-RU" sz="2000" dirty="0" smtClean="0">
                <a:solidFill>
                  <a:schemeClr val="bg1"/>
                </a:solidFill>
              </a:rPr>
              <a:t>(дидактические игры, </a:t>
            </a:r>
            <a:r>
              <a:rPr lang="ru-RU" sz="2000" dirty="0" err="1" smtClean="0">
                <a:solidFill>
                  <a:schemeClr val="bg1"/>
                </a:solidFill>
              </a:rPr>
              <a:t>игромоделирование</a:t>
            </a:r>
            <a:r>
              <a:rPr lang="ru-RU" sz="2000" dirty="0" smtClean="0">
                <a:solidFill>
                  <a:schemeClr val="bg1"/>
                </a:solidFill>
              </a:rPr>
              <a:t>), </a:t>
            </a:r>
            <a:endParaRPr lang="ru-RU" sz="2000" dirty="0" smtClean="0">
              <a:solidFill>
                <a:schemeClr val="bg1"/>
              </a:solidFill>
            </a:endParaRPr>
          </a:p>
          <a:p>
            <a:r>
              <a:rPr lang="ru-RU" sz="2000" dirty="0" err="1" smtClean="0">
                <a:solidFill>
                  <a:schemeClr val="bg1"/>
                </a:solidFill>
              </a:rPr>
              <a:t>тренинговые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технологии </a:t>
            </a:r>
            <a:r>
              <a:rPr lang="ru-RU" sz="2000" dirty="0" smtClean="0">
                <a:solidFill>
                  <a:schemeClr val="bg1"/>
                </a:solidFill>
              </a:rPr>
              <a:t>,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технологии </a:t>
            </a:r>
            <a:r>
              <a:rPr lang="ru-RU" sz="2000" dirty="0" err="1" smtClean="0">
                <a:solidFill>
                  <a:schemeClr val="bg1"/>
                </a:solidFill>
              </a:rPr>
              <a:t>психоконсультирования</a:t>
            </a:r>
            <a:r>
              <a:rPr lang="ru-RU" sz="2000" dirty="0" smtClean="0">
                <a:solidFill>
                  <a:schemeClr val="bg1"/>
                </a:solidFill>
              </a:rPr>
              <a:t>,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метод проектов и </a:t>
            </a:r>
            <a:r>
              <a:rPr lang="ru-RU" sz="2000" dirty="0" err="1" smtClean="0">
                <a:solidFill>
                  <a:schemeClr val="bg1"/>
                </a:solidFill>
              </a:rPr>
              <a:t>др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396541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92867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Каков же механизм АКМЕ?</a:t>
            </a:r>
            <a:br>
              <a:rPr lang="ru-RU" sz="2800" b="1" dirty="0" smtClean="0"/>
            </a:br>
            <a:r>
              <a:rPr lang="ru-RU" sz="2800" dirty="0" smtClean="0"/>
              <a:t>Опираемся в работе  </a:t>
            </a:r>
            <a:r>
              <a:rPr lang="ru-RU" sz="2800" b="1" dirty="0" smtClean="0"/>
              <a:t>на 5 измерений</a:t>
            </a:r>
            <a:r>
              <a:rPr lang="ru-RU" sz="2800" dirty="0" smtClean="0"/>
              <a:t>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black">
          <a:xfrm>
            <a:off x="214282" y="5805264"/>
            <a:ext cx="8215370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i="0" dirty="0" smtClean="0">
                <a:solidFill>
                  <a:schemeClr val="bg1"/>
                </a:solidFill>
                <a:cs typeface="Arial" charset="0"/>
              </a:rPr>
              <a:t>Показываем</a:t>
            </a:r>
            <a:r>
              <a:rPr lang="ru-RU" b="1" i="1" dirty="0" smtClean="0"/>
              <a:t> </a:t>
            </a:r>
            <a:r>
              <a:rPr lang="ru-RU" b="1" i="1" dirty="0" smtClean="0">
                <a:solidFill>
                  <a:schemeClr val="bg1"/>
                </a:solidFill>
              </a:rPr>
              <a:t>важность стремления к высшим достижениям, вселяем  уверенность, готовность к действию, готовность к успеху</a:t>
            </a:r>
            <a:endParaRPr lang="en-US" b="1" i="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4" name="Freeform 26"/>
          <p:cNvSpPr>
            <a:spLocks/>
          </p:cNvSpPr>
          <p:nvPr/>
        </p:nvSpPr>
        <p:spPr bwMode="gray">
          <a:xfrm flipH="1">
            <a:off x="714348" y="1785926"/>
            <a:ext cx="3622748" cy="1797423"/>
          </a:xfrm>
          <a:custGeom>
            <a:avLst/>
            <a:gdLst/>
            <a:ahLst/>
            <a:cxnLst>
              <a:cxn ang="0">
                <a:pos x="303" y="1008"/>
              </a:cxn>
              <a:cxn ang="0">
                <a:pos x="1299" y="1008"/>
              </a:cxn>
              <a:cxn ang="0">
                <a:pos x="1296" y="315"/>
              </a:cxn>
              <a:cxn ang="0">
                <a:pos x="942" y="0"/>
              </a:cxn>
              <a:cxn ang="0">
                <a:pos x="3" y="0"/>
              </a:cxn>
              <a:cxn ang="0">
                <a:pos x="0" y="723"/>
              </a:cxn>
              <a:cxn ang="0">
                <a:pos x="303" y="1008"/>
              </a:cxn>
            </a:cxnLst>
            <a:rect l="0" t="0" r="r" b="b"/>
            <a:pathLst>
              <a:path w="1299" h="1008">
                <a:moveTo>
                  <a:pt x="303" y="1008"/>
                </a:moveTo>
                <a:cubicBezTo>
                  <a:pt x="801" y="1008"/>
                  <a:pt x="1299" y="1008"/>
                  <a:pt x="1299" y="1008"/>
                </a:cubicBezTo>
                <a:cubicBezTo>
                  <a:pt x="1299" y="1008"/>
                  <a:pt x="1297" y="661"/>
                  <a:pt x="1296" y="315"/>
                </a:cubicBezTo>
                <a:cubicBezTo>
                  <a:pt x="1290" y="150"/>
                  <a:pt x="1161" y="0"/>
                  <a:pt x="942" y="0"/>
                </a:cubicBezTo>
                <a:cubicBezTo>
                  <a:pt x="472" y="0"/>
                  <a:pt x="3" y="0"/>
                  <a:pt x="3" y="0"/>
                </a:cubicBezTo>
                <a:cubicBezTo>
                  <a:pt x="3" y="0"/>
                  <a:pt x="1" y="361"/>
                  <a:pt x="0" y="723"/>
                </a:cubicBezTo>
                <a:cubicBezTo>
                  <a:pt x="0" y="915"/>
                  <a:pt x="144" y="1002"/>
                  <a:pt x="303" y="1008"/>
                </a:cubicBez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shade val="69804"/>
                  <a:invGamma/>
                </a:schemeClr>
              </a:gs>
              <a:gs pos="100000">
                <a:schemeClr val="accent1"/>
              </a:gs>
            </a:gsLst>
            <a:lin ang="18900000" scaled="1"/>
          </a:gradFill>
          <a:ln w="28575" cmpd="sng">
            <a:solidFill>
              <a:srgbClr val="F8F8F8"/>
            </a:solidFill>
            <a:round/>
            <a:headEnd/>
            <a:tailEnd/>
          </a:ln>
          <a:effectLst>
            <a:outerShdw dist="107763" dir="2700000" algn="ctr" rotWithShape="0">
              <a:srgbClr val="1C1C1C">
                <a:alpha val="50000"/>
              </a:srgbClr>
            </a:outerShdw>
          </a:effectLst>
        </p:spPr>
        <p:txBody>
          <a:bodyPr/>
          <a:lstStyle/>
          <a:p>
            <a:endParaRPr lang="ru-RU" dirty="0"/>
          </a:p>
        </p:txBody>
      </p:sp>
      <p:sp>
        <p:nvSpPr>
          <p:cNvPr id="5" name="Freeform 27"/>
          <p:cNvSpPr>
            <a:spLocks/>
          </p:cNvSpPr>
          <p:nvPr/>
        </p:nvSpPr>
        <p:spPr bwMode="gray">
          <a:xfrm>
            <a:off x="4587874" y="1844824"/>
            <a:ext cx="3872557" cy="1728788"/>
          </a:xfrm>
          <a:custGeom>
            <a:avLst/>
            <a:gdLst/>
            <a:ahLst/>
            <a:cxnLst>
              <a:cxn ang="0">
                <a:pos x="303" y="1008"/>
              </a:cxn>
              <a:cxn ang="0">
                <a:pos x="1299" y="1008"/>
              </a:cxn>
              <a:cxn ang="0">
                <a:pos x="1296" y="315"/>
              </a:cxn>
              <a:cxn ang="0">
                <a:pos x="942" y="0"/>
              </a:cxn>
              <a:cxn ang="0">
                <a:pos x="3" y="0"/>
              </a:cxn>
              <a:cxn ang="0">
                <a:pos x="0" y="723"/>
              </a:cxn>
              <a:cxn ang="0">
                <a:pos x="303" y="1008"/>
              </a:cxn>
            </a:cxnLst>
            <a:rect l="0" t="0" r="r" b="b"/>
            <a:pathLst>
              <a:path w="1299" h="1008">
                <a:moveTo>
                  <a:pt x="303" y="1008"/>
                </a:moveTo>
                <a:cubicBezTo>
                  <a:pt x="801" y="1008"/>
                  <a:pt x="1299" y="1008"/>
                  <a:pt x="1299" y="1008"/>
                </a:cubicBezTo>
                <a:cubicBezTo>
                  <a:pt x="1299" y="1008"/>
                  <a:pt x="1297" y="661"/>
                  <a:pt x="1296" y="315"/>
                </a:cubicBezTo>
                <a:cubicBezTo>
                  <a:pt x="1290" y="150"/>
                  <a:pt x="1161" y="0"/>
                  <a:pt x="942" y="0"/>
                </a:cubicBezTo>
                <a:cubicBezTo>
                  <a:pt x="472" y="0"/>
                  <a:pt x="3" y="0"/>
                  <a:pt x="3" y="0"/>
                </a:cubicBezTo>
                <a:cubicBezTo>
                  <a:pt x="3" y="0"/>
                  <a:pt x="1" y="361"/>
                  <a:pt x="0" y="723"/>
                </a:cubicBezTo>
                <a:cubicBezTo>
                  <a:pt x="0" y="915"/>
                  <a:pt x="144" y="1002"/>
                  <a:pt x="303" y="1008"/>
                </a:cubicBezTo>
                <a:close/>
              </a:path>
            </a:pathLst>
          </a:custGeom>
          <a:gradFill rotWithShape="1">
            <a:gsLst>
              <a:gs pos="0">
                <a:schemeClr val="accent2">
                  <a:gamma/>
                  <a:shade val="80000"/>
                  <a:invGamma/>
                </a:schemeClr>
              </a:gs>
              <a:gs pos="100000">
                <a:schemeClr val="accent2"/>
              </a:gs>
            </a:gsLst>
            <a:lin ang="18900000" scaled="1"/>
          </a:gradFill>
          <a:ln w="28575" cmpd="sng">
            <a:solidFill>
              <a:srgbClr val="F8F8F8"/>
            </a:solidFill>
            <a:round/>
            <a:headEnd/>
            <a:tailEnd/>
          </a:ln>
          <a:effectLst>
            <a:outerShdw dist="107763" dir="2700000" algn="ctr" rotWithShape="0">
              <a:srgbClr val="1C1C1C">
                <a:alpha val="5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6" name="Freeform 28"/>
          <p:cNvSpPr>
            <a:spLocks/>
          </p:cNvSpPr>
          <p:nvPr/>
        </p:nvSpPr>
        <p:spPr bwMode="gray">
          <a:xfrm>
            <a:off x="755576" y="3859362"/>
            <a:ext cx="3594174" cy="1728787"/>
          </a:xfrm>
          <a:custGeom>
            <a:avLst/>
            <a:gdLst/>
            <a:ahLst/>
            <a:cxnLst>
              <a:cxn ang="0">
                <a:pos x="303" y="1008"/>
              </a:cxn>
              <a:cxn ang="0">
                <a:pos x="1299" y="1008"/>
              </a:cxn>
              <a:cxn ang="0">
                <a:pos x="1296" y="315"/>
              </a:cxn>
              <a:cxn ang="0">
                <a:pos x="942" y="0"/>
              </a:cxn>
              <a:cxn ang="0">
                <a:pos x="3" y="0"/>
              </a:cxn>
              <a:cxn ang="0">
                <a:pos x="0" y="723"/>
              </a:cxn>
              <a:cxn ang="0">
                <a:pos x="303" y="1008"/>
              </a:cxn>
            </a:cxnLst>
            <a:rect l="0" t="0" r="r" b="b"/>
            <a:pathLst>
              <a:path w="1299" h="1008">
                <a:moveTo>
                  <a:pt x="303" y="1008"/>
                </a:moveTo>
                <a:cubicBezTo>
                  <a:pt x="801" y="1008"/>
                  <a:pt x="1299" y="1008"/>
                  <a:pt x="1299" y="1008"/>
                </a:cubicBezTo>
                <a:cubicBezTo>
                  <a:pt x="1299" y="1008"/>
                  <a:pt x="1297" y="661"/>
                  <a:pt x="1296" y="315"/>
                </a:cubicBezTo>
                <a:cubicBezTo>
                  <a:pt x="1290" y="150"/>
                  <a:pt x="1161" y="0"/>
                  <a:pt x="942" y="0"/>
                </a:cubicBezTo>
                <a:cubicBezTo>
                  <a:pt x="472" y="0"/>
                  <a:pt x="3" y="0"/>
                  <a:pt x="3" y="0"/>
                </a:cubicBezTo>
                <a:cubicBezTo>
                  <a:pt x="3" y="0"/>
                  <a:pt x="1" y="361"/>
                  <a:pt x="0" y="723"/>
                </a:cubicBezTo>
                <a:cubicBezTo>
                  <a:pt x="0" y="915"/>
                  <a:pt x="144" y="1002"/>
                  <a:pt x="303" y="1008"/>
                </a:cubicBez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76078"/>
                  <a:invGamma/>
                </a:schemeClr>
              </a:gs>
            </a:gsLst>
            <a:lin ang="18900000" scaled="1"/>
          </a:gradFill>
          <a:ln w="28575" cmpd="sng">
            <a:solidFill>
              <a:srgbClr val="F8F8F8"/>
            </a:solidFill>
            <a:round/>
            <a:headEnd/>
            <a:tailEnd/>
          </a:ln>
          <a:effectLst>
            <a:outerShdw dist="107763" dir="2700000" algn="ctr" rotWithShape="0">
              <a:srgbClr val="1C1C1C">
                <a:alpha val="5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7" name="Freeform 29"/>
          <p:cNvSpPr>
            <a:spLocks/>
          </p:cNvSpPr>
          <p:nvPr/>
        </p:nvSpPr>
        <p:spPr bwMode="gray">
          <a:xfrm flipH="1">
            <a:off x="4587875" y="3859362"/>
            <a:ext cx="3872556" cy="1728787"/>
          </a:xfrm>
          <a:custGeom>
            <a:avLst/>
            <a:gdLst/>
            <a:ahLst/>
            <a:cxnLst>
              <a:cxn ang="0">
                <a:pos x="303" y="1008"/>
              </a:cxn>
              <a:cxn ang="0">
                <a:pos x="1299" y="1008"/>
              </a:cxn>
              <a:cxn ang="0">
                <a:pos x="1296" y="315"/>
              </a:cxn>
              <a:cxn ang="0">
                <a:pos x="942" y="0"/>
              </a:cxn>
              <a:cxn ang="0">
                <a:pos x="3" y="0"/>
              </a:cxn>
              <a:cxn ang="0">
                <a:pos x="0" y="723"/>
              </a:cxn>
              <a:cxn ang="0">
                <a:pos x="303" y="1008"/>
              </a:cxn>
            </a:cxnLst>
            <a:rect l="0" t="0" r="r" b="b"/>
            <a:pathLst>
              <a:path w="1299" h="1008">
                <a:moveTo>
                  <a:pt x="303" y="1008"/>
                </a:moveTo>
                <a:cubicBezTo>
                  <a:pt x="801" y="1008"/>
                  <a:pt x="1299" y="1008"/>
                  <a:pt x="1299" y="1008"/>
                </a:cubicBezTo>
                <a:cubicBezTo>
                  <a:pt x="1299" y="1008"/>
                  <a:pt x="1297" y="661"/>
                  <a:pt x="1296" y="315"/>
                </a:cubicBezTo>
                <a:cubicBezTo>
                  <a:pt x="1290" y="150"/>
                  <a:pt x="1161" y="0"/>
                  <a:pt x="942" y="0"/>
                </a:cubicBezTo>
                <a:cubicBezTo>
                  <a:pt x="472" y="0"/>
                  <a:pt x="3" y="0"/>
                  <a:pt x="3" y="0"/>
                </a:cubicBezTo>
                <a:cubicBezTo>
                  <a:pt x="3" y="0"/>
                  <a:pt x="1" y="361"/>
                  <a:pt x="0" y="723"/>
                </a:cubicBezTo>
                <a:cubicBezTo>
                  <a:pt x="0" y="915"/>
                  <a:pt x="144" y="1002"/>
                  <a:pt x="303" y="1008"/>
                </a:cubicBez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66275"/>
                  <a:invGamma/>
                </a:schemeClr>
              </a:gs>
            </a:gsLst>
            <a:lin ang="18900000" scaled="1"/>
          </a:gradFill>
          <a:ln w="28575" cmpd="sng">
            <a:solidFill>
              <a:srgbClr val="F8F8F8"/>
            </a:solidFill>
            <a:round/>
            <a:headEnd/>
            <a:tailEnd/>
          </a:ln>
          <a:effectLst>
            <a:outerShdw dist="107763" dir="2700000" algn="ctr" rotWithShape="0">
              <a:srgbClr val="1C1C1C">
                <a:alpha val="5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8" name="Oval 30"/>
          <p:cNvSpPr>
            <a:spLocks noChangeArrowheads="1"/>
          </p:cNvSpPr>
          <p:nvPr/>
        </p:nvSpPr>
        <p:spPr bwMode="gray">
          <a:xfrm>
            <a:off x="2928926" y="2662387"/>
            <a:ext cx="3643338" cy="2082800"/>
          </a:xfrm>
          <a:prstGeom prst="ellipse">
            <a:avLst/>
          </a:prstGeom>
          <a:solidFill>
            <a:srgbClr val="FEFFFF">
              <a:alpha val="5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Text Box 31"/>
          <p:cNvSpPr txBox="1">
            <a:spLocks noChangeArrowheads="1"/>
          </p:cNvSpPr>
          <p:nvPr/>
        </p:nvSpPr>
        <p:spPr bwMode="white">
          <a:xfrm>
            <a:off x="1187624" y="2248049"/>
            <a:ext cx="287955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b="1" dirty="0" smtClean="0"/>
              <a:t> </a:t>
            </a:r>
            <a:endParaRPr lang="ru-RU" sz="2000" dirty="0"/>
          </a:p>
        </p:txBody>
      </p:sp>
      <p:sp>
        <p:nvSpPr>
          <p:cNvPr id="10" name="Text Box 32"/>
          <p:cNvSpPr txBox="1">
            <a:spLocks noChangeArrowheads="1"/>
          </p:cNvSpPr>
          <p:nvPr/>
        </p:nvSpPr>
        <p:spPr bwMode="white">
          <a:xfrm>
            <a:off x="4838700" y="2248049"/>
            <a:ext cx="347771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/>
              <a:t>ОПЫТ ПЕРВИЧНОЙ АКТИВНОСТИ</a:t>
            </a:r>
            <a:endParaRPr lang="en-US" sz="1600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2" name="Text Box 34"/>
          <p:cNvSpPr txBox="1">
            <a:spLocks noChangeArrowheads="1"/>
          </p:cNvSpPr>
          <p:nvPr/>
        </p:nvSpPr>
        <p:spPr bwMode="white">
          <a:xfrm>
            <a:off x="4807752" y="4349809"/>
            <a:ext cx="374441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/>
              <a:t>ОПЕРАЦИОННЫЙ ОПЫТ</a:t>
            </a:r>
            <a:endParaRPr lang="en-US" sz="1600" b="1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Rectangle 37"/>
          <p:cNvSpPr>
            <a:spLocks noChangeArrowheads="1"/>
          </p:cNvSpPr>
          <p:nvPr/>
        </p:nvSpPr>
        <p:spPr bwMode="gray">
          <a:xfrm>
            <a:off x="3571868" y="3500438"/>
            <a:ext cx="20882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ОПЫТ РЕФЛЕКСИИ</a:t>
            </a:r>
            <a:endParaRPr lang="en-US" b="1" i="0" dirty="0">
              <a:solidFill>
                <a:srgbClr val="080808"/>
              </a:solidFill>
              <a:effectLst>
                <a:outerShdw blurRad="38100" dist="38100" dir="2700000" algn="tl">
                  <a:srgbClr val="FFFFFF"/>
                </a:outerShdw>
              </a:effectLst>
              <a:cs typeface="Arial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012160" y="6574417"/>
            <a:ext cx="3024336" cy="2835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 Box 31"/>
          <p:cNvSpPr txBox="1">
            <a:spLocks noChangeArrowheads="1"/>
          </p:cNvSpPr>
          <p:nvPr/>
        </p:nvSpPr>
        <p:spPr bwMode="white">
          <a:xfrm>
            <a:off x="1142976" y="4126066"/>
            <a:ext cx="2856559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b="1" dirty="0" smtClean="0"/>
              <a:t>ОПЫТ СОТРУДНИЧЕСТВА</a:t>
            </a:r>
            <a:endParaRPr lang="ru-RU" b="1" dirty="0"/>
          </a:p>
        </p:txBody>
      </p:sp>
      <p:sp>
        <p:nvSpPr>
          <p:cNvPr id="19" name="Text Box 32"/>
          <p:cNvSpPr txBox="1">
            <a:spLocks noChangeArrowheads="1"/>
          </p:cNvSpPr>
          <p:nvPr/>
        </p:nvSpPr>
        <p:spPr bwMode="white">
          <a:xfrm>
            <a:off x="785786" y="2285992"/>
            <a:ext cx="347771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/>
              <a:t>ОПЫТ  ЦЕННОСТЕЙ</a:t>
            </a:r>
            <a:endParaRPr lang="en-US" sz="1600" b="1" dirty="0">
              <a:solidFill>
                <a:srgbClr val="FFFFFF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0567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2984"/>
            <a:ext cx="8229600" cy="4714908"/>
          </a:xfrm>
        </p:spPr>
        <p:txBody>
          <a:bodyPr>
            <a:noAutofit/>
          </a:bodyPr>
          <a:lstStyle/>
          <a:p>
            <a:r>
              <a:rPr lang="ru-RU" sz="4000" b="1" u="sng" dirty="0" smtClean="0"/>
              <a:t>И сразу богатейший ресурс ребенка превращается в  </a:t>
            </a:r>
            <a:r>
              <a:rPr lang="ru-RU" sz="4000" b="1" u="sng" dirty="0" err="1" smtClean="0"/>
              <a:t>акмеологический</a:t>
            </a:r>
            <a:r>
              <a:rPr lang="ru-RU" sz="4000" b="1" u="sng" dirty="0" smtClean="0"/>
              <a:t>  фактор успешности</a:t>
            </a:r>
            <a:endParaRPr lang="ru-RU" sz="4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000760" y="6500834"/>
            <a:ext cx="3143240" cy="3571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244810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Несмотря на недостаточную разработанность методологического и понятийного аппарата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 </a:t>
            </a:r>
            <a:r>
              <a:rPr lang="ru-RU" dirty="0" err="1" smtClean="0"/>
              <a:t>акмеологии</a:t>
            </a:r>
            <a:r>
              <a:rPr lang="ru-RU" dirty="0" smtClean="0"/>
              <a:t>, </a:t>
            </a:r>
            <a:r>
              <a:rPr lang="ru-RU" dirty="0" err="1" smtClean="0"/>
              <a:t>акмеологические</a:t>
            </a:r>
            <a:r>
              <a:rPr lang="ru-RU" dirty="0" smtClean="0"/>
              <a:t> принципы, ставшие составной частью УВП, </a:t>
            </a:r>
          </a:p>
          <a:p>
            <a:pPr algn="ctr">
              <a:buNone/>
            </a:pPr>
            <a:r>
              <a:rPr lang="ru-RU" dirty="0" smtClean="0"/>
              <a:t>позволяют предложить всем участникам образовательного процесса</a:t>
            </a:r>
          </a:p>
          <a:p>
            <a:pPr algn="ctr">
              <a:buNone/>
            </a:pPr>
            <a:r>
              <a:rPr lang="ru-RU" dirty="0" smtClean="0"/>
              <a:t> </a:t>
            </a:r>
            <a:r>
              <a:rPr lang="ru-RU" b="1" dirty="0" smtClean="0"/>
              <a:t>новую модель взаимодействия и конечного результата деятельности обучаемого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012160" y="6574417"/>
            <a:ext cx="3024336" cy="2835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5ad4240784864626d40603a8715a5e945c8bbe"/>
</p:tagLst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svechenie</Template>
  <TotalTime>1003</TotalTime>
  <Words>365</Words>
  <Application>Microsoft Office PowerPoint</Application>
  <PresentationFormat>Экран (4:3)</PresentationFormat>
  <Paragraphs>70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Сетевая форма реализации образовательных программ  в 2020/2021 уч.году</vt:lpstr>
      <vt:lpstr>…комплекс факторов, побуждающих и направляющих поведение человека.</vt:lpstr>
      <vt:lpstr>Через применение множества  методов и приёмов мы способствуем формированию положительной мотивации к обучению у учащихся </vt:lpstr>
      <vt:lpstr>Акмеология – новая наука- междисциплинарная, интегративная </vt:lpstr>
      <vt:lpstr>Краткая история формирования акмеологии в России</vt:lpstr>
      <vt:lpstr>Акмеологический подход в настоящее время является одним из наиболее перспективных для современного образования  </vt:lpstr>
      <vt:lpstr>Каков же механизм АКМЕ? Опираемся в работе  на 5 измерений   </vt:lpstr>
      <vt:lpstr>И сразу богатейший ресурс ребенка превращается в  акмеологический  фактор успешности</vt:lpstr>
      <vt:lpstr>Слайд 10</vt:lpstr>
    </vt:vector>
  </TitlesOfParts>
  <LinksUpToDate>false</LinksUpToDate>
  <SharedDoc>false</SharedDoc>
  <HyperlinkBase>http://presentation-creation.ru/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</dc:title>
  <dc:creator>Пользователь</dc:creator>
  <cp:lastModifiedBy>GULSINA1</cp:lastModifiedBy>
  <cp:revision>82</cp:revision>
  <dcterms:created xsi:type="dcterms:W3CDTF">2017-11-20T17:21:11Z</dcterms:created>
  <dcterms:modified xsi:type="dcterms:W3CDTF">2021-02-18T06:24:47Z</dcterms:modified>
</cp:coreProperties>
</file>