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16" r:id="rId2"/>
    <p:sldId id="432" r:id="rId3"/>
    <p:sldId id="437" r:id="rId4"/>
    <p:sldId id="439" r:id="rId5"/>
    <p:sldId id="42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1A5B"/>
    <a:srgbClr val="009243"/>
    <a:srgbClr val="3B57BC"/>
    <a:srgbClr val="E1E7FF"/>
    <a:srgbClr val="D6164F"/>
    <a:srgbClr val="DCE6F2"/>
    <a:srgbClr val="FFFF66"/>
    <a:srgbClr val="C8D0DD"/>
    <a:srgbClr val="4565D5"/>
    <a:srgbClr val="F0F5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9480" autoAdjust="0"/>
  </p:normalViewPr>
  <p:slideViewPr>
    <p:cSldViewPr>
      <p:cViewPr>
        <p:scale>
          <a:sx n="70" d="100"/>
          <a:sy n="70" d="100"/>
        </p:scale>
        <p:origin x="-158" y="-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08E8-9D42-4E7F-B68D-D87E8A30D218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AD6B5-874A-41E0-AF7D-FF55864F4C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5516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D6B5-874A-41E0-AF7D-FF55864F4C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2537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D6B5-874A-41E0-AF7D-FF55864F4CB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D6B5-874A-41E0-AF7D-FF55864F4CB7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992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052737"/>
            <a:ext cx="10972800" cy="5073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26.11.2021</a:t>
            </a:fld>
            <a:endParaRPr lang="ru-RU" dirty="0">
              <a:latin typeface="Circe" panose="020B0502020203020203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</a:defRPr>
            </a:lvl1pPr>
          </a:lstStyle>
          <a:p>
            <a:endParaRPr lang="ru-RU">
              <a:latin typeface="Circe" panose="020B0502020203020203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>
              <a:latin typeface="Circe" panose="020B0502020203020203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2800" b="1" i="0" kern="1200">
          <a:solidFill>
            <a:schemeClr val="tx2">
              <a:lumMod val="60000"/>
              <a:lumOff val="40000"/>
            </a:schemeClr>
          </a:solidFill>
          <a:latin typeface="Circe Bold" panose="020B0502020203020203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+mj-lt"/>
        <a:buNone/>
        <a:defRPr sz="1400" b="0" kern="1200">
          <a:solidFill>
            <a:schemeClr val="tx1">
              <a:lumMod val="75000"/>
              <a:lumOff val="25000"/>
            </a:schemeClr>
          </a:solidFill>
          <a:latin typeface="Circe" panose="020B0502020203020203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0"/>
        </a:spcBef>
        <a:buFont typeface="+mj-lt"/>
        <a:buNone/>
        <a:defRPr sz="1400" b="0" kern="1200">
          <a:solidFill>
            <a:schemeClr val="tx1">
              <a:lumMod val="75000"/>
              <a:lumOff val="25000"/>
            </a:schemeClr>
          </a:solidFill>
          <a:latin typeface="Circe" panose="020B0502020203020203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0"/>
        </a:spcBef>
        <a:buFont typeface="+mj-lt"/>
        <a:buNone/>
        <a:defRPr sz="1400" b="0" kern="1200">
          <a:solidFill>
            <a:schemeClr val="tx1">
              <a:lumMod val="75000"/>
              <a:lumOff val="25000"/>
            </a:schemeClr>
          </a:solidFill>
          <a:latin typeface="Circe" panose="020B0502020203020203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0"/>
        </a:spcBef>
        <a:buFont typeface="+mj-lt"/>
        <a:buNone/>
        <a:defRPr sz="1400" b="0" kern="1200">
          <a:solidFill>
            <a:schemeClr val="tx1">
              <a:lumMod val="75000"/>
              <a:lumOff val="25000"/>
            </a:schemeClr>
          </a:solidFill>
          <a:latin typeface="Circe" panose="020B0502020203020203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0"/>
        </a:spcBef>
        <a:buFont typeface="+mj-lt"/>
        <a:buNone/>
        <a:defRPr sz="1400" b="0" kern="1200">
          <a:solidFill>
            <a:schemeClr val="tx1">
              <a:lumMod val="75000"/>
              <a:lumOff val="25000"/>
            </a:schemeClr>
          </a:solidFill>
          <a:latin typeface="Circe" panose="020B0502020203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logvinovaon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12164F87-D9D4-F942-AD99-9CA305643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073512">
            <a:off x="9326204" y="3331788"/>
            <a:ext cx="2677255" cy="26772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7408" y="908720"/>
            <a:ext cx="8358246" cy="1928826"/>
          </a:xfrm>
        </p:spPr>
        <p:txBody>
          <a:bodyPr>
            <a:noAutofit/>
          </a:bodyPr>
          <a:lstStyle/>
          <a:p>
            <a:pPr lvl="0">
              <a:spcBef>
                <a:spcPts val="1200"/>
              </a:spcBef>
            </a:pPr>
            <a:r>
              <a:rPr lang="ru-RU" sz="3600" dirty="0" smtClean="0"/>
              <a:t>Реализация программы курсов повышения квалификации по теме «Инновационное содержание предметной области «Технология». Направление «Робототехника» 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1424" y="4005064"/>
            <a:ext cx="8928992" cy="2160240"/>
          </a:xfrm>
        </p:spPr>
        <p:txBody>
          <a:bodyPr anchor="t">
            <a:noAutofit/>
          </a:bodyPr>
          <a:lstStyle/>
          <a:p>
            <a:pPr algn="l"/>
            <a:r>
              <a:rPr lang="ru-RU" sz="1800" b="1" dirty="0" smtClean="0">
                <a:solidFill>
                  <a:srgbClr val="002060"/>
                </a:solidFill>
              </a:rPr>
              <a:t>Авторы программы:</a:t>
            </a:r>
          </a:p>
          <a:p>
            <a:pPr algn="l"/>
            <a:endParaRPr lang="ru-RU" sz="1800" b="1" dirty="0" smtClean="0">
              <a:solidFill>
                <a:srgbClr val="002060"/>
              </a:solidFill>
            </a:endParaRPr>
          </a:p>
          <a:p>
            <a:pPr algn="l"/>
            <a:r>
              <a:rPr lang="ru-RU" sz="1800" b="1" dirty="0" smtClean="0">
                <a:solidFill>
                  <a:srgbClr val="002060"/>
                </a:solidFill>
              </a:rPr>
              <a:t>Махотин Дмитрий Александрович</a:t>
            </a:r>
            <a:r>
              <a:rPr lang="ru-RU" sz="1800" dirty="0" smtClean="0">
                <a:solidFill>
                  <a:srgbClr val="002060"/>
                </a:solidFill>
              </a:rPr>
              <a:t>, 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l"/>
            <a:r>
              <a:rPr lang="ru-RU" sz="1800" dirty="0" smtClean="0">
                <a:solidFill>
                  <a:srgbClr val="002060"/>
                </a:solidFill>
              </a:rPr>
              <a:t>к.п.н</a:t>
            </a:r>
            <a:r>
              <a:rPr lang="ru-RU" sz="1800" dirty="0" smtClean="0">
                <a:solidFill>
                  <a:srgbClr val="002060"/>
                </a:solidFill>
              </a:rPr>
              <a:t>., доцент, </a:t>
            </a:r>
            <a:r>
              <a:rPr lang="ru-RU" sz="1800" dirty="0" smtClean="0">
                <a:solidFill>
                  <a:srgbClr val="002060"/>
                </a:solidFill>
              </a:rPr>
              <a:t>менеджер </a:t>
            </a:r>
            <a:r>
              <a:rPr lang="ru-RU" sz="1800" dirty="0" smtClean="0">
                <a:solidFill>
                  <a:srgbClr val="002060"/>
                </a:solidFill>
              </a:rPr>
              <a:t>компетенции «Преподавание технологии» 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l"/>
            <a:r>
              <a:rPr lang="ru-RU" sz="1800" dirty="0" smtClean="0">
                <a:solidFill>
                  <a:srgbClr val="002060"/>
                </a:solidFill>
              </a:rPr>
              <a:t>(</a:t>
            </a:r>
            <a:r>
              <a:rPr lang="ru-RU" sz="1800" dirty="0" err="1" smtClean="0">
                <a:solidFill>
                  <a:srgbClr val="002060"/>
                </a:solidFill>
              </a:rPr>
              <a:t>Ворлдскиллс</a:t>
            </a:r>
            <a:r>
              <a:rPr lang="ru-RU" sz="1800" dirty="0" smtClean="0">
                <a:solidFill>
                  <a:srgbClr val="002060"/>
                </a:solidFill>
              </a:rPr>
              <a:t> Россия)</a:t>
            </a:r>
            <a:endParaRPr lang="ru-RU" sz="1800" b="1" dirty="0" smtClean="0">
              <a:solidFill>
                <a:srgbClr val="002060"/>
              </a:solidFill>
            </a:endParaRPr>
          </a:p>
          <a:p>
            <a:pPr algn="l"/>
            <a:endParaRPr lang="ru-RU" sz="1800" b="1" dirty="0" smtClean="0">
              <a:solidFill>
                <a:srgbClr val="002060"/>
              </a:solidFill>
            </a:endParaRPr>
          </a:p>
          <a:p>
            <a:pPr algn="l"/>
            <a:r>
              <a:rPr lang="ru-RU" sz="1800" b="1" dirty="0" err="1" smtClean="0">
                <a:solidFill>
                  <a:srgbClr val="002060"/>
                </a:solidFill>
              </a:rPr>
              <a:t>Логвинова</a:t>
            </a: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</a:rPr>
              <a:t>Ольга Николаевна</a:t>
            </a:r>
            <a:r>
              <a:rPr lang="ru-RU" sz="1800" dirty="0" smtClean="0">
                <a:solidFill>
                  <a:srgbClr val="002060"/>
                </a:solidFill>
              </a:rPr>
              <a:t>, 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l"/>
            <a:r>
              <a:rPr lang="ru-RU" sz="1800" dirty="0" smtClean="0">
                <a:solidFill>
                  <a:srgbClr val="002060"/>
                </a:solidFill>
              </a:rPr>
              <a:t>к.п.н</a:t>
            </a:r>
            <a:r>
              <a:rPr lang="ru-RU" sz="1800" dirty="0" smtClean="0">
                <a:solidFill>
                  <a:srgbClr val="002060"/>
                </a:solidFill>
              </a:rPr>
              <a:t>., </a:t>
            </a:r>
            <a:r>
              <a:rPr lang="ru-RU" sz="1800" dirty="0" smtClean="0">
                <a:solidFill>
                  <a:srgbClr val="002060"/>
                </a:solidFill>
              </a:rPr>
              <a:t>начальник </a:t>
            </a:r>
            <a:r>
              <a:rPr lang="ru-RU" sz="1800" dirty="0" smtClean="0">
                <a:solidFill>
                  <a:srgbClr val="002060"/>
                </a:solidFill>
              </a:rPr>
              <a:t>научно-методического центра содержания образования АСОУ</a:t>
            </a:r>
          </a:p>
          <a:p>
            <a:pPr algn="l"/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2164F87-D9D4-F942-AD99-9CA305643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073512">
            <a:off x="8856309" y="1903029"/>
            <a:ext cx="2677255" cy="26772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2164F87-D9D4-F942-AD99-9CA305643F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073512">
            <a:off x="7856177" y="3117475"/>
            <a:ext cx="2677255" cy="26772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834543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789348-3E3F-432F-B7DC-65DD0FE4B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12" y="274638"/>
            <a:ext cx="964413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«Инновационное содержание предметной области «Технология». Направление «Робототехника» </a:t>
            </a:r>
            <a:r>
              <a:rPr lang="ru-RU" dirty="0" smtClean="0"/>
              <a:t>72 часа (</a:t>
            </a:r>
            <a:r>
              <a:rPr lang="ru-RU" dirty="0" err="1" smtClean="0"/>
              <a:t>очно-заочная</a:t>
            </a:r>
            <a:r>
              <a:rPr lang="ru-RU" dirty="0" smtClean="0"/>
              <a:t>, предусмотрена стажировка)</a:t>
            </a:r>
            <a:endParaRPr lang="ru-RU" dirty="0">
              <a:solidFill>
                <a:srgbClr val="3B57BC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4B8D6782-F0FB-4341-898D-4358736FAE38}"/>
              </a:ext>
            </a:extLst>
          </p:cNvPr>
          <p:cNvSpPr txBox="1">
            <a:spLocks/>
          </p:cNvSpPr>
          <p:nvPr/>
        </p:nvSpPr>
        <p:spPr>
          <a:xfrm>
            <a:off x="2535989" y="3327275"/>
            <a:ext cx="7123785" cy="3286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FF315D"/>
              </a:buClr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10214918" y="4833274"/>
            <a:ext cx="1285600" cy="1285600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36E221BB-6A09-4A79-8211-08521686D86F}"/>
              </a:ext>
            </a:extLst>
          </p:cNvPr>
          <p:cNvSpPr/>
          <p:nvPr/>
        </p:nvSpPr>
        <p:spPr>
          <a:xfrm>
            <a:off x="767408" y="2420888"/>
            <a:ext cx="1064426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pPr marL="0" lvl="1"/>
            <a:r>
              <a:rPr lang="ru-RU" sz="2800" b="1" dirty="0" smtClean="0">
                <a:solidFill>
                  <a:srgbClr val="002060"/>
                </a:solidFill>
              </a:rPr>
              <a:t>Цель реализации программы</a:t>
            </a:r>
            <a:r>
              <a:rPr lang="ru-RU" sz="2800" dirty="0" smtClean="0">
                <a:solidFill>
                  <a:srgbClr val="002060"/>
                </a:solidFill>
              </a:rPr>
              <a:t>: совершенствование профессиональных компетенций слушателей в области преподавания технологического образования, в том числе основ робототехники, на основе обновленного ФГОС и Концепции преподавания предметной области «Технология».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10429232" y="5619092"/>
            <a:ext cx="1285600" cy="12856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9571976" y="5382572"/>
            <a:ext cx="1285600" cy="1285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733121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789348-3E3F-432F-B7DC-65DD0FE4B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12" y="274638"/>
            <a:ext cx="9644130" cy="796908"/>
          </a:xfrm>
        </p:spPr>
        <p:txBody>
          <a:bodyPr>
            <a:normAutofit/>
          </a:bodyPr>
          <a:lstStyle/>
          <a:p>
            <a:r>
              <a:rPr lang="ru-RU" dirty="0" smtClean="0"/>
              <a:t>Изучаемые модули</a:t>
            </a:r>
            <a:endParaRPr lang="ru-RU" dirty="0">
              <a:solidFill>
                <a:srgbClr val="3B57BC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4B8D6782-F0FB-4341-898D-4358736FAE38}"/>
              </a:ext>
            </a:extLst>
          </p:cNvPr>
          <p:cNvSpPr txBox="1">
            <a:spLocks/>
          </p:cNvSpPr>
          <p:nvPr/>
        </p:nvSpPr>
        <p:spPr>
          <a:xfrm>
            <a:off x="2535989" y="3327275"/>
            <a:ext cx="7123785" cy="3286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FF315D"/>
              </a:buClr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10214918" y="4833274"/>
            <a:ext cx="1285600" cy="1285600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36E221BB-6A09-4A79-8211-08521686D86F}"/>
              </a:ext>
            </a:extLst>
          </p:cNvPr>
          <p:cNvSpPr/>
          <p:nvPr/>
        </p:nvSpPr>
        <p:spPr>
          <a:xfrm>
            <a:off x="983432" y="1052736"/>
            <a:ext cx="1064426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/>
              <a:t>Модуль</a:t>
            </a:r>
            <a:r>
              <a:rPr lang="ru-RU" sz="2400" b="1" dirty="0" smtClean="0"/>
              <a:t> «Современные нормативно-правовые основы образования</a:t>
            </a:r>
            <a:r>
              <a:rPr lang="ru-RU" sz="2400" b="1" dirty="0" smtClean="0"/>
              <a:t>»</a:t>
            </a:r>
          </a:p>
          <a:p>
            <a:pPr marL="342900" indent="-342900"/>
            <a:r>
              <a:rPr lang="ru-RU" sz="2400" dirty="0" smtClean="0"/>
              <a:t>1.1. Концепция преподавания предметной области «Технология» и механизмы ее реализация в ОО</a:t>
            </a:r>
            <a:endParaRPr lang="ru-RU" sz="2400" b="1" dirty="0" smtClean="0"/>
          </a:p>
          <a:p>
            <a:pPr marL="342900" indent="-342900"/>
            <a:r>
              <a:rPr lang="ru-RU" sz="2400" dirty="0" smtClean="0"/>
              <a:t>1.2. Федеральный государственный образовательный стандарт НОО и ООО (обновленные</a:t>
            </a:r>
            <a:r>
              <a:rPr lang="ru-RU" sz="2400" dirty="0" smtClean="0"/>
              <a:t>)</a:t>
            </a:r>
          </a:p>
          <a:p>
            <a:pPr marL="342900" indent="-342900"/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/>
            <a:r>
              <a:rPr lang="ru-RU" sz="2400" b="1" dirty="0" smtClean="0"/>
              <a:t>2. Модуль «Психолого-педагогические основы профессиональной деятельности</a:t>
            </a:r>
            <a:r>
              <a:rPr lang="ru-RU" sz="2400" b="1" dirty="0" smtClean="0"/>
              <a:t>»</a:t>
            </a:r>
          </a:p>
          <a:p>
            <a:pPr marL="342900" indent="-342900"/>
            <a:r>
              <a:rPr lang="ru-RU" sz="2400" i="1" dirty="0" smtClean="0"/>
              <a:t>2.1.</a:t>
            </a:r>
            <a:r>
              <a:rPr lang="ru-RU" sz="2400" b="1" i="1" dirty="0" smtClean="0"/>
              <a:t> </a:t>
            </a:r>
            <a:r>
              <a:rPr lang="ru-RU" sz="2400" i="1" dirty="0" smtClean="0"/>
              <a:t>Особенности организации работы с детьми с ОВЗ, в том числе с </a:t>
            </a:r>
            <a:r>
              <a:rPr lang="ru-RU" sz="2400" i="1" dirty="0" smtClean="0"/>
              <a:t>РАС</a:t>
            </a:r>
          </a:p>
          <a:p>
            <a:pPr marL="342900" indent="-342900"/>
            <a:r>
              <a:rPr lang="ru-RU" sz="2400" dirty="0" smtClean="0"/>
              <a:t>2.2. Воспитательная работа в образовательной организации, в том числе классного руководителя (куратора) </a:t>
            </a:r>
            <a:endParaRPr lang="ru-RU" sz="2400" dirty="0" smtClean="0"/>
          </a:p>
          <a:p>
            <a:pPr marL="342900" indent="-342900"/>
            <a:r>
              <a:rPr lang="ru-RU" sz="2400" dirty="0" smtClean="0"/>
              <a:t>2.3. Обеспечение безопасности, формирование мышления против терроризма и </a:t>
            </a:r>
            <a:r>
              <a:rPr lang="ru-RU" sz="2400" dirty="0" smtClean="0"/>
              <a:t>экстремизма</a:t>
            </a:r>
          </a:p>
          <a:p>
            <a:pPr marL="342900" indent="-342900"/>
            <a:r>
              <a:rPr lang="ru-RU" sz="2400" dirty="0" smtClean="0"/>
              <a:t>2.4. Организация мер по профилактике гриппа и других острых респираторных инфекций не гриппозной </a:t>
            </a:r>
            <a:r>
              <a:rPr lang="ru-RU" sz="2400" dirty="0" smtClean="0"/>
              <a:t>этиологии</a:t>
            </a:r>
          </a:p>
          <a:p>
            <a:pPr marL="342900" indent="-342900"/>
            <a:endParaRPr lang="ru-RU" sz="2400" dirty="0" smtClean="0">
              <a:solidFill>
                <a:srgbClr val="002060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10429232" y="5619092"/>
            <a:ext cx="1285600" cy="12856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9571976" y="5382572"/>
            <a:ext cx="1285600" cy="1285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733121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789348-3E3F-432F-B7DC-65DD0FE4B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12" y="274638"/>
            <a:ext cx="9644130" cy="796908"/>
          </a:xfrm>
        </p:spPr>
        <p:txBody>
          <a:bodyPr>
            <a:normAutofit/>
          </a:bodyPr>
          <a:lstStyle/>
          <a:p>
            <a:r>
              <a:rPr lang="ru-RU" dirty="0" smtClean="0"/>
              <a:t>Изучаемые модули</a:t>
            </a:r>
            <a:endParaRPr lang="ru-RU" dirty="0">
              <a:solidFill>
                <a:srgbClr val="3B57BC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4B8D6782-F0FB-4341-898D-4358736FAE38}"/>
              </a:ext>
            </a:extLst>
          </p:cNvPr>
          <p:cNvSpPr txBox="1">
            <a:spLocks/>
          </p:cNvSpPr>
          <p:nvPr/>
        </p:nvSpPr>
        <p:spPr>
          <a:xfrm>
            <a:off x="2535989" y="3327275"/>
            <a:ext cx="7123785" cy="3286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FF315D"/>
              </a:buClr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10214918" y="4833274"/>
            <a:ext cx="1285600" cy="1285600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36E221BB-6A09-4A79-8211-08521686D86F}"/>
              </a:ext>
            </a:extLst>
          </p:cNvPr>
          <p:cNvSpPr/>
          <p:nvPr/>
        </p:nvSpPr>
        <p:spPr>
          <a:xfrm>
            <a:off x="911424" y="1052736"/>
            <a:ext cx="106442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400" b="1" dirty="0" smtClean="0"/>
              <a:t>3</a:t>
            </a:r>
            <a:r>
              <a:rPr lang="ru-RU" sz="2400" b="1" dirty="0" smtClean="0"/>
              <a:t>. Модуль «Содержательные и процессуальные аспекты профессиональной деятельности</a:t>
            </a:r>
            <a:r>
              <a:rPr lang="ru-RU" sz="2400" b="1" dirty="0" smtClean="0"/>
              <a:t>»</a:t>
            </a:r>
          </a:p>
          <a:p>
            <a:pPr marL="342900" indent="-342900"/>
            <a:r>
              <a:rPr lang="ru-RU" sz="2400" dirty="0" smtClean="0"/>
              <a:t>3.1. Модульный подход к разработке рабочей программы по </a:t>
            </a:r>
            <a:r>
              <a:rPr lang="ru-RU" sz="2400" dirty="0" smtClean="0"/>
              <a:t>технологии</a:t>
            </a:r>
          </a:p>
          <a:p>
            <a:pPr marL="342900" indent="-342900"/>
            <a:r>
              <a:rPr lang="ru-RU" sz="2400" dirty="0" smtClean="0"/>
              <a:t>3.2. Цифровые технологии в преподавании предмета «Технология</a:t>
            </a:r>
            <a:r>
              <a:rPr lang="ru-RU" sz="2400" dirty="0" smtClean="0"/>
              <a:t>»</a:t>
            </a:r>
          </a:p>
          <a:p>
            <a:pPr marL="342900" indent="-342900"/>
            <a:r>
              <a:rPr lang="ru-RU" sz="2400" dirty="0" smtClean="0"/>
              <a:t>3.3</a:t>
            </a:r>
            <a:r>
              <a:rPr lang="ru-RU" sz="2400" dirty="0" smtClean="0"/>
              <a:t>. Основы обучения школьников робототехнике и программированию. </a:t>
            </a:r>
            <a:r>
              <a:rPr lang="ru-RU" sz="2400" dirty="0" smtClean="0">
                <a:solidFill>
                  <a:srgbClr val="002060"/>
                </a:solidFill>
              </a:rPr>
              <a:t>Многофункциональный робот </a:t>
            </a:r>
            <a:r>
              <a:rPr lang="en-US" sz="2400" dirty="0" err="1" smtClean="0">
                <a:solidFill>
                  <a:srgbClr val="002060"/>
                </a:solidFill>
              </a:rPr>
              <a:t>Thymio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/>
            <a:r>
              <a:rPr lang="ru-RU" sz="2400" dirty="0" smtClean="0"/>
              <a:t>3.4. </a:t>
            </a:r>
            <a:r>
              <a:rPr lang="en-US" sz="2400" dirty="0" smtClean="0"/>
              <a:t>STEM</a:t>
            </a:r>
            <a:r>
              <a:rPr lang="ru-RU" sz="2400" dirty="0" smtClean="0"/>
              <a:t>-подход на уроках технологии. </a:t>
            </a:r>
            <a:r>
              <a:rPr lang="ru-RU" sz="2400" dirty="0" smtClean="0">
                <a:solidFill>
                  <a:srgbClr val="002060"/>
                </a:solidFill>
              </a:rPr>
              <a:t>Робот-гуманоид </a:t>
            </a:r>
            <a:r>
              <a:rPr lang="en-US" sz="2400" dirty="0" smtClean="0">
                <a:solidFill>
                  <a:srgbClr val="002060"/>
                </a:solidFill>
              </a:rPr>
              <a:t>Marty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/>
            <a:r>
              <a:rPr lang="ru-RU" sz="2400" dirty="0" smtClean="0"/>
              <a:t>3.5. Многофункциональный </a:t>
            </a:r>
            <a:r>
              <a:rPr lang="ru-RU" sz="2400" dirty="0" smtClean="0">
                <a:solidFill>
                  <a:srgbClr val="002060"/>
                </a:solidFill>
              </a:rPr>
              <a:t>производственно-технологический комплекс </a:t>
            </a:r>
            <a:r>
              <a:rPr lang="en-US" sz="2400" dirty="0" err="1" smtClean="0">
                <a:solidFill>
                  <a:srgbClr val="002060"/>
                </a:solidFill>
              </a:rPr>
              <a:t>Rotrics</a:t>
            </a:r>
            <a:r>
              <a:rPr lang="ru-RU" sz="2400" dirty="0" smtClean="0"/>
              <a:t> на уроках технологии (промышленная робототехника, 3</a:t>
            </a:r>
            <a:r>
              <a:rPr lang="en-US" sz="2400" dirty="0" smtClean="0"/>
              <a:t>D</a:t>
            </a:r>
            <a:r>
              <a:rPr lang="ru-RU" sz="2400" dirty="0" smtClean="0"/>
              <a:t>-моделирование и </a:t>
            </a:r>
            <a:r>
              <a:rPr lang="ru-RU" sz="2400" dirty="0" err="1" smtClean="0"/>
              <a:t>прототипирование</a:t>
            </a:r>
            <a:r>
              <a:rPr lang="ru-RU" sz="2400" dirty="0" smtClean="0"/>
              <a:t>, лазерная гравировка</a:t>
            </a:r>
            <a:r>
              <a:rPr lang="ru-RU" sz="2400" dirty="0" smtClean="0"/>
              <a:t>)</a:t>
            </a:r>
          </a:p>
          <a:p>
            <a:pPr marL="342900" indent="-342900"/>
            <a:r>
              <a:rPr lang="ru-RU" sz="2400" dirty="0" smtClean="0"/>
              <a:t>3.6. Освоение профессиональных компетенций на уроках технологии и в дополнительном образовании. </a:t>
            </a:r>
            <a:r>
              <a:rPr lang="ru-RU" sz="2400" dirty="0" smtClean="0">
                <a:solidFill>
                  <a:srgbClr val="002060"/>
                </a:solidFill>
              </a:rPr>
              <a:t>Робототехнический комплекс </a:t>
            </a:r>
            <a:r>
              <a:rPr lang="en-US" sz="2400" dirty="0" err="1" smtClean="0">
                <a:solidFill>
                  <a:srgbClr val="002060"/>
                </a:solidFill>
              </a:rPr>
              <a:t>Studica</a:t>
            </a:r>
            <a:r>
              <a:rPr lang="en-US" sz="2400" dirty="0" smtClean="0">
                <a:solidFill>
                  <a:srgbClr val="002060"/>
                </a:solidFill>
              </a:rPr>
              <a:t> VMX</a:t>
            </a:r>
            <a:r>
              <a:rPr lang="ru-RU" sz="2400" dirty="0" smtClean="0">
                <a:solidFill>
                  <a:srgbClr val="002060"/>
                </a:solidFill>
              </a:rPr>
              <a:t> для </a:t>
            </a:r>
            <a:r>
              <a:rPr lang="en-US" sz="2400" dirty="0" err="1" smtClean="0">
                <a:solidFill>
                  <a:srgbClr val="002060"/>
                </a:solidFill>
              </a:rPr>
              <a:t>WorldSkills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/>
            <a:r>
              <a:rPr lang="ru-RU" sz="2400" dirty="0" smtClean="0"/>
              <a:t>3.7. Организация проектной деятельности на уроках технологии и во внеурочной деятельности с использованием современного оборудования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10429232" y="5619092"/>
            <a:ext cx="1285600" cy="12856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929A2134-ED49-2446-AF77-24BD2B8589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80251">
            <a:off x="9571976" y="5382572"/>
            <a:ext cx="1285600" cy="1285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733121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Заголовок 1">
            <a:extLst>
              <a:ext uri="{FF2B5EF4-FFF2-40B4-BE49-F238E27FC236}">
                <a16:creationId xmlns="" xmlns:a16="http://schemas.microsoft.com/office/drawing/2014/main" id="{F238E4F5-BD77-41CF-8920-5EC52CB75B20}"/>
              </a:ext>
            </a:extLst>
          </p:cNvPr>
          <p:cNvSpPr txBox="1">
            <a:spLocks/>
          </p:cNvSpPr>
          <p:nvPr/>
        </p:nvSpPr>
        <p:spPr>
          <a:xfrm>
            <a:off x="1529302" y="2038474"/>
            <a:ext cx="9358808" cy="13431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irce Bold" panose="020B0502020203020203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>
              <a:spcBef>
                <a:spcPts val="1200"/>
              </a:spcBef>
            </a:pPr>
            <a:r>
              <a:rPr lang="ru-RU" sz="6000" dirty="0">
                <a:solidFill>
                  <a:srgbClr val="3B57BC"/>
                </a:solidFill>
              </a:rPr>
              <a:t>Спасибо за внимание!</a:t>
            </a:r>
          </a:p>
        </p:txBody>
      </p:sp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27FA3FDC-A8F2-4488-A90A-E91A0B968590}"/>
              </a:ext>
            </a:extLst>
          </p:cNvPr>
          <p:cNvSpPr txBox="1">
            <a:spLocks/>
          </p:cNvSpPr>
          <p:nvPr/>
        </p:nvSpPr>
        <p:spPr>
          <a:xfrm>
            <a:off x="4024298" y="3214686"/>
            <a:ext cx="6600587" cy="267765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0" kern="1200">
                <a:solidFill>
                  <a:schemeClr val="tx1">
                    <a:tint val="75000"/>
                  </a:schemeClr>
                </a:solidFill>
                <a:latin typeface="Circe" panose="020B0502020203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1800"/>
              </a:spcBef>
            </a:pPr>
            <a:r>
              <a:rPr lang="ru-RU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Логвинова</a:t>
            </a:r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Ольга Николаевна, </a:t>
            </a:r>
            <a:b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 педагогических наук,</a:t>
            </a:r>
            <a:b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начальник научно-методического центра содержания образования ГБОУ ВО МО «Академия социального управления»,</a:t>
            </a:r>
          </a:p>
          <a:p>
            <a:pPr algn="l">
              <a:spcBef>
                <a:spcPts val="1800"/>
              </a:spcBef>
            </a:pPr>
            <a:r>
              <a:rPr lang="en-US" sz="1800" b="1" dirty="0" smtClean="0">
                <a:solidFill>
                  <a:srgbClr val="FF1A5B"/>
                </a:solidFill>
                <a:hlinkClick r:id="rId3"/>
              </a:rPr>
              <a:t>logvinovaon@gmail.com</a:t>
            </a:r>
            <a:r>
              <a:rPr lang="ru-RU" sz="1800" b="1" dirty="0" smtClean="0">
                <a:solidFill>
                  <a:srgbClr val="FF1A5B"/>
                </a:solidFill>
              </a:rPr>
              <a:t> </a:t>
            </a:r>
            <a:r>
              <a:rPr lang="en-US" sz="1800" b="1" dirty="0" smtClean="0">
                <a:solidFill>
                  <a:srgbClr val="FF1A5B"/>
                </a:solidFill>
              </a:rPr>
              <a:t> </a:t>
            </a:r>
            <a:endParaRPr lang="en-US" sz="1800" b="1" dirty="0">
              <a:solidFill>
                <a:srgbClr val="FF1A5B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850104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4284</TotalTime>
  <Words>233</Words>
  <Application>Microsoft Office PowerPoint</Application>
  <PresentationFormat>Произвольный</PresentationFormat>
  <Paragraphs>41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Реализация программы курсов повышения квалификации по теме «Инновационное содержание предметной области «Технология». Направление «Робототехника» </vt:lpstr>
      <vt:lpstr>«Инновационное содержание предметной области «Технология». Направление «Робототехника» 72 часа (очно-заочная, предусмотрена стажировка)</vt:lpstr>
      <vt:lpstr>Изучаемые модули</vt:lpstr>
      <vt:lpstr>Изучаемые модули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технологического образования и ее реализация. План реализации Концепции на 2020-2024 гг.</dc:title>
  <dc:creator>LENOVO</dc:creator>
  <cp:lastModifiedBy>logvinova_on</cp:lastModifiedBy>
  <cp:revision>252</cp:revision>
  <dcterms:modified xsi:type="dcterms:W3CDTF">2021-11-26T07:38:14Z</dcterms:modified>
</cp:coreProperties>
</file>