
<file path=[Content_Types].xml><?xml version="1.0" encoding="utf-8"?>
<Types xmlns="http://schemas.openxmlformats.org/package/2006/content-types">
  <Default Extension="png" ContentType="image/png"/>
  <Default Extension="tiff" ContentType="image/tiff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307" r:id="rId3"/>
    <p:sldId id="1776" r:id="rId4"/>
    <p:sldId id="1749" r:id="rId5"/>
    <p:sldId id="1763" r:id="rId6"/>
    <p:sldId id="1762" r:id="rId7"/>
    <p:sldId id="1764" r:id="rId8"/>
    <p:sldId id="1766" r:id="rId9"/>
    <p:sldId id="1767" r:id="rId10"/>
    <p:sldId id="1768" r:id="rId11"/>
    <p:sldId id="1772" r:id="rId12"/>
    <p:sldId id="1771" r:id="rId13"/>
    <p:sldId id="1773" r:id="rId14"/>
    <p:sldId id="1720" r:id="rId15"/>
  </p:sldIdLst>
  <p:sldSz cx="12192000" cy="6858000"/>
  <p:notesSz cx="6797675" cy="9872345"/>
  <p:defaultTextStyle>
    <a:defPPr>
      <a:defRPr lang="ru-RU"/>
    </a:defPPr>
    <a:lvl1pPr marL="0" algn="l" defTabSz="91313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6565" algn="l" defTabSz="91313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3130" algn="l" defTabSz="91313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69695" algn="l" defTabSz="91313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6260" algn="l" defTabSz="91313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2825" algn="l" defTabSz="91313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39390" algn="l" defTabSz="91313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195955" algn="l" defTabSz="91313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2520" algn="l" defTabSz="91313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арат Сафиуллин" initials="МС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236B49"/>
    <a:srgbClr val="3FBF82"/>
    <a:srgbClr val="30CE8E"/>
    <a:srgbClr val="33CCFF"/>
    <a:srgbClr val="CA4AA8"/>
    <a:srgbClr val="F4B183"/>
    <a:srgbClr val="FF5050"/>
    <a:srgbClr val="FF7C80"/>
    <a:srgbClr val="347C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 autoAdjust="0"/>
    <p:restoredTop sz="93615" autoAdjust="0"/>
  </p:normalViewPr>
  <p:slideViewPr>
    <p:cSldViewPr snapToGrid="0">
      <p:cViewPr>
        <p:scale>
          <a:sx n="60" d="100"/>
          <a:sy n="60" d="100"/>
        </p:scale>
        <p:origin x="-226" y="-59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-1118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handoutMaster" Target="handoutMasters/handoutMaster1.xml"/><Relationship Id="rId16" Type="http://schemas.openxmlformats.org/officeDocument/2006/relationships/notesMaster" Target="notesMasters/notesMaster1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A1018B-5DD5-4E88-8C7C-1AEAC33AB6BA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4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77385-2F51-4D97-83D7-99A8E536236B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D63E35-47F7-4B8E-9917-D074C4A72DF6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2D410B-C87D-4621-BC4F-744064DC7B87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31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565" algn="l" defTabSz="9131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130" algn="l" defTabSz="9131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9695" algn="l" defTabSz="9131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6260" algn="l" defTabSz="9131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2825" algn="l" defTabSz="9131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9390" algn="l" defTabSz="9131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5955" algn="l" defTabSz="9131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2520" algn="l" defTabSz="91313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6565" indent="0" algn="ctr">
              <a:buNone/>
              <a:defRPr sz="2100"/>
            </a:lvl2pPr>
            <a:lvl3pPr marL="913130" indent="0" algn="ctr">
              <a:buNone/>
              <a:defRPr sz="1900"/>
            </a:lvl3pPr>
            <a:lvl4pPr marL="1369695" indent="0" algn="ctr">
              <a:buNone/>
              <a:defRPr sz="1500"/>
            </a:lvl4pPr>
            <a:lvl5pPr marL="1826260" indent="0" algn="ctr">
              <a:buNone/>
              <a:defRPr sz="1500"/>
            </a:lvl5pPr>
            <a:lvl6pPr marL="2282825" indent="0" algn="ctr">
              <a:buNone/>
              <a:defRPr sz="1500"/>
            </a:lvl6pPr>
            <a:lvl7pPr marL="2739390" indent="0" algn="ctr">
              <a:buNone/>
              <a:defRPr sz="1500"/>
            </a:lvl7pPr>
            <a:lvl8pPr marL="3195955" indent="0" algn="ctr">
              <a:buNone/>
              <a:defRPr sz="1500"/>
            </a:lvl8pPr>
            <a:lvl9pPr marL="3652520" indent="0" algn="ctr">
              <a:buNone/>
              <a:defRPr sz="1500"/>
            </a:lvl9pPr>
          </a:lstStyle>
          <a:p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627D9-7C87-4CB6-BBDB-307B04E113B6}" type="datetime1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Центр перспективного развития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5D259-F416-4168-8539-B35F5979D12B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A8326-4595-4A3D-B0E4-3A56B3876300}" type="datetime1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Центр перспективного развития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5D259-F416-4168-8539-B35F5979D12B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49" y="1709753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49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6565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1313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36969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82626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28282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73939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19595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65252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EE5D8-F952-4A7E-B4E1-FBB0595FA6C1}" type="datetime1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Центр перспективного развития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5D259-F416-4168-8539-B35F5979D12B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DCCF3-F84B-48C8-A0B5-398B44672331}" type="datetime1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Центр перспективного развития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5D259-F416-4168-8539-B35F5979D12B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565" indent="0">
              <a:buNone/>
              <a:defRPr sz="2100" b="1"/>
            </a:lvl2pPr>
            <a:lvl3pPr marL="913130" indent="0">
              <a:buNone/>
              <a:defRPr sz="1900" b="1"/>
            </a:lvl3pPr>
            <a:lvl4pPr marL="1369695" indent="0">
              <a:buNone/>
              <a:defRPr sz="1500" b="1"/>
            </a:lvl4pPr>
            <a:lvl5pPr marL="1826260" indent="0">
              <a:buNone/>
              <a:defRPr sz="1500" b="1"/>
            </a:lvl5pPr>
            <a:lvl6pPr marL="2282825" indent="0">
              <a:buNone/>
              <a:defRPr sz="1500" b="1"/>
            </a:lvl6pPr>
            <a:lvl7pPr marL="2739390" indent="0">
              <a:buNone/>
              <a:defRPr sz="1500" b="1"/>
            </a:lvl7pPr>
            <a:lvl8pPr marL="3195955" indent="0">
              <a:buNone/>
              <a:defRPr sz="1500" b="1"/>
            </a:lvl8pPr>
            <a:lvl9pPr marL="3652520" indent="0">
              <a:buNone/>
              <a:defRPr sz="15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565" indent="0">
              <a:buNone/>
              <a:defRPr sz="2100" b="1"/>
            </a:lvl2pPr>
            <a:lvl3pPr marL="913130" indent="0">
              <a:buNone/>
              <a:defRPr sz="1900" b="1"/>
            </a:lvl3pPr>
            <a:lvl4pPr marL="1369695" indent="0">
              <a:buNone/>
              <a:defRPr sz="1500" b="1"/>
            </a:lvl4pPr>
            <a:lvl5pPr marL="1826260" indent="0">
              <a:buNone/>
              <a:defRPr sz="1500" b="1"/>
            </a:lvl5pPr>
            <a:lvl6pPr marL="2282825" indent="0">
              <a:buNone/>
              <a:defRPr sz="1500" b="1"/>
            </a:lvl6pPr>
            <a:lvl7pPr marL="2739390" indent="0">
              <a:buNone/>
              <a:defRPr sz="1500" b="1"/>
            </a:lvl7pPr>
            <a:lvl8pPr marL="3195955" indent="0">
              <a:buNone/>
              <a:defRPr sz="1500" b="1"/>
            </a:lvl8pPr>
            <a:lvl9pPr marL="3652520" indent="0">
              <a:buNone/>
              <a:defRPr sz="15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3" y="2505076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6020E-A396-48C8-96F9-8CE9DAB7B5A0}" type="datetime1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Центр перспективного развития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5D259-F416-4168-8539-B35F5979D12B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Pr>
        <a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02E83-E965-4715-AE4B-120C7DC617E5}" type="datetime1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Центр перспективного развития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5D259-F416-4168-8539-B35F5979D12B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9DC47-263F-4407-B8F5-8BF95C24C3B7}" type="datetime1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Центр перспективного развития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5D259-F416-4168-8539-B35F5979D12B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5"/>
            <a:ext cx="3932237" cy="3811588"/>
          </a:xfrm>
        </p:spPr>
        <p:txBody>
          <a:bodyPr/>
          <a:lstStyle>
            <a:lvl1pPr marL="0" indent="0">
              <a:buNone/>
              <a:defRPr sz="1500"/>
            </a:lvl1pPr>
            <a:lvl2pPr marL="456565" indent="0">
              <a:buNone/>
              <a:defRPr sz="1500"/>
            </a:lvl2pPr>
            <a:lvl3pPr marL="913130" indent="0">
              <a:buNone/>
              <a:defRPr sz="1200"/>
            </a:lvl3pPr>
            <a:lvl4pPr marL="1369695" indent="0">
              <a:buNone/>
              <a:defRPr sz="1200"/>
            </a:lvl4pPr>
            <a:lvl5pPr marL="1826260" indent="0">
              <a:buNone/>
              <a:defRPr sz="1200"/>
            </a:lvl5pPr>
            <a:lvl6pPr marL="2282825" indent="0">
              <a:buNone/>
              <a:defRPr sz="1200"/>
            </a:lvl6pPr>
            <a:lvl7pPr marL="2739390" indent="0">
              <a:buNone/>
              <a:defRPr sz="1200"/>
            </a:lvl7pPr>
            <a:lvl8pPr marL="3195955" indent="0">
              <a:buNone/>
              <a:defRPr sz="1200"/>
            </a:lvl8pPr>
            <a:lvl9pPr marL="3652520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5EB8B-2EA8-4402-8491-070C1E15E2A1}" type="datetime1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Центр перспективного развития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5D259-F416-4168-8539-B35F5979D12B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6565" indent="0">
              <a:buNone/>
              <a:defRPr sz="2800"/>
            </a:lvl2pPr>
            <a:lvl3pPr marL="913130" indent="0">
              <a:buNone/>
              <a:defRPr sz="2400"/>
            </a:lvl3pPr>
            <a:lvl4pPr marL="1369695" indent="0">
              <a:buNone/>
              <a:defRPr sz="2100"/>
            </a:lvl4pPr>
            <a:lvl5pPr marL="1826260" indent="0">
              <a:buNone/>
              <a:defRPr sz="2100"/>
            </a:lvl5pPr>
            <a:lvl6pPr marL="2282825" indent="0">
              <a:buNone/>
              <a:defRPr sz="2100"/>
            </a:lvl6pPr>
            <a:lvl7pPr marL="2739390" indent="0">
              <a:buNone/>
              <a:defRPr sz="2100"/>
            </a:lvl7pPr>
            <a:lvl8pPr marL="3195955" indent="0">
              <a:buNone/>
              <a:defRPr sz="2100"/>
            </a:lvl8pPr>
            <a:lvl9pPr marL="3652520" indent="0">
              <a:buNone/>
              <a:defRPr sz="21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5"/>
            <a:ext cx="3932237" cy="3811588"/>
          </a:xfrm>
        </p:spPr>
        <p:txBody>
          <a:bodyPr/>
          <a:lstStyle>
            <a:lvl1pPr marL="0" indent="0">
              <a:buNone/>
              <a:defRPr sz="1500"/>
            </a:lvl1pPr>
            <a:lvl2pPr marL="456565" indent="0">
              <a:buNone/>
              <a:defRPr sz="1500"/>
            </a:lvl2pPr>
            <a:lvl3pPr marL="913130" indent="0">
              <a:buNone/>
              <a:defRPr sz="1200"/>
            </a:lvl3pPr>
            <a:lvl4pPr marL="1369695" indent="0">
              <a:buNone/>
              <a:defRPr sz="1200"/>
            </a:lvl4pPr>
            <a:lvl5pPr marL="1826260" indent="0">
              <a:buNone/>
              <a:defRPr sz="1200"/>
            </a:lvl5pPr>
            <a:lvl6pPr marL="2282825" indent="0">
              <a:buNone/>
              <a:defRPr sz="1200"/>
            </a:lvl6pPr>
            <a:lvl7pPr marL="2739390" indent="0">
              <a:buNone/>
              <a:defRPr sz="1200"/>
            </a:lvl7pPr>
            <a:lvl8pPr marL="3195955" indent="0">
              <a:buNone/>
              <a:defRPr sz="1200"/>
            </a:lvl8pPr>
            <a:lvl9pPr marL="3652520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AE60A-5D9A-43DE-ADD0-D2DCD8217302}" type="datetime1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Центр перспективного развития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5D259-F416-4168-8539-B35F5979D12B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35DC5-9223-42F4-842D-9F16097FBEBB}" type="datetime1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Центр перспективного развития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5D259-F416-4168-8539-B35F5979D12B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2" y="365124"/>
            <a:ext cx="2628900" cy="581183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3" y="365124"/>
            <a:ext cx="7734300" cy="581183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9AF4D-BAC0-4BA8-86CC-C24FFAA6F919}" type="datetime1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Центр перспективного развития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5D259-F416-4168-8539-B35F5979D12B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318" tIns="45692" rIns="91318" bIns="45692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318" tIns="45692" rIns="91318" bIns="45692" rtlCol="0"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71"/>
            <a:ext cx="2743200" cy="365125"/>
          </a:xfrm>
          <a:prstGeom prst="rect">
            <a:avLst/>
          </a:prstGeom>
        </p:spPr>
        <p:txBody>
          <a:bodyPr vert="horz" lIns="91318" tIns="45692" rIns="91318" bIns="4569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2D7785-1D13-43D6-8A85-B7736EB806B5}" type="datetime1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71"/>
            <a:ext cx="4114800" cy="365125"/>
          </a:xfrm>
          <a:prstGeom prst="rect">
            <a:avLst/>
          </a:prstGeom>
        </p:spPr>
        <p:txBody>
          <a:bodyPr vert="horz" lIns="91318" tIns="45692" rIns="91318" bIns="4569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Центр перспективного развития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71"/>
            <a:ext cx="2743200" cy="365125"/>
          </a:xfrm>
          <a:prstGeom prst="rect">
            <a:avLst/>
          </a:prstGeom>
        </p:spPr>
        <p:txBody>
          <a:bodyPr vert="horz" lIns="91318" tIns="45692" rIns="91318" bIns="4569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5D259-F416-4168-8539-B35F5979D12B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313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313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165" indent="-228600" algn="l" defTabSz="91313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8600" algn="l" defTabSz="91313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660" indent="-228600" algn="l" defTabSz="91313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4225" indent="-228600" algn="l" defTabSz="91313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0790" indent="-228600" algn="l" defTabSz="91313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67355" indent="-228600" algn="l" defTabSz="91313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3920" indent="-228600" algn="l" defTabSz="91313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0485" indent="-228600" algn="l" defTabSz="91313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31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6565" algn="l" defTabSz="9131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3130" algn="l" defTabSz="9131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695" algn="l" defTabSz="9131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260" algn="l" defTabSz="9131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2825" algn="l" defTabSz="9131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390" algn="l" defTabSz="9131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5955" algn="l" defTabSz="9131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2520" algn="l" defTabSz="9131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1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tif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hyperlink" Target="https://www.instrao.ru/primer/493-primernaya-rabochaya-programma-osnovnogo-obschego-obrazovaniya-po-tehnologii-proek" TargetMode="External"/><Relationship Id="rId1" Type="http://schemas.openxmlformats.org/officeDocument/2006/relationships/image" Target="../media/image1.tif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hyperlink" Target="https://www.instrao.ru/primer/493-primernaya-rabochaya-programma-osnovnogo-obschego-obrazovaniya-po-tehnologii-proek" TargetMode="External"/><Relationship Id="rId1" Type="http://schemas.openxmlformats.org/officeDocument/2006/relationships/image" Target="../media/image1.tif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1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1" Type="http://schemas.openxmlformats.org/officeDocument/2006/relationships/image" Target="../media/image1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1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GIF"/><Relationship Id="rId1" Type="http://schemas.openxmlformats.org/officeDocument/2006/relationships/image" Target="../media/image1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92125" y="1156970"/>
            <a:ext cx="8174355" cy="5386705"/>
          </a:xfrm>
        </p:spPr>
        <p:txBody>
          <a:bodyPr anchor="t">
            <a:noAutofit/>
          </a:bodyPr>
          <a:lstStyle/>
          <a:p>
            <a:r>
              <a:rPr sz="2200" b="1" cap="all" dirty="0" smtClean="0">
                <a:solidFill>
                  <a:schemeClr val="accent6">
                    <a:lumMod val="50000"/>
                  </a:schemeClr>
                </a:solidFill>
                <a:latin typeface="Tahoma" panose="020B0604030504040204" charset="0"/>
                <a:ea typeface="+mn-ea"/>
                <a:cs typeface="Tahoma" panose="020B0604030504040204" charset="0"/>
              </a:rPr>
              <a:t>Организационные аспекты </a:t>
            </a:r>
            <a:br>
              <a:rPr sz="2200" b="1" cap="all" dirty="0" smtClean="0">
                <a:solidFill>
                  <a:schemeClr val="accent6">
                    <a:lumMod val="50000"/>
                  </a:schemeClr>
                </a:solidFill>
                <a:latin typeface="Tahoma" panose="020B0604030504040204" charset="0"/>
                <a:ea typeface="+mn-ea"/>
                <a:cs typeface="Tahoma" panose="020B0604030504040204" charset="0"/>
              </a:rPr>
            </a:br>
            <a:r>
              <a:rPr sz="2200" b="1" cap="all" dirty="0" smtClean="0">
                <a:solidFill>
                  <a:schemeClr val="accent6">
                    <a:lumMod val="50000"/>
                  </a:schemeClr>
                </a:solidFill>
                <a:latin typeface="Tahoma" panose="020B0604030504040204" charset="0"/>
                <a:ea typeface="+mn-ea"/>
                <a:cs typeface="Tahoma" panose="020B0604030504040204" charset="0"/>
              </a:rPr>
              <a:t>реализации примерной рабочей программы </a:t>
            </a:r>
            <a:br>
              <a:rPr sz="2200" b="1" cap="all" dirty="0" smtClean="0">
                <a:solidFill>
                  <a:schemeClr val="accent6">
                    <a:lumMod val="50000"/>
                  </a:schemeClr>
                </a:solidFill>
                <a:latin typeface="Tahoma" panose="020B0604030504040204" charset="0"/>
                <a:ea typeface="+mn-ea"/>
                <a:cs typeface="Tahoma" panose="020B0604030504040204" charset="0"/>
              </a:rPr>
            </a:br>
            <a:r>
              <a:rPr sz="2200" b="1" cap="all" dirty="0" smtClean="0">
                <a:solidFill>
                  <a:schemeClr val="accent6">
                    <a:lumMod val="50000"/>
                  </a:schemeClr>
                </a:solidFill>
                <a:latin typeface="Tahoma" panose="020B0604030504040204" charset="0"/>
                <a:ea typeface="+mn-ea"/>
                <a:cs typeface="Tahoma" panose="020B0604030504040204" charset="0"/>
              </a:rPr>
              <a:t>основного общего образования «Технология» </a:t>
            </a:r>
            <a:br>
              <a:rPr sz="2200" b="1" cap="all" dirty="0" smtClean="0">
                <a:solidFill>
                  <a:schemeClr val="accent6">
                    <a:lumMod val="50000"/>
                  </a:schemeClr>
                </a:solidFill>
                <a:latin typeface="Tahoma" panose="020B0604030504040204" charset="0"/>
                <a:ea typeface="+mn-ea"/>
                <a:cs typeface="Tahoma" panose="020B0604030504040204" charset="0"/>
              </a:rPr>
            </a:br>
            <a:r>
              <a:rPr sz="2200" b="1" cap="all" dirty="0" smtClean="0">
                <a:solidFill>
                  <a:schemeClr val="accent6">
                    <a:lumMod val="50000"/>
                  </a:schemeClr>
                </a:solidFill>
                <a:latin typeface="Tahoma" panose="020B0604030504040204" charset="0"/>
                <a:ea typeface="+mn-ea"/>
                <a:cs typeface="Tahoma" panose="020B0604030504040204" charset="0"/>
              </a:rPr>
              <a:t>(для 5-9 классов образовательных организаций)</a:t>
            </a:r>
            <a:endParaRPr sz="2200" b="1" cap="all" dirty="0" smtClean="0">
              <a:solidFill>
                <a:schemeClr val="accent6">
                  <a:lumMod val="50000"/>
                </a:schemeClr>
              </a:solidFill>
              <a:latin typeface="Tahoma" panose="020B0604030504040204" charset="0"/>
              <a:ea typeface="+mn-ea"/>
              <a:cs typeface="Tahoma" panose="020B060403050404020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1981" y="239685"/>
            <a:ext cx="92379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Tahoma" panose="020B0604030504040204" charset="0"/>
                <a:cs typeface="Tahoma" panose="020B0604030504040204" charset="0"/>
              </a:rPr>
              <a:t>КАЗАНСКИЙ ФЕДЕРАЛЬНЫЙ УНИВЕРСИТЕТ</a:t>
            </a:r>
            <a:endParaRPr lang="ru-RU" sz="2800" b="1" dirty="0">
              <a:solidFill>
                <a:schemeClr val="accent6">
                  <a:lumMod val="40000"/>
                  <a:lumOff val="60000"/>
                </a:schemeClr>
              </a:solidFill>
              <a:latin typeface="Tahoma" panose="020B0604030504040204" charset="0"/>
              <a:cs typeface="Tahoma" panose="020B0604030504040204" charset="0"/>
            </a:endParaRP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3440" y="3397885"/>
            <a:ext cx="2372360" cy="2372360"/>
          </a:xfrm>
          <a:prstGeom prst="rect">
            <a:avLst/>
          </a:prstGeom>
        </p:spPr>
      </p:pic>
      <p:sp>
        <p:nvSpPr>
          <p:cNvPr id="5" name="Текстовое поле 4"/>
          <p:cNvSpPr txBox="1"/>
          <p:nvPr/>
        </p:nvSpPr>
        <p:spPr>
          <a:xfrm>
            <a:off x="3025775" y="3014345"/>
            <a:ext cx="3107055" cy="3835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ru-RU" altLang="en-US" b="1"/>
              <a:t>СЕДОВ СЕРГЕЙ АЛЕКСЕЕВИЧ</a:t>
            </a:r>
            <a:endParaRPr lang="ru-RU" altLang="en-US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ru-RU" altLang="en-US" sz="2800" b="1">
                <a:latin typeface="Tahoma" panose="020B0604030504040204" charset="0"/>
                <a:cs typeface="Tahoma" panose="020B0604030504040204" charset="0"/>
                <a:sym typeface="+mn-ea"/>
              </a:rPr>
              <a:t>Кому реализовывать программу «Технология»? </a:t>
            </a:r>
            <a:br>
              <a:rPr lang="ru-RU" altLang="en-US" sz="2800" b="1">
                <a:latin typeface="Tahoma" panose="020B0604030504040204" charset="0"/>
                <a:cs typeface="Tahoma" panose="020B0604030504040204" charset="0"/>
                <a:sym typeface="+mn-ea"/>
              </a:rPr>
            </a:br>
            <a:r>
              <a:rPr lang="ru-RU" altLang="en-US" sz="2800" i="1">
                <a:latin typeface="Tahoma" panose="020B0604030504040204" charset="0"/>
                <a:cs typeface="Tahoma" panose="020B0604030504040204" charset="0"/>
                <a:sym typeface="+mn-ea"/>
              </a:rPr>
              <a:t>Немного статистики на начало 2020/2021 уч. года:</a:t>
            </a:r>
            <a:endParaRPr lang="ru-RU" altLang="en-US" sz="2800" i="1">
              <a:latin typeface="Tahoma" panose="020B0604030504040204" charset="0"/>
              <a:cs typeface="Tahoma" panose="020B0604030504040204" charset="0"/>
              <a:sym typeface="+mn-ea"/>
            </a:endParaRPr>
          </a:p>
        </p:txBody>
      </p:sp>
      <p:sp>
        <p:nvSpPr>
          <p:cNvPr id="10" name="Замещающее содержимое 9"/>
          <p:cNvSpPr>
            <a:spLocks noGrp="1"/>
          </p:cNvSpPr>
          <p:nvPr>
            <p:ph idx="1"/>
          </p:nvPr>
        </p:nvSpPr>
        <p:spPr>
          <a:xfrm>
            <a:off x="838200" y="1805305"/>
            <a:ext cx="10515600" cy="4351339"/>
          </a:xfrm>
        </p:spPr>
        <p:txBody>
          <a:bodyPr>
            <a:noAutofit/>
          </a:bodyPr>
          <a:p>
            <a:r>
              <a:rPr lang="ru-RU" altLang="en-US" sz="2400">
                <a:latin typeface="Tahoma" panose="020B0604030504040204" charset="0"/>
                <a:cs typeface="Tahoma" panose="020B0604030504040204" charset="0"/>
              </a:rPr>
              <a:t>В организациях общего образования трудятся 43 260 учителей трудового обучения (технологии) - без внешних совместителей и работающих по договорам гражданско-правового характера. </a:t>
            </a:r>
            <a:endParaRPr lang="ru-RU" altLang="en-US" sz="2400">
              <a:latin typeface="Tahoma" panose="020B0604030504040204" charset="0"/>
              <a:cs typeface="Tahoma" panose="020B0604030504040204" charset="0"/>
            </a:endParaRPr>
          </a:p>
          <a:p>
            <a:r>
              <a:rPr lang="ru-RU" altLang="en-US" sz="2400" b="1">
                <a:solidFill>
                  <a:srgbClr val="FF0000"/>
                </a:solidFill>
                <a:latin typeface="Tahoma" panose="020B0604030504040204" charset="0"/>
                <a:cs typeface="Tahoma" panose="020B0604030504040204" charset="0"/>
                <a:sym typeface="+mn-ea"/>
              </a:rPr>
              <a:t>Более половины учителей технологии старше 50 лет.</a:t>
            </a:r>
            <a:r>
              <a:rPr lang="ru-RU" altLang="en-US" sz="2400">
                <a:latin typeface="Tahoma" panose="020B0604030504040204" charset="0"/>
                <a:cs typeface="Tahoma" panose="020B0604030504040204" charset="0"/>
                <a:sym typeface="+mn-ea"/>
              </a:rPr>
              <a:t> На 1 января 2021 года полных 60 лет и более имеют 20,5 % учителей трудового обучения (технологии), 50-59 лет – 33 %, 40-49 лет – 26,8 %, 30-39 лет – 13,7 %, до 29 лет включительно – 6 %.</a:t>
            </a:r>
            <a:endParaRPr lang="ru-RU" altLang="en-US" sz="2400">
              <a:latin typeface="Tahoma" panose="020B0604030504040204" charset="0"/>
              <a:cs typeface="Tahoma" panose="020B0604030504040204" charset="0"/>
            </a:endParaRPr>
          </a:p>
          <a:p>
            <a:r>
              <a:rPr lang="ru-RU" altLang="en-US" sz="2400" b="1">
                <a:solidFill>
                  <a:srgbClr val="FF0000"/>
                </a:solidFill>
                <a:latin typeface="Tahoma" panose="020B0604030504040204" charset="0"/>
                <a:cs typeface="Tahoma" panose="020B0604030504040204" charset="0"/>
              </a:rPr>
              <a:t>Каждый 4-й учитель технологии не имеет высшего образования</a:t>
            </a:r>
            <a:r>
              <a:rPr lang="ru-RU" altLang="en-US" sz="2400">
                <a:latin typeface="Tahoma" panose="020B0604030504040204" charset="0"/>
                <a:cs typeface="Tahoma" panose="020B0604030504040204" charset="0"/>
              </a:rPr>
              <a:t> (</a:t>
            </a:r>
            <a:r>
              <a:rPr lang="ru-RU" altLang="en-US" sz="2400">
                <a:latin typeface="Tahoma" panose="020B0604030504040204" charset="0"/>
                <a:cs typeface="Tahoma" panose="020B0604030504040204" charset="0"/>
                <a:sym typeface="+mn-ea"/>
              </a:rPr>
              <a:t>10 853</a:t>
            </a:r>
            <a:r>
              <a:rPr lang="ru-RU" altLang="en-US" sz="2400">
                <a:latin typeface="Tahoma" panose="020B0604030504040204" charset="0"/>
                <a:cs typeface="Tahoma" panose="020B0604030504040204" charset="0"/>
              </a:rPr>
              <a:t>), а из числа работников с высшим образованием каждый 10й имеют непедагогическое (</a:t>
            </a:r>
            <a:r>
              <a:rPr lang="ru-RU" altLang="en-US" sz="2400">
                <a:latin typeface="Tahoma" panose="020B0604030504040204" charset="0"/>
                <a:cs typeface="Tahoma" panose="020B0604030504040204" charset="0"/>
                <a:sym typeface="+mn-ea"/>
              </a:rPr>
              <a:t>3 481</a:t>
            </a:r>
            <a:r>
              <a:rPr lang="ru-RU" altLang="en-US" sz="2400">
                <a:latin typeface="Tahoma" panose="020B0604030504040204" charset="0"/>
                <a:cs typeface="Tahoma" panose="020B0604030504040204" charset="0"/>
              </a:rPr>
              <a:t>).</a:t>
            </a:r>
            <a:endParaRPr lang="ru-RU" altLang="en-US" sz="2400">
              <a:latin typeface="Tahoma" panose="020B0604030504040204" charset="0"/>
              <a:cs typeface="Tahoma" panose="020B0604030504040204" charset="0"/>
            </a:endParaRPr>
          </a:p>
          <a:p>
            <a:pPr marL="0" indent="0">
              <a:buNone/>
            </a:pPr>
            <a:endParaRPr lang="ru-RU" altLang="en-US" sz="1800">
              <a:solidFill>
                <a:schemeClr val="accent1"/>
              </a:solidFill>
              <a:latin typeface="Tahoma" panose="020B0604030504040204" charset="0"/>
              <a:cs typeface="Tahoma" panose="020B0604030504040204" charset="0"/>
            </a:endParaRPr>
          </a:p>
          <a:p>
            <a:pPr marL="0" indent="0">
              <a:buNone/>
            </a:pPr>
            <a:r>
              <a:rPr lang="ru-RU" altLang="en-US" sz="1800">
                <a:solidFill>
                  <a:schemeClr val="accent1"/>
                </a:solidFill>
                <a:latin typeface="Tahoma" panose="020B0604030504040204" charset="0"/>
                <a:cs typeface="Tahoma" panose="020B0604030504040204" charset="0"/>
              </a:rPr>
              <a:t>Источник: https://docs.edu.gov.ru/document/ed3ca74f26a1dc055a313991f66d2fa3/download/3652/ </a:t>
            </a:r>
            <a:endParaRPr lang="ru-RU" altLang="en-US" sz="1800">
              <a:solidFill>
                <a:schemeClr val="accent1"/>
              </a:solidFill>
              <a:latin typeface="Tahoma" panose="020B0604030504040204" charset="0"/>
              <a:cs typeface="Tahoma" panose="020B0604030504040204" charset="0"/>
            </a:endParaRPr>
          </a:p>
          <a:p>
            <a:endParaRPr lang="ru-RU" altLang="en-US" sz="1800">
              <a:solidFill>
                <a:schemeClr val="accent1"/>
              </a:solidFill>
              <a:latin typeface="Tahoma" panose="020B0604030504040204" charset="0"/>
              <a:cs typeface="Tahoma" panose="020B0604030504040204" charset="0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ru-RU" altLang="en-US" sz="2800" b="1">
                <a:latin typeface="Tahoma" panose="020B0604030504040204" charset="0"/>
                <a:cs typeface="Tahoma" panose="020B0604030504040204" charset="0"/>
              </a:rPr>
              <a:t>Реализация требований ФГОС на уроках технологии</a:t>
            </a:r>
            <a:endParaRPr lang="ru-RU" altLang="en-US" sz="2800" b="1">
              <a:latin typeface="Tahoma" panose="020B0604030504040204" charset="0"/>
              <a:cs typeface="Tahoma" panose="020B0604030504040204" charset="0"/>
            </a:endParaRPr>
          </a:p>
        </p:txBody>
      </p:sp>
      <p:sp>
        <p:nvSpPr>
          <p:cNvPr id="10" name="Замещающее содержимое 9"/>
          <p:cNvSpPr>
            <a:spLocks noGrp="1"/>
          </p:cNvSpPr>
          <p:nvPr>
            <p:ph idx="1"/>
          </p:nvPr>
        </p:nvSpPr>
        <p:spPr>
          <a:xfrm>
            <a:off x="838200" y="1805305"/>
            <a:ext cx="10515600" cy="4351339"/>
          </a:xfrm>
        </p:spPr>
        <p:txBody>
          <a:bodyPr>
            <a:noAutofit/>
          </a:bodyPr>
          <a:p>
            <a:r>
              <a:rPr lang="ru-RU" altLang="en-US" sz="2000">
                <a:latin typeface="Tahoma" panose="020B0604030504040204" charset="0"/>
                <a:cs typeface="Tahoma" panose="020B0604030504040204" charset="0"/>
              </a:rPr>
              <a:t>Приказом Министерства просвещения Российской Федерации от 31.05.2021 № 287 утвержден новый ФГОС ООО</a:t>
            </a:r>
            <a:endParaRPr lang="ru-RU" altLang="en-US" sz="2000">
              <a:latin typeface="Tahoma" panose="020B0604030504040204" charset="0"/>
              <a:cs typeface="Tahoma" panose="020B0604030504040204" charset="0"/>
            </a:endParaRPr>
          </a:p>
          <a:p>
            <a:r>
              <a:rPr lang="ru-RU" altLang="en-US" sz="2000">
                <a:latin typeface="Tahoma" panose="020B0604030504040204" charset="0"/>
                <a:cs typeface="Tahoma" panose="020B0604030504040204" charset="0"/>
              </a:rPr>
              <a:t>Согласно п. 33.1 ФГОС ООО «Технология» является обязательной для изучения</a:t>
            </a:r>
            <a:endParaRPr lang="ru-RU" altLang="en-US" sz="2000">
              <a:latin typeface="Tahoma" panose="020B0604030504040204" charset="0"/>
              <a:cs typeface="Tahoma" panose="020B0604030504040204" charset="0"/>
            </a:endParaRPr>
          </a:p>
          <a:p>
            <a:r>
              <a:rPr lang="ru-RU" altLang="en-US" sz="2000">
                <a:latin typeface="Tahoma" panose="020B0604030504040204" charset="0"/>
                <a:cs typeface="Tahoma" panose="020B0604030504040204" charset="0"/>
              </a:rPr>
              <a:t>Согласно п. 36.3 ФГОС ООО кабинеты технологии должны быть оснащены ... Можно </a:t>
            </a:r>
            <a:r>
              <a:rPr lang="ru-RU" altLang="en-US" sz="2000" b="1">
                <a:solidFill>
                  <a:srgbClr val="FF0000"/>
                </a:solidFill>
                <a:latin typeface="Tahoma" panose="020B0604030504040204" charset="0"/>
                <a:cs typeface="Tahoma" panose="020B0604030504040204" charset="0"/>
              </a:rPr>
              <a:t>использовать специально оборудованные кабинеты</a:t>
            </a:r>
            <a:r>
              <a:rPr lang="ru-RU" altLang="en-US" sz="2000">
                <a:latin typeface="Tahoma" panose="020B0604030504040204" charset="0"/>
                <a:cs typeface="Tahoma" panose="020B0604030504040204" charset="0"/>
              </a:rPr>
              <a:t>, интегрирующие средства обучения и воспитания по нескольким учебным предметам</a:t>
            </a:r>
            <a:endParaRPr lang="ru-RU" altLang="en-US" sz="2000">
              <a:latin typeface="Tahoma" panose="020B0604030504040204" charset="0"/>
              <a:cs typeface="Tahoma" panose="020B0604030504040204" charset="0"/>
            </a:endParaRPr>
          </a:p>
          <a:p>
            <a:r>
              <a:rPr lang="ru-RU" altLang="en-US" sz="2000">
                <a:latin typeface="Tahoma" panose="020B0604030504040204" charset="0"/>
                <a:cs typeface="Tahoma" panose="020B0604030504040204" charset="0"/>
              </a:rPr>
              <a:t>Согласно п. 35.2. ФГОС ООО в Организации для участников образовательных отношений должны быть предусмотрены: внеурочная деятельность; профессиональные пробы; решение жизненных проблемных ситуаций; проектная, учебно-исследовательская, творческая деятельности. Там же отмечен потенциал </a:t>
            </a:r>
            <a:r>
              <a:rPr lang="ru-RU" altLang="en-US" sz="2000" b="1">
                <a:solidFill>
                  <a:srgbClr val="FF0000"/>
                </a:solidFill>
                <a:latin typeface="Tahoma" panose="020B0604030504040204" charset="0"/>
                <a:cs typeface="Tahoma" panose="020B0604030504040204" charset="0"/>
              </a:rPr>
              <a:t>организации сетевого взаимодействия</a:t>
            </a:r>
            <a:r>
              <a:rPr lang="ru-RU" altLang="en-US" sz="2000">
                <a:latin typeface="Tahoma" panose="020B0604030504040204" charset="0"/>
                <a:cs typeface="Tahoma" panose="020B0604030504040204" charset="0"/>
              </a:rPr>
              <a:t> Организаций</a:t>
            </a:r>
            <a:endParaRPr lang="ru-RU" altLang="en-US" sz="2000">
              <a:latin typeface="Tahoma" panose="020B0604030504040204" charset="0"/>
              <a:cs typeface="Tahoma" panose="020B0604030504040204" charset="0"/>
            </a:endParaRPr>
          </a:p>
          <a:p>
            <a:r>
              <a:rPr lang="ru-RU" altLang="en-US" sz="2000">
                <a:latin typeface="Tahoma" panose="020B0604030504040204" charset="0"/>
                <a:cs typeface="Tahoma" panose="020B0604030504040204" charset="0"/>
              </a:rPr>
              <a:t>Предусмотренная в п. 20 ФГОС ООО возможность </a:t>
            </a:r>
            <a:r>
              <a:rPr lang="ru-RU" altLang="en-US" sz="2000" b="1">
                <a:solidFill>
                  <a:srgbClr val="FF0000"/>
                </a:solidFill>
                <a:latin typeface="Tahoma" panose="020B0604030504040204" charset="0"/>
                <a:cs typeface="Tahoma" panose="020B0604030504040204" charset="0"/>
              </a:rPr>
              <a:t>деления обучающихся на группы и различное построение учебного процесса в выделенных группах</a:t>
            </a:r>
            <a:r>
              <a:rPr lang="ru-RU" altLang="en-US" sz="2000">
                <a:latin typeface="Tahoma" panose="020B0604030504040204" charset="0"/>
                <a:cs typeface="Tahoma" panose="020B0604030504040204" charset="0"/>
              </a:rPr>
              <a:t> не ограничена значениями min/max человек для деления</a:t>
            </a:r>
            <a:endParaRPr lang="ru-RU" altLang="en-US" sz="2000">
              <a:latin typeface="Tahoma" panose="020B0604030504040204" charset="0"/>
              <a:cs typeface="Tahoma" panose="020B060403050404020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ru-RU" altLang="en-US" sz="2800" b="1">
                <a:latin typeface="Tahoma" panose="020B0604030504040204" charset="0"/>
                <a:cs typeface="Tahoma" panose="020B0604030504040204" charset="0"/>
              </a:rPr>
              <a:t>Реализация требований ФГОС на уроках технологии</a:t>
            </a:r>
            <a:endParaRPr lang="ru-RU" altLang="en-US" sz="2800" b="1">
              <a:latin typeface="Tahoma" panose="020B0604030504040204" charset="0"/>
              <a:cs typeface="Tahoma" panose="020B0604030504040204" charset="0"/>
            </a:endParaRPr>
          </a:p>
        </p:txBody>
      </p:sp>
      <p:sp>
        <p:nvSpPr>
          <p:cNvPr id="10" name="Замещающее содержимое 9"/>
          <p:cNvSpPr>
            <a:spLocks noGrp="1"/>
          </p:cNvSpPr>
          <p:nvPr>
            <p:ph idx="1"/>
          </p:nvPr>
        </p:nvSpPr>
        <p:spPr>
          <a:xfrm>
            <a:off x="838200" y="1805305"/>
            <a:ext cx="10515600" cy="4351339"/>
          </a:xfrm>
        </p:spPr>
        <p:txBody>
          <a:bodyPr>
            <a:noAutofit/>
          </a:bodyPr>
          <a:p>
            <a:r>
              <a:rPr lang="ru-RU" altLang="en-US" sz="2000">
                <a:latin typeface="Tahoma" panose="020B0604030504040204" charset="0"/>
                <a:cs typeface="Tahoma" panose="020B0604030504040204" charset="0"/>
              </a:rPr>
              <a:t>В п. 42. ФГОС ООО отмечено, что </a:t>
            </a:r>
            <a:r>
              <a:rPr lang="ru-RU" altLang="en-US" sz="2000" b="1">
                <a:solidFill>
                  <a:srgbClr val="FF0000"/>
                </a:solidFill>
                <a:latin typeface="Tahoma" panose="020B0604030504040204" charset="0"/>
                <a:cs typeface="Tahoma" panose="020B0604030504040204" charset="0"/>
              </a:rPr>
              <a:t>личностные результаты достигаются в единстве учебной и воспитательной деятельности</a:t>
            </a:r>
            <a:r>
              <a:rPr lang="ru-RU" altLang="en-US" sz="2000">
                <a:latin typeface="Tahoma" panose="020B0604030504040204" charset="0"/>
                <a:cs typeface="Tahoma" panose="020B0604030504040204" charset="0"/>
              </a:rPr>
              <a:t> Организации. В п. 42.1 ФГОС ООО выделены направления воспитательной деятельности, а именно: гражданское воспитание, патриотическое воспитание, духовно-нравственное воспитание, эстетическое воспитание, физическое воспитание, трудовое воспитание, экологическое воспитание. Несмотря на то, что есть, казалось бы, прямое указание на зону ответственности учителя технологии - «трудовое воспитание», справедливо отметить, что предметная область «Технология» может включить в себя и прочие перечисленные направления воспитательной деятельности (достаточно прочитать «расшифровку» каждого, чтобы убедиться в этом). </a:t>
            </a:r>
            <a:endParaRPr lang="ru-RU" altLang="en-US" sz="2000">
              <a:latin typeface="Tahoma" panose="020B0604030504040204" charset="0"/>
              <a:cs typeface="Tahoma" panose="020B0604030504040204" charset="0"/>
            </a:endParaRPr>
          </a:p>
          <a:p>
            <a:r>
              <a:rPr lang="ru-RU" altLang="en-US" sz="2000">
                <a:latin typeface="Tahoma" panose="020B0604030504040204" charset="0"/>
                <a:cs typeface="Tahoma" panose="020B0604030504040204" charset="0"/>
              </a:rPr>
              <a:t>(п. 45.10) Достижение результатов освоения программы основного общего образования обеспечивается посредством включения в указанную программу предметных результатов освоения модулей учебного предмета «Технология».</a:t>
            </a:r>
            <a:r>
              <a:rPr lang="en-US" altLang="ru-RU" sz="2000">
                <a:latin typeface="Tahoma" panose="020B0604030504040204" charset="0"/>
                <a:cs typeface="Tahoma" panose="020B0604030504040204" charset="0"/>
              </a:rPr>
              <a:t> </a:t>
            </a:r>
            <a:r>
              <a:rPr lang="ru-RU" altLang="en-US" sz="2000">
                <a:latin typeface="Tahoma" panose="020B0604030504040204" charset="0"/>
                <a:cs typeface="Tahoma" panose="020B0604030504040204" charset="0"/>
              </a:rPr>
              <a:t>Организация </a:t>
            </a:r>
            <a:r>
              <a:rPr lang="ru-RU" altLang="en-US" sz="2000" b="1">
                <a:solidFill>
                  <a:srgbClr val="FF0000"/>
                </a:solidFill>
                <a:latin typeface="Tahoma" panose="020B0604030504040204" charset="0"/>
                <a:cs typeface="Tahoma" panose="020B0604030504040204" charset="0"/>
              </a:rPr>
              <a:t>вправе самостоятельно определять последовательность модулей и количество часов для освоения обучающимися модулей</a:t>
            </a:r>
            <a:r>
              <a:rPr lang="ru-RU" altLang="en-US" sz="2000">
                <a:latin typeface="Tahoma" panose="020B0604030504040204" charset="0"/>
                <a:cs typeface="Tahoma" panose="020B0604030504040204" charset="0"/>
              </a:rPr>
              <a:t> учебного предмета «Технология» (с учетом возможностей материально-технической базы Организации).</a:t>
            </a:r>
            <a:endParaRPr lang="ru-RU" altLang="en-US" sz="2000">
              <a:latin typeface="Tahoma" panose="020B0604030504040204" charset="0"/>
              <a:cs typeface="Tahoma" panose="020B060403050404020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ru-RU" altLang="en-US" sz="2800" b="1">
                <a:latin typeface="Tahoma" panose="020B0604030504040204" charset="0"/>
                <a:cs typeface="Tahoma" panose="020B0604030504040204" charset="0"/>
              </a:rPr>
              <a:t>Особенности и порядок использования примерной рабочей программы основного общего образования «Технология» (для 5-9 классов образовательных организаций)</a:t>
            </a:r>
            <a:endParaRPr lang="ru-RU" altLang="en-US" sz="2800" b="1">
              <a:latin typeface="Tahoma" panose="020B0604030504040204" charset="0"/>
              <a:cs typeface="Tahoma" panose="020B0604030504040204" charset="0"/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sz="2000">
                <a:latin typeface="Tahoma" panose="020B0604030504040204" charset="0"/>
                <a:cs typeface="Tahoma" panose="020B0604030504040204" charset="0"/>
                <a:sym typeface="+mn-ea"/>
              </a:rPr>
              <a:t>Примерная рабочая программа основного общего образования «Технология» (для 5-9 классов образовательных организаций) о</a:t>
            </a:r>
            <a:r>
              <a:rPr lang="en-US" sz="2000">
                <a:latin typeface="Tahoma" panose="020B0604030504040204" charset="0"/>
                <a:ea typeface="SimSun" panose="02010600030101010101" pitchFamily="2" charset="-122"/>
                <a:cs typeface="Tahoma" panose="020B0604030504040204" charset="0"/>
                <a:sym typeface="+mn-ea"/>
              </a:rPr>
              <a:t>добрен</a:t>
            </a:r>
            <a:r>
              <a:rPr lang="ru-RU" altLang="en-US" sz="2000">
                <a:latin typeface="Tahoma" panose="020B0604030504040204" charset="0"/>
                <a:ea typeface="SimSun" panose="02010600030101010101" pitchFamily="2" charset="-122"/>
                <a:cs typeface="Tahoma" panose="020B0604030504040204" charset="0"/>
                <a:sym typeface="+mn-ea"/>
              </a:rPr>
              <a:t>а</a:t>
            </a:r>
            <a:r>
              <a:rPr lang="en-US" sz="2000">
                <a:latin typeface="Tahoma" panose="020B0604030504040204" charset="0"/>
                <a:ea typeface="SimSun" panose="02010600030101010101" pitchFamily="2" charset="-122"/>
                <a:cs typeface="Tahoma" panose="020B0604030504040204" charset="0"/>
                <a:sym typeface="+mn-ea"/>
              </a:rPr>
              <a:t> решением федерального учебно-методического объединения по общему образованию </a:t>
            </a:r>
            <a:r>
              <a:rPr lang="ru-RU" altLang="en-US" sz="2000">
                <a:latin typeface="Tahoma" panose="020B0604030504040204" charset="0"/>
                <a:ea typeface="SimSun" panose="02010600030101010101" pitchFamily="2" charset="-122"/>
                <a:cs typeface="Tahoma" panose="020B0604030504040204" charset="0"/>
                <a:sym typeface="+mn-ea"/>
              </a:rPr>
              <a:t>(</a:t>
            </a:r>
            <a:r>
              <a:rPr lang="en-US" sz="2000">
                <a:latin typeface="Tahoma" panose="020B0604030504040204" charset="0"/>
                <a:ea typeface="SimSun" panose="02010600030101010101" pitchFamily="2" charset="-122"/>
                <a:cs typeface="Tahoma" panose="020B0604030504040204" charset="0"/>
                <a:sym typeface="+mn-ea"/>
              </a:rPr>
              <a:t>протокол 3/21 от 27.09.2021 г.</a:t>
            </a:r>
            <a:r>
              <a:rPr lang="ru-RU" altLang="en-US" sz="2000">
                <a:latin typeface="Tahoma" panose="020B0604030504040204" charset="0"/>
                <a:ea typeface="SimSun" panose="02010600030101010101" pitchFamily="2" charset="-122"/>
                <a:cs typeface="Tahoma" panose="020B0604030504040204" charset="0"/>
                <a:sym typeface="+mn-ea"/>
              </a:rPr>
              <a:t>) </a:t>
            </a:r>
            <a:r>
              <a:rPr lang="ru-RU" altLang="en-US" sz="2000">
                <a:latin typeface="Tahoma" panose="020B0604030504040204" charset="0"/>
                <a:ea typeface="SimSun" panose="02010600030101010101" pitchFamily="2" charset="-122"/>
                <a:cs typeface="Tahoma" panose="020B0604030504040204" charset="0"/>
                <a:sym typeface="+mn-ea"/>
              </a:rPr>
              <a:t>(далее «ПРОГРАММА»)</a:t>
            </a:r>
            <a:endParaRPr lang="en-US" sz="2000">
              <a:latin typeface="Tahoma" panose="020B0604030504040204" charset="0"/>
              <a:ea typeface="SimSun" panose="02010600030101010101" pitchFamily="2" charset="-122"/>
              <a:cs typeface="Tahoma" panose="020B0604030504040204" charset="0"/>
              <a:sym typeface="+mn-ea"/>
            </a:endParaRPr>
          </a:p>
          <a:p>
            <a:r>
              <a:rPr lang="en-US" sz="2000">
                <a:latin typeface="Tahoma" panose="020B0604030504040204" charset="0"/>
                <a:ea typeface="SimSun" panose="02010600030101010101" pitchFamily="2" charset="-122"/>
                <a:cs typeface="Tahoma" panose="020B0604030504040204" charset="0"/>
                <a:sym typeface="+mn-ea"/>
              </a:rPr>
              <a:t>Инвариантный блок включает 2 модуля «Производство и технология», «Технологии обработки материалов и пищевых продуктов». </a:t>
            </a:r>
            <a:r>
              <a:rPr lang="en-US" sz="2000" b="1">
                <a:solidFill>
                  <a:srgbClr val="FF0000"/>
                </a:solidFill>
                <a:latin typeface="Tahoma" panose="020B0604030504040204" charset="0"/>
                <a:ea typeface="SimSun" panose="02010600030101010101" pitchFamily="2" charset="-122"/>
                <a:cs typeface="Tahoma" panose="020B0604030504040204" charset="0"/>
                <a:sym typeface="+mn-ea"/>
              </a:rPr>
              <a:t>Одна из схем построения учебного курса предполагает реализацию только инвариантных модулей</a:t>
            </a:r>
            <a:r>
              <a:rPr lang="en-US" sz="2000">
                <a:latin typeface="Tahoma" panose="020B0604030504040204" charset="0"/>
                <a:ea typeface="SimSun" panose="02010600030101010101" pitchFamily="2" charset="-122"/>
                <a:cs typeface="Tahoma" panose="020B0604030504040204" charset="0"/>
                <a:sym typeface="+mn-ea"/>
              </a:rPr>
              <a:t> (вариативные модули отсутствуют).</a:t>
            </a:r>
            <a:endParaRPr lang="en-US" sz="2000">
              <a:latin typeface="Tahoma" panose="020B0604030504040204" charset="0"/>
              <a:ea typeface="SimSun" panose="02010600030101010101" pitchFamily="2" charset="-122"/>
              <a:cs typeface="Tahoma" panose="020B0604030504040204" charset="0"/>
              <a:sym typeface="+mn-ea"/>
            </a:endParaRPr>
          </a:p>
          <a:p>
            <a:r>
              <a:rPr lang="ru-RU" altLang="en-US" sz="2000" b="1">
                <a:solidFill>
                  <a:srgbClr val="FF0000"/>
                </a:solidFill>
                <a:latin typeface="Tahoma" panose="020B0604030504040204" charset="0"/>
                <a:ea typeface="SimSun" panose="02010600030101010101" pitchFamily="2" charset="-122"/>
                <a:cs typeface="Tahoma" panose="020B0604030504040204" charset="0"/>
                <a:sym typeface="+mn-ea"/>
              </a:rPr>
              <a:t>Есть в</a:t>
            </a:r>
            <a:r>
              <a:rPr lang="en-US" sz="2000" b="1">
                <a:solidFill>
                  <a:srgbClr val="FF0000"/>
                </a:solidFill>
                <a:latin typeface="Tahoma" panose="020B0604030504040204" charset="0"/>
                <a:ea typeface="SimSun" panose="02010600030101010101" pitchFamily="2" charset="-122"/>
                <a:cs typeface="Tahoma" panose="020B0604030504040204" charset="0"/>
                <a:sym typeface="+mn-ea"/>
              </a:rPr>
              <a:t>озможность разработать авторский вариант рабочей программы</a:t>
            </a:r>
            <a:r>
              <a:rPr lang="ru-RU" altLang="en-US" sz="2000">
                <a:latin typeface="Tahoma" panose="020B0604030504040204" charset="0"/>
                <a:ea typeface="SimSun" panose="02010600030101010101" pitchFamily="2" charset="-122"/>
                <a:cs typeface="Tahoma" panose="020B0604030504040204" charset="0"/>
                <a:sym typeface="+mn-ea"/>
              </a:rPr>
              <a:t>, расширяя инвариантные модули в самых различных направлениях (вариативных модулях). Однако, предлагается это выполнять в рамках содержательных линий, входящих в инвариантный блок, а именно: «Технология», «Моделирование», «Проектирование», «Профессиональная ориентация»</a:t>
            </a:r>
            <a:r>
              <a:rPr lang="en-US" sz="2000">
                <a:latin typeface="Tahoma" panose="020B0604030504040204" charset="0"/>
                <a:ea typeface="SimSun" panose="02010600030101010101" pitchFamily="2" charset="-122"/>
                <a:cs typeface="Tahoma" panose="020B0604030504040204" charset="0"/>
                <a:sym typeface="+mn-ea"/>
              </a:rPr>
              <a:t>.</a:t>
            </a:r>
            <a:endParaRPr lang="en-US" altLang="en-US" sz="2000" b="0" u="sng">
              <a:solidFill>
                <a:srgbClr val="0000FF"/>
              </a:solidFill>
              <a:latin typeface="Tahoma" panose="020B0604030504040204" charset="0"/>
              <a:ea typeface="SimSun" panose="02010600030101010101" pitchFamily="2" charset="-122"/>
              <a:cs typeface="Tahoma" panose="020B0604030504040204" charset="0"/>
              <a:hlinkClick r:id="rId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ru-RU" altLang="en-US" sz="2800" b="1">
                <a:latin typeface="Tahoma" panose="020B0604030504040204" charset="0"/>
                <a:cs typeface="Tahoma" panose="020B0604030504040204" charset="0"/>
              </a:rPr>
              <a:t>Требования к рабочим программам см в п. 32.1 ФГОС</a:t>
            </a:r>
            <a:br>
              <a:rPr lang="ru-RU" altLang="en-US" sz="2800" b="1">
                <a:latin typeface="Tahoma" panose="020B0604030504040204" charset="0"/>
                <a:cs typeface="Tahoma" panose="020B0604030504040204" charset="0"/>
              </a:rPr>
            </a:br>
            <a:r>
              <a:rPr lang="ru-RU" altLang="en-US" sz="2800" b="1">
                <a:latin typeface="Tahoma" panose="020B0604030504040204" charset="0"/>
                <a:cs typeface="Tahoma" panose="020B0604030504040204" charset="0"/>
              </a:rPr>
              <a:t>Составляем рабочую программу по технологии:</a:t>
            </a:r>
            <a:endParaRPr lang="ru-RU" altLang="en-US" sz="2800" b="1">
              <a:latin typeface="Tahoma" panose="020B0604030504040204" charset="0"/>
              <a:cs typeface="Tahoma" panose="020B0604030504040204" charset="0"/>
            </a:endParaRPr>
          </a:p>
        </p:txBody>
      </p:sp>
      <p:sp>
        <p:nvSpPr>
          <p:cNvPr id="2" name="Замещающий текст 1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lang="ru-RU" altLang="en-US" sz="2000">
                <a:latin typeface="Tahoma" panose="020B0604030504040204" charset="0"/>
                <a:cs typeface="Tahoma" panose="020B0604030504040204" charset="0"/>
              </a:rPr>
              <a:t>Если учитель выберет 1й вариант схемы построения учебного курса</a:t>
            </a:r>
            <a:endParaRPr lang="ru-RU" altLang="en-US" sz="2000">
              <a:latin typeface="Tahoma" panose="020B0604030504040204" charset="0"/>
              <a:cs typeface="Tahoma" panose="020B0604030504040204" charset="0"/>
            </a:endParaRPr>
          </a:p>
        </p:txBody>
      </p:sp>
      <p:sp>
        <p:nvSpPr>
          <p:cNvPr id="4" name="Замещающее 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/>
          </a:bodyPr>
          <a:p>
            <a:r>
              <a:rPr lang="ru-RU" altLang="en-US">
                <a:latin typeface="Tahoma" panose="020B0604030504040204" charset="0"/>
                <a:cs typeface="Tahoma" panose="020B0604030504040204" charset="0"/>
              </a:rPr>
              <a:t>1) всё содержание 2-х инвариантных модулей (стр. 12-19 Программы);</a:t>
            </a:r>
            <a:endParaRPr lang="ru-RU" altLang="en-US">
              <a:latin typeface="Tahoma" panose="020B0604030504040204" charset="0"/>
              <a:cs typeface="Tahoma" panose="020B0604030504040204" charset="0"/>
            </a:endParaRPr>
          </a:p>
          <a:p>
            <a:r>
              <a:rPr lang="ru-RU" altLang="en-US">
                <a:latin typeface="Tahoma" panose="020B0604030504040204" charset="0"/>
                <a:cs typeface="Tahoma" panose="020B0604030504040204" charset="0"/>
              </a:rPr>
              <a:t>2) все личностные и метапредметные результаты (стр. 26-29 Программы); все предметные результаты освоения 2-х инвариантных модулей (стр. 29-33 Программы);</a:t>
            </a:r>
            <a:endParaRPr lang="ru-RU" altLang="en-US">
              <a:latin typeface="Tahoma" panose="020B0604030504040204" charset="0"/>
              <a:cs typeface="Tahoma" panose="020B0604030504040204" charset="0"/>
            </a:endParaRPr>
          </a:p>
          <a:p>
            <a:r>
              <a:rPr lang="ru-RU" altLang="en-US">
                <a:latin typeface="Tahoma" panose="020B0604030504040204" charset="0"/>
                <a:cs typeface="Tahoma" panose="020B0604030504040204" charset="0"/>
              </a:rPr>
              <a:t>3) тематическое планирование 2-х инвариантных модулей (стр. 52-79 Программы).</a:t>
            </a:r>
            <a:endParaRPr lang="ru-RU" altLang="en-US">
              <a:latin typeface="Tahoma" panose="020B0604030504040204" charset="0"/>
              <a:cs typeface="Tahoma" panose="020B0604030504040204" charset="0"/>
            </a:endParaRPr>
          </a:p>
        </p:txBody>
      </p:sp>
      <p:sp>
        <p:nvSpPr>
          <p:cNvPr id="5" name="Замещающий текст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80000"/>
          </a:bodyPr>
          <a:p>
            <a:r>
              <a:rPr lang="ru-RU" altLang="en-US" sz="2500">
                <a:latin typeface="Tahoma" panose="020B0604030504040204" charset="0"/>
                <a:cs typeface="Tahoma" panose="020B0604030504040204" charset="0"/>
              </a:rPr>
              <a:t>Если учитель предпочтет авторский вариант построения учебного курса</a:t>
            </a:r>
            <a:endParaRPr lang="ru-RU" altLang="en-US" sz="2500">
              <a:latin typeface="Tahoma" panose="020B0604030504040204" charset="0"/>
              <a:cs typeface="Tahoma" panose="020B0604030504040204" charset="0"/>
            </a:endParaRPr>
          </a:p>
        </p:txBody>
      </p:sp>
      <p:sp>
        <p:nvSpPr>
          <p:cNvPr id="7" name="Замещающее содержимое 6"/>
          <p:cNvSpPr>
            <a:spLocks noGrp="1"/>
          </p:cNvSpPr>
          <p:nvPr>
            <p:ph sz="quarter" idx="4"/>
          </p:nvPr>
        </p:nvSpPr>
        <p:spPr/>
        <p:txBody>
          <a:bodyPr>
            <a:noAutofit/>
          </a:bodyPr>
          <a:p>
            <a:r>
              <a:rPr lang="ru-RU" altLang="en-US" sz="1600">
                <a:latin typeface="Tahoma" panose="020B0604030504040204" charset="0"/>
                <a:cs typeface="Tahoma" panose="020B0604030504040204" charset="0"/>
              </a:rPr>
              <a:t>1) всё содержание 2-х инвариантных модулей (стр. 12-19 Программы); содержание одного вариативного модуля или нескольких (выбрать на стр. 19-25 Программы);</a:t>
            </a:r>
            <a:endParaRPr lang="ru-RU" altLang="en-US" sz="1600">
              <a:latin typeface="Tahoma" panose="020B0604030504040204" charset="0"/>
              <a:cs typeface="Tahoma" panose="020B0604030504040204" charset="0"/>
            </a:endParaRPr>
          </a:p>
          <a:p>
            <a:r>
              <a:rPr lang="ru-RU" altLang="en-US" sz="1600">
                <a:latin typeface="Tahoma" panose="020B0604030504040204" charset="0"/>
                <a:cs typeface="Tahoma" panose="020B0604030504040204" charset="0"/>
              </a:rPr>
              <a:t>2) все личностные и метапредметные результаты (стр. 26-29 Программы); все предметные результаты освоения 2-х инвариантных модулей (стр. 29-33 Программы); предметные результаты освоения одного вариативного модуля или нескольких (выбрать на стр. 33-38 Программы);</a:t>
            </a:r>
            <a:endParaRPr lang="ru-RU" altLang="en-US" sz="1600">
              <a:latin typeface="Tahoma" panose="020B0604030504040204" charset="0"/>
              <a:cs typeface="Tahoma" panose="020B0604030504040204" charset="0"/>
            </a:endParaRPr>
          </a:p>
          <a:p>
            <a:r>
              <a:rPr lang="ru-RU" altLang="en-US" sz="1600">
                <a:latin typeface="Tahoma" panose="020B0604030504040204" charset="0"/>
                <a:cs typeface="Tahoma" panose="020B0604030504040204" charset="0"/>
              </a:rPr>
              <a:t>3)тематическое планирование 2-х инвариантных модулей (стр. 52-79 Программы), расширенных одним вариативным модулем или несколькими (стр. 49-51 Программы).</a:t>
            </a:r>
            <a:endParaRPr lang="ru-RU" altLang="en-US" sz="1600">
              <a:latin typeface="Tahoma" panose="020B0604030504040204" charset="0"/>
              <a:cs typeface="Tahoma" panose="020B060403050404020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ru-RU" altLang="en-US" sz="2800" b="1">
                <a:latin typeface="Tahoma" panose="020B0604030504040204" charset="0"/>
                <a:cs typeface="Tahoma" panose="020B0604030504040204" charset="0"/>
              </a:rPr>
              <a:t>Пути достижения личностных, метапредметных и предметных результатов на уроках технологии</a:t>
            </a:r>
            <a:endParaRPr lang="ru-RU" altLang="en-US" sz="2800" b="1">
              <a:latin typeface="Tahoma" panose="020B0604030504040204" charset="0"/>
              <a:cs typeface="Tahoma" panose="020B0604030504040204" charset="0"/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/>
          </a:bodyPr>
          <a:p>
            <a:pPr marL="0" indent="0">
              <a:buNone/>
            </a:pPr>
            <a:r>
              <a:rPr sz="2000">
                <a:latin typeface="Tahoma" panose="020B0604030504040204" charset="0"/>
                <a:cs typeface="Tahoma" panose="020B0604030504040204" charset="0"/>
                <a:sym typeface="+mn-ea"/>
              </a:rPr>
              <a:t>Учителю может быть полезен материал из энциклопедии образовательных технологий Г.К.Селевко, в т.ч.: </a:t>
            </a:r>
            <a:endParaRPr sz="2000">
              <a:latin typeface="Tahoma" panose="020B0604030504040204" charset="0"/>
              <a:cs typeface="Tahoma" panose="020B0604030504040204" charset="0"/>
              <a:sym typeface="+mn-ea"/>
            </a:endParaRPr>
          </a:p>
          <a:p>
            <a:r>
              <a:rPr sz="2000">
                <a:latin typeface="Tahoma" panose="020B0604030504040204" charset="0"/>
                <a:cs typeface="Tahoma" panose="020B0604030504040204" charset="0"/>
                <a:sym typeface="+mn-ea"/>
              </a:rPr>
              <a:t>классическая традиционная классно-урочная технология обучения, технология классического и современного урока, педагогика сотрудничества, технологии витагенного образования (А.С.Белкин), игровые технологии, проблемное обучение, технология современного проектного обучения, интерактивные технологии (Технология «Дебаты»), технологии модульного обучения (П.И.Третьяков, И.Б.Сенновский, М.А.Чошанов), технологии интеграции в образовании (Интегральная образовательная технология В.В.Гузеева), модели интеграции содержания в учебных дисциплинах (Модель межпредметных связей), авторская технология трудового обучения и воспитания «Учителя года России – 97» А.Е.Глозмана, авторская технология преподавания «Технологии» «Учителя года России – 2001» А.В.Крылова, технология мастерских, технология эвристического образования (А.В.Хуторской), технология обучения детей с признаками одаренности, технология свободного труда (С.Френе), Вальдорфская педагогика (Р.Штейнер)</a:t>
            </a:r>
            <a:r>
              <a:rPr lang="ru-RU" sz="2000">
                <a:latin typeface="Tahoma" panose="020B0604030504040204" charset="0"/>
                <a:cs typeface="Tahoma" panose="020B0604030504040204" charset="0"/>
                <a:sym typeface="+mn-ea"/>
              </a:rPr>
              <a:t> и др.</a:t>
            </a:r>
            <a:endParaRPr sz="2000">
              <a:latin typeface="Tahoma" panose="020B0604030504040204" charset="0"/>
              <a:cs typeface="Tahoma" panose="020B0604030504040204" charset="0"/>
              <a:sym typeface="+mn-ea"/>
            </a:endParaRPr>
          </a:p>
          <a:p>
            <a:pPr marL="0" indent="0">
              <a:buNone/>
            </a:pPr>
            <a:r>
              <a:rPr lang="ru-RU" sz="2855">
                <a:latin typeface="Tahoma" panose="020B0604030504040204" charset="0"/>
                <a:cs typeface="Tahoma" panose="020B0604030504040204" charset="0"/>
                <a:sym typeface="+mn-ea"/>
              </a:rPr>
              <a:t>П</a:t>
            </a:r>
            <a:r>
              <a:rPr sz="2855">
                <a:latin typeface="Tahoma" panose="020B0604030504040204" charset="0"/>
                <a:cs typeface="Tahoma" panose="020B0604030504040204" charset="0"/>
                <a:sym typeface="+mn-ea"/>
              </a:rPr>
              <a:t>редл</a:t>
            </a:r>
            <a:r>
              <a:rPr lang="ru-RU" sz="2855">
                <a:latin typeface="Tahoma" panose="020B0604030504040204" charset="0"/>
                <a:cs typeface="Tahoma" panose="020B0604030504040204" charset="0"/>
                <a:sym typeface="+mn-ea"/>
              </a:rPr>
              <a:t>агаем</a:t>
            </a:r>
            <a:r>
              <a:rPr sz="2855">
                <a:latin typeface="Tahoma" panose="020B0604030504040204" charset="0"/>
                <a:cs typeface="Tahoma" panose="020B0604030504040204" charset="0"/>
                <a:sym typeface="+mn-ea"/>
              </a:rPr>
              <a:t> учителю обратить внимание </a:t>
            </a:r>
            <a:r>
              <a:rPr lang="ru-RU" sz="2855">
                <a:latin typeface="Tahoma" panose="020B0604030504040204" charset="0"/>
                <a:cs typeface="Tahoma" panose="020B0604030504040204" charset="0"/>
                <a:sym typeface="+mn-ea"/>
              </a:rPr>
              <a:t>и </a:t>
            </a:r>
            <a:r>
              <a:rPr sz="2855">
                <a:latin typeface="Tahoma" panose="020B0604030504040204" charset="0"/>
                <a:cs typeface="Tahoma" panose="020B0604030504040204" charset="0"/>
                <a:sym typeface="+mn-ea"/>
              </a:rPr>
              <a:t>на технологию проблемного обучения М.И.Махмутова.</a:t>
            </a:r>
            <a:r>
              <a:rPr lang="ru-RU" sz="2855">
                <a:latin typeface="Tahoma" panose="020B0604030504040204" charset="0"/>
                <a:cs typeface="Tahoma" panose="020B0604030504040204" charset="0"/>
                <a:sym typeface="+mn-ea"/>
              </a:rPr>
              <a:t> </a:t>
            </a:r>
            <a:r>
              <a:rPr sz="2855">
                <a:latin typeface="Tahoma" panose="020B0604030504040204" charset="0"/>
                <a:cs typeface="Tahoma" panose="020B0604030504040204" charset="0"/>
                <a:sym typeface="+mn-ea"/>
              </a:rPr>
              <a:t>Разрабатывая урок в логике структуры, предложенной М.И. Махмутовым, рекомендуем отдать предпочтение классификации методов обучения И.Я. Лернера и М.Н. Скаткина. Учитель, заполняя раздел технологической карты «Содержание учебного материала / задания» на каждом этапе может выбрать наиболее подходящую задачу из конструктора задач Л.С. Илюшина (конструктор разработан в соответствии с таксономией Б. Блума).</a:t>
            </a:r>
            <a:endParaRPr lang="en-US" altLang="en-US" sz="2855" b="0" u="sng">
              <a:solidFill>
                <a:srgbClr val="0000FF"/>
              </a:solidFill>
              <a:latin typeface="Tahoma" panose="020B0604030504040204" charset="0"/>
              <a:ea typeface="SimSun" panose="02010600030101010101" pitchFamily="2" charset="-122"/>
              <a:cs typeface="Tahoma" panose="020B0604030504040204" charset="0"/>
              <a:sym typeface="+mn-ea"/>
              <a:hlinkClick r:id="rId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335D259-F416-4168-8539-B35F5979D12B}" type="slidenum">
              <a:rPr lang="ru-RU" smtClean="0"/>
            </a:fld>
            <a:endParaRPr lang="ru-RU"/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745" y="1905"/>
            <a:ext cx="10959465" cy="683450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335D259-F416-4168-8539-B35F5979D12B}" type="slidenum">
              <a:rPr lang="ru-RU" smtClean="0"/>
            </a:fld>
            <a:endParaRPr lang="ru-RU"/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660" y="167640"/>
            <a:ext cx="10968355" cy="6553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13" name="Замещающее содержимое 12"/>
          <p:cNvPicPr>
            <a:picLocks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1066780" cy="3475355"/>
          </a:xfrm>
          <a:prstGeom prst="rect">
            <a:avLst/>
          </a:prstGeom>
        </p:spPr>
      </p:pic>
      <p:pic>
        <p:nvPicPr>
          <p:cNvPr id="15" name="Изображение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4455" y="3424555"/>
            <a:ext cx="10837545" cy="341884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Замещающий 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335D259-F416-4168-8539-B35F5979D12B}" type="slidenum">
              <a:rPr lang="ru-RU" smtClean="0"/>
            </a:fld>
            <a:endParaRPr lang="ru-RU"/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6310" y="236220"/>
            <a:ext cx="7332980" cy="3718560"/>
          </a:xfrm>
          <a:prstGeom prst="rect">
            <a:avLst/>
          </a:prstGeom>
        </p:spPr>
      </p:pic>
      <p:sp>
        <p:nvSpPr>
          <p:cNvPr id="100" name="Текстовое поле 99"/>
          <p:cNvSpPr txBox="1"/>
          <p:nvPr/>
        </p:nvSpPr>
        <p:spPr>
          <a:xfrm>
            <a:off x="211455" y="4217670"/>
            <a:ext cx="11757025" cy="26149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sz="2400" b="1">
                <a:latin typeface="Tahoma" panose="020B0604030504040204" charset="0"/>
                <a:cs typeface="Tahoma" panose="020B0604030504040204" charset="0"/>
              </a:rPr>
              <a:t>Что в таком случае делать с темами, на которые не хватило ауд</a:t>
            </a:r>
            <a:r>
              <a:rPr lang="ru-RU" altLang="en-US" sz="2400" b="1">
                <a:latin typeface="Tahoma" panose="020B0604030504040204" charset="0"/>
                <a:cs typeface="Tahoma" panose="020B0604030504040204" charset="0"/>
              </a:rPr>
              <a:t>.</a:t>
            </a:r>
            <a:r>
              <a:rPr lang="en-US" sz="2400" b="1">
                <a:latin typeface="Tahoma" panose="020B0604030504040204" charset="0"/>
                <a:cs typeface="Tahoma" panose="020B0604030504040204" charset="0"/>
              </a:rPr>
              <a:t> часов?</a:t>
            </a:r>
            <a:endParaRPr lang="en-US" b="0">
              <a:latin typeface="Times New Roman" panose="02020603050405020304" charset="0"/>
              <a:cs typeface="Times New Roman" panose="02020603050405020304" charset="0"/>
            </a:endParaRPr>
          </a:p>
          <a:p>
            <a:pPr indent="0"/>
            <a:r>
              <a:rPr lang="ru-RU" altLang="en-US" sz="2000">
                <a:latin typeface="Tahoma" panose="020B0604030504040204" charset="0"/>
                <a:cs typeface="Tahoma" panose="020B0604030504040204" charset="0"/>
              </a:rPr>
              <a:t>! Использовать ресурсы: </a:t>
            </a:r>
            <a:endParaRPr lang="ru-RU" altLang="en-US" sz="2000">
              <a:latin typeface="Tahoma" panose="020B0604030504040204" charset="0"/>
              <a:cs typeface="Tahoma" panose="020B0604030504040204" charset="0"/>
            </a:endParaRPr>
          </a:p>
          <a:p>
            <a:pPr indent="0"/>
            <a:r>
              <a:rPr lang="ru-RU" altLang="en-US" sz="2000">
                <a:latin typeface="Tahoma" panose="020B0604030504040204" charset="0"/>
                <a:cs typeface="Tahoma" panose="020B0604030504040204" charset="0"/>
              </a:rPr>
              <a:t>- “Федерального центра информационных образовательных ресурсов”, </a:t>
            </a:r>
            <a:endParaRPr lang="ru-RU" altLang="en-US" sz="2000">
              <a:latin typeface="Tahoma" panose="020B0604030504040204" charset="0"/>
              <a:cs typeface="Tahoma" panose="020B0604030504040204" charset="0"/>
            </a:endParaRPr>
          </a:p>
          <a:p>
            <a:pPr indent="0"/>
            <a:r>
              <a:rPr lang="ru-RU" altLang="en-US" sz="2000">
                <a:latin typeface="Tahoma" panose="020B0604030504040204" charset="0"/>
                <a:cs typeface="Tahoma" panose="020B0604030504040204" charset="0"/>
              </a:rPr>
              <a:t>- “Российской электронной школы”, </a:t>
            </a:r>
            <a:endParaRPr lang="ru-RU" altLang="en-US" sz="2000">
              <a:latin typeface="Tahoma" panose="020B0604030504040204" charset="0"/>
              <a:cs typeface="Tahoma" panose="020B0604030504040204" charset="0"/>
            </a:endParaRPr>
          </a:p>
          <a:p>
            <a:pPr indent="0"/>
            <a:r>
              <a:rPr lang="ru-RU" altLang="en-US" sz="2000">
                <a:latin typeface="Tahoma" panose="020B0604030504040204" charset="0"/>
                <a:cs typeface="Tahoma" panose="020B0604030504040204" charset="0"/>
              </a:rPr>
              <a:t>- “Московской электронной школы”, </a:t>
            </a:r>
            <a:endParaRPr lang="ru-RU" altLang="en-US" sz="2000">
              <a:latin typeface="Tahoma" panose="020B0604030504040204" charset="0"/>
              <a:cs typeface="Tahoma" panose="020B0604030504040204" charset="0"/>
            </a:endParaRPr>
          </a:p>
          <a:p>
            <a:pPr indent="0"/>
            <a:r>
              <a:rPr lang="ru-RU" altLang="en-US" sz="2000">
                <a:latin typeface="Tahoma" panose="020B0604030504040204" charset="0"/>
                <a:cs typeface="Tahoma" panose="020B0604030504040204" charset="0"/>
              </a:rPr>
              <a:t>- “Единой коллекции цифровых образовательных ресурсов”, </a:t>
            </a:r>
            <a:endParaRPr lang="ru-RU" altLang="en-US" sz="2000">
              <a:latin typeface="Tahoma" panose="020B0604030504040204" charset="0"/>
              <a:cs typeface="Tahoma" panose="020B0604030504040204" charset="0"/>
            </a:endParaRPr>
          </a:p>
          <a:p>
            <a:pPr indent="0"/>
            <a:r>
              <a:rPr lang="ru-RU" altLang="en-US" sz="2000">
                <a:latin typeface="Tahoma" panose="020B0604030504040204" charset="0"/>
                <a:cs typeface="Tahoma" panose="020B0604030504040204" charset="0"/>
              </a:rPr>
              <a:t>- “Единого окна доступа к информационным образовательным ресурсам” </a:t>
            </a:r>
            <a:endParaRPr lang="ru-RU" altLang="en-US" sz="2000">
              <a:latin typeface="Tahoma" panose="020B0604030504040204" charset="0"/>
              <a:cs typeface="Tahoma" panose="020B0604030504040204" charset="0"/>
            </a:endParaRPr>
          </a:p>
          <a:p>
            <a:pPr indent="0"/>
            <a:r>
              <a:rPr lang="ru-RU" altLang="en-US" sz="2000">
                <a:latin typeface="Tahoma" panose="020B0604030504040204" charset="0"/>
                <a:cs typeface="Tahoma" panose="020B0604030504040204" charset="0"/>
              </a:rPr>
              <a:t>- и др.</a:t>
            </a:r>
            <a:endParaRPr lang="ru-RU" altLang="en-US" sz="2000">
              <a:latin typeface="Tahoma" panose="020B0604030504040204" charset="0"/>
              <a:cs typeface="Tahoma" panose="020B0604030504040204" charset="0"/>
            </a:endParaRP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211455" y="121920"/>
            <a:ext cx="4554855" cy="40925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sz="2000" b="0">
                <a:latin typeface="Tahoma" panose="020B0604030504040204" charset="0"/>
                <a:cs typeface="Tahoma" panose="020B0604030504040204" charset="0"/>
              </a:rPr>
              <a:t>Учителю следует рассмотреть возможность планирования разделов/тем в той последовательности, которая позволит ему организовывать проектную деятельность в классе, осваивая содержание учебного предмета «Технология» в контексте выполняемого проекта.</a:t>
            </a:r>
            <a:r>
              <a:rPr lang="ru-RU" altLang="en-US" sz="2000" b="0">
                <a:latin typeface="Tahoma" panose="020B0604030504040204" charset="0"/>
                <a:cs typeface="Tahoma" panose="020B0604030504040204" charset="0"/>
              </a:rPr>
              <a:t> </a:t>
            </a:r>
            <a:endParaRPr lang="ru-RU" altLang="en-US" sz="2000" b="0">
              <a:latin typeface="Tahoma" panose="020B0604030504040204" charset="0"/>
              <a:cs typeface="Tahoma" panose="020B0604030504040204" charset="0"/>
            </a:endParaRPr>
          </a:p>
          <a:p>
            <a:pPr indent="0"/>
            <a:r>
              <a:rPr lang="en-US" sz="2000" b="0">
                <a:latin typeface="Tahoma" panose="020B0604030504040204" charset="0"/>
                <a:cs typeface="Tahoma" panose="020B0604030504040204" charset="0"/>
              </a:rPr>
              <a:t>Необходимо принять во внимание и особенности организации учителем проектной деятельности обучающихся разных классов</a:t>
            </a:r>
            <a:r>
              <a:rPr lang="ru-RU" altLang="en-US" sz="2000" b="0">
                <a:latin typeface="Tahoma" panose="020B0604030504040204" charset="0"/>
                <a:cs typeface="Tahoma" panose="020B0604030504040204" charset="0"/>
              </a:rPr>
              <a:t> (Рис.)</a:t>
            </a:r>
            <a:endParaRPr lang="ru-RU" altLang="en-US" sz="2000" b="0">
              <a:latin typeface="Tahoma" panose="020B0604030504040204" charset="0"/>
              <a:cs typeface="Tahoma" panose="020B060403050404020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8529320" cy="1325880"/>
          </a:xfrm>
        </p:spPr>
        <p:txBody>
          <a:bodyPr>
            <a:normAutofit fontScale="90000"/>
          </a:bodyPr>
          <a:p>
            <a:r>
              <a:rPr lang="ru-RU" altLang="en-US" sz="3110" b="1">
                <a:latin typeface="Tahoma" panose="020B0604030504040204" charset="0"/>
                <a:cs typeface="Tahoma" panose="020B0604030504040204" charset="0"/>
              </a:rPr>
              <a:t>Обновления в предметных результатах предметной области «Технология» и их интерпретация на деятельность учителя</a:t>
            </a:r>
            <a:endParaRPr lang="ru-RU" altLang="en-US" sz="3110" b="1">
              <a:latin typeface="Tahoma" panose="020B0604030504040204" charset="0"/>
              <a:cs typeface="Tahoma" panose="020B0604030504040204" charset="0"/>
            </a:endParaRPr>
          </a:p>
        </p:txBody>
      </p:sp>
      <p:sp>
        <p:nvSpPr>
          <p:cNvPr id="4" name="Замещающее содержимое 3"/>
          <p:cNvSpPr>
            <a:spLocks noGrp="1"/>
          </p:cNvSpPr>
          <p:nvPr>
            <p:ph idx="1"/>
          </p:nvPr>
        </p:nvSpPr>
        <p:spPr>
          <a:xfrm>
            <a:off x="838200" y="1825625"/>
            <a:ext cx="6887210" cy="4351655"/>
          </a:xfrm>
        </p:spPr>
        <p:txBody>
          <a:bodyPr>
            <a:normAutofit/>
          </a:bodyPr>
          <a:p>
            <a:r>
              <a:rPr lang="ru-RU" altLang="en-US" sz="2000">
                <a:latin typeface="Tahoma" panose="020B0604030504040204" charset="0"/>
                <a:cs typeface="Tahoma" panose="020B0604030504040204" charset="0"/>
              </a:rPr>
              <a:t>Обратить внимание на формулировки Программы, начинающиеся с фразы «выпускник получит возможность научиться» (их меньше, но они есть!).</a:t>
            </a:r>
            <a:endParaRPr lang="ru-RU" altLang="en-US" sz="2000">
              <a:latin typeface="Tahoma" panose="020B0604030504040204" charset="0"/>
              <a:cs typeface="Tahoma" panose="020B0604030504040204" charset="0"/>
            </a:endParaRPr>
          </a:p>
          <a:p>
            <a:r>
              <a:rPr lang="ru-RU" altLang="en-US" sz="2000">
                <a:latin typeface="Tahoma" panose="020B0604030504040204" charset="0"/>
                <a:cs typeface="Tahoma" panose="020B0604030504040204" charset="0"/>
              </a:rPr>
              <a:t>Быть в курсе повестки НТИ (в частности Матрицы НТИ и др.), знать регламенты чемпионатов WorldSkills, ОНТИ и ВсОШ по технологии.</a:t>
            </a:r>
            <a:endParaRPr lang="ru-RU" altLang="en-US" sz="2000">
              <a:latin typeface="Tahoma" panose="020B0604030504040204" charset="0"/>
              <a:cs typeface="Tahoma" panose="020B0604030504040204" charset="0"/>
            </a:endParaRPr>
          </a:p>
          <a:p>
            <a:r>
              <a:rPr lang="ru-RU" altLang="en-US" sz="2000">
                <a:latin typeface="Tahoma" panose="020B0604030504040204" charset="0"/>
                <a:cs typeface="Tahoma" panose="020B0604030504040204" charset="0"/>
              </a:rPr>
              <a:t>Рассмотреть возможность построения образовательного процесса на основе международных стандартов инновационной образовательной среды CDIO.</a:t>
            </a:r>
            <a:endParaRPr lang="ru-RU" altLang="en-US" sz="2000">
              <a:latin typeface="Tahoma" panose="020B0604030504040204" charset="0"/>
              <a:cs typeface="Tahoma" panose="020B0604030504040204" charset="0"/>
            </a:endParaRPr>
          </a:p>
          <a:p>
            <a:r>
              <a:rPr lang="ru-RU" altLang="en-US" sz="2000">
                <a:latin typeface="Tahoma" panose="020B0604030504040204" charset="0"/>
                <a:cs typeface="Tahoma" panose="020B0604030504040204" charset="0"/>
              </a:rPr>
              <a:t>Включить в результаты освоения учебного предмета «Технология» надпрофессиональные навыки.</a:t>
            </a:r>
            <a:endParaRPr lang="ru-RU" altLang="en-US" sz="2000">
              <a:latin typeface="Tahoma" panose="020B0604030504040204" charset="0"/>
              <a:cs typeface="Tahoma" panose="020B0604030504040204" charset="0"/>
            </a:endParaRPr>
          </a:p>
        </p:txBody>
      </p:sp>
      <p:sp>
        <p:nvSpPr>
          <p:cNvPr id="2" name="Замещающий 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335D259-F416-4168-8539-B35F5979D12B}" type="slidenum">
              <a:rPr lang="ru-RU" smtClean="0"/>
            </a:fld>
            <a:endParaRPr lang="ru-RU"/>
          </a:p>
        </p:txBody>
      </p:sp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1965" y="127635"/>
            <a:ext cx="2808605" cy="67189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altLang="en-US" sz="2800" b="1">
                <a:latin typeface="Tahoma" panose="020B0604030504040204" charset="0"/>
                <a:cs typeface="Tahoma" panose="020B0604030504040204" charset="0"/>
                <a:sym typeface="+mn-ea"/>
              </a:rPr>
              <a:t>Вместо заключения</a:t>
            </a:r>
            <a:endParaRPr lang="ru-RU" altLang="en-US" sz="2800" b="1">
              <a:latin typeface="Tahoma" panose="020B0604030504040204" charset="0"/>
              <a:cs typeface="Tahoma" panose="020B0604030504040204" charset="0"/>
              <a:sym typeface="+mn-ea"/>
            </a:endParaRPr>
          </a:p>
        </p:txBody>
      </p:sp>
      <p:sp>
        <p:nvSpPr>
          <p:cNvPr id="4" name="Замещающее содержимое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p>
            <a:pPr marL="0" indent="0">
              <a:buNone/>
            </a:pPr>
            <a:r>
              <a:rPr lang="ru-RU" altLang="en-US" sz="2000">
                <a:latin typeface="Tahoma" panose="020B0604030504040204" charset="0"/>
                <a:cs typeface="Tahoma" panose="020B0604030504040204" charset="0"/>
              </a:rPr>
              <a:t>В докладе отмечены:</a:t>
            </a:r>
            <a:endParaRPr lang="ru-RU" altLang="en-US" sz="2000">
              <a:latin typeface="Tahoma" panose="020B0604030504040204" charset="0"/>
              <a:cs typeface="Tahoma" panose="020B0604030504040204" charset="0"/>
            </a:endParaRPr>
          </a:p>
          <a:p>
            <a:r>
              <a:rPr lang="ru-RU" altLang="en-US" sz="2000">
                <a:latin typeface="Tahoma" panose="020B0604030504040204" charset="0"/>
                <a:cs typeface="Tahoma" panose="020B0604030504040204" charset="0"/>
              </a:rPr>
              <a:t>- возможность деления обучающихся на группы по 12-15 человек и различное построение учебного процесса;</a:t>
            </a:r>
            <a:endParaRPr lang="ru-RU" altLang="en-US" sz="2000">
              <a:latin typeface="Tahoma" panose="020B0604030504040204" charset="0"/>
              <a:cs typeface="Tahoma" panose="020B0604030504040204" charset="0"/>
            </a:endParaRPr>
          </a:p>
          <a:p>
            <a:r>
              <a:rPr lang="ru-RU" altLang="en-US" sz="2000">
                <a:latin typeface="Tahoma" panose="020B0604030504040204" charset="0"/>
                <a:cs typeface="Tahoma" panose="020B0604030504040204" charset="0"/>
              </a:rPr>
              <a:t>- право самостоятельно определять последовательность модулей и количество часов для освоения обучающимися модулей учебного предмета «Технология» (с учетом возможностей материально-технической базы Организации);</a:t>
            </a:r>
            <a:endParaRPr lang="ru-RU" altLang="en-US" sz="2000">
              <a:latin typeface="Tahoma" panose="020B0604030504040204" charset="0"/>
              <a:cs typeface="Tahoma" panose="020B0604030504040204" charset="0"/>
            </a:endParaRPr>
          </a:p>
          <a:p>
            <a:r>
              <a:rPr lang="ru-RU" altLang="en-US" sz="2000">
                <a:latin typeface="Tahoma" panose="020B0604030504040204" charset="0"/>
                <a:cs typeface="Tahoma" panose="020B0604030504040204" charset="0"/>
              </a:rPr>
              <a:t>- возможность оставить структуру учебного предмета равнозначной традиционному курсу технологии (с добавлением нового содержания) или разработать авторский вариант рабочей программы (с учетом особенностей экономики региона, учебно-материальной базы технологии на местах, электронных образовательных ресурсов, применяемых на уроках, и пр.)</a:t>
            </a:r>
            <a:endParaRPr lang="ru-RU" altLang="en-US" sz="2000">
              <a:latin typeface="Tahoma" panose="020B0604030504040204" charset="0"/>
              <a:cs typeface="Tahoma" panose="020B0604030504040204" charset="0"/>
            </a:endParaRPr>
          </a:p>
          <a:p>
            <a:r>
              <a:rPr lang="ru-RU" altLang="en-US" sz="2000">
                <a:latin typeface="Tahoma" panose="020B0604030504040204" charset="0"/>
                <a:cs typeface="Tahoma" panose="020B0604030504040204" charset="0"/>
              </a:rPr>
              <a:t>- др. </a:t>
            </a:r>
            <a:endParaRPr lang="ru-RU" altLang="en-US" sz="2000">
              <a:latin typeface="Tahoma" panose="020B0604030504040204" charset="0"/>
              <a:cs typeface="Tahoma" panose="020B0604030504040204" charset="0"/>
            </a:endParaRPr>
          </a:p>
          <a:p>
            <a:pPr marL="0" indent="0">
              <a:buNone/>
            </a:pPr>
            <a:r>
              <a:rPr lang="ru-RU" altLang="en-US" sz="2000">
                <a:latin typeface="Tahoma" panose="020B0604030504040204" charset="0"/>
                <a:cs typeface="Tahoma" panose="020B0604030504040204" charset="0"/>
              </a:rPr>
              <a:t>Приведены и некоторые рекомендации по составлению рабочих программ, разработке технологических карт и организации занятий по технологии (в т.ч. организации проектной деятельности школьников).</a:t>
            </a:r>
            <a:endParaRPr lang="ru-RU" altLang="en-US" sz="2000">
              <a:latin typeface="Tahoma" panose="020B0604030504040204" charset="0"/>
              <a:cs typeface="Tahoma" panose="020B060403050404020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5D259-F416-4168-8539-B35F5979D12B}" type="slidenum">
              <a:rPr lang="ru-RU" smtClean="0"/>
            </a:fld>
            <a:endParaRPr lang="ru-RU"/>
          </a:p>
        </p:txBody>
      </p:sp>
      <p:pic>
        <p:nvPicPr>
          <p:cNvPr id="6" name="Изображение 1" descr="IMG_2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7435" y="189230"/>
            <a:ext cx="2097405" cy="20974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Текстовое поле 6"/>
          <p:cNvSpPr txBox="1"/>
          <p:nvPr/>
        </p:nvSpPr>
        <p:spPr>
          <a:xfrm>
            <a:off x="6470650" y="427990"/>
            <a:ext cx="3486785" cy="1553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/>
            <a:r>
              <a:rPr lang="ru-RU" altLang="en-US" b="1">
                <a:latin typeface="Tahoma" panose="020B0604030504040204" charset="0"/>
                <a:cs typeface="Tahoma" panose="020B0604030504040204" charset="0"/>
              </a:rPr>
              <a:t>Ссылка-приглашение </a:t>
            </a:r>
            <a:endParaRPr lang="ru-RU" altLang="en-US" b="1">
              <a:latin typeface="Tahoma" panose="020B0604030504040204" charset="0"/>
              <a:cs typeface="Tahoma" panose="020B0604030504040204" charset="0"/>
            </a:endParaRPr>
          </a:p>
          <a:p>
            <a:pPr algn="r"/>
            <a:r>
              <a:rPr lang="ru-RU" altLang="en-US" b="1">
                <a:latin typeface="Tahoma" panose="020B0604030504040204" charset="0"/>
                <a:cs typeface="Tahoma" panose="020B0604030504040204" charset="0"/>
              </a:rPr>
              <a:t>на мой бесплатный курс «Руководство проектной деятельностью»</a:t>
            </a:r>
            <a:endParaRPr lang="ru-RU" altLang="en-US" b="1">
              <a:latin typeface="Tahoma" panose="020B0604030504040204" charset="0"/>
              <a:cs typeface="Tahoma" panose="020B0604030504040204" charset="0"/>
            </a:endParaRPr>
          </a:p>
          <a:p>
            <a:pPr algn="r"/>
            <a:r>
              <a:rPr lang="ru-RU" altLang="en-US" sz="16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Tahoma" panose="020B0604030504040204" charset="0"/>
                <a:cs typeface="Tahoma" panose="020B0604030504040204" charset="0"/>
              </a:rPr>
              <a:t>https://discord.gg/xpqF87tGsC</a:t>
            </a:r>
            <a:r>
              <a:rPr lang="ru-RU" altLang="en-US" b="1">
                <a:latin typeface="Tahoma" panose="020B0604030504040204" charset="0"/>
                <a:cs typeface="Tahoma" panose="020B0604030504040204" charset="0"/>
              </a:rPr>
              <a:t> </a:t>
            </a:r>
            <a:endParaRPr lang="ru-RU" altLang="en-US" b="1">
              <a:latin typeface="Tahoma" panose="020B0604030504040204" charset="0"/>
              <a:cs typeface="Tahoma" panose="020B060403050404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9136</Words>
  <Application>WPS Presentation</Application>
  <PresentationFormat>Произвольный</PresentationFormat>
  <Paragraphs>96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3" baseType="lpstr">
      <vt:lpstr>Arial</vt:lpstr>
      <vt:lpstr>SimSun</vt:lpstr>
      <vt:lpstr>Wingdings</vt:lpstr>
      <vt:lpstr>Tahoma</vt:lpstr>
      <vt:lpstr>Times New Roman</vt:lpstr>
      <vt:lpstr>Calibri</vt:lpstr>
      <vt:lpstr>Microsoft YaHei</vt:lpstr>
      <vt:lpstr>Arial Unicode MS</vt:lpstr>
      <vt:lpstr>Calibri Light</vt:lpstr>
      <vt:lpstr>Тема Office</vt:lpstr>
      <vt:lpstr>Организационные аспекты  реализации примерной рабочей программы  основного общего образования «Технология»  (для 5-9 классов образовательных организаций)</vt:lpstr>
      <vt:lpstr>Кому реализовывать программу «Технология»?  Немного статистики на начало 2020/2021 уч. года:</vt:lpstr>
      <vt:lpstr>Реализация требований ФГОС на уроках технологии</vt:lpstr>
      <vt:lpstr>Реализация требований ФГОС на уроках технологии</vt:lpstr>
      <vt:lpstr>Особенности и порядок использования примерной рабочей программы основного общего образования «Технология» (для 5-9 классов образовательных организаций)</vt:lpstr>
      <vt:lpstr>Требования к рабочим программам см в п. 32.1 ФГОС Составляем рабочую программу по технологии:</vt:lpstr>
      <vt:lpstr>Пути достижения личностных, метапредметных и предметных результатов на уроках технологии</vt:lpstr>
      <vt:lpstr>PowerPoint 演示文稿</vt:lpstr>
      <vt:lpstr>PowerPoint 演示文稿</vt:lpstr>
      <vt:lpstr>PowerPoint 演示文稿</vt:lpstr>
      <vt:lpstr>PowerPoint 演示文稿</vt:lpstr>
      <vt:lpstr>Обновления в предметных результатах предметной области «Технология» и их интерпретация на деятельность учителя</vt:lpstr>
      <vt:lpstr>Вместо заключения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Марат Сафиуллин</dc:creator>
  <cp:lastModifiedBy>serge</cp:lastModifiedBy>
  <cp:revision>766</cp:revision>
  <cp:lastPrinted>2019-04-27T06:19:00Z</cp:lastPrinted>
  <dcterms:created xsi:type="dcterms:W3CDTF">2017-08-25T07:38:00Z</dcterms:created>
  <dcterms:modified xsi:type="dcterms:W3CDTF">2021-11-26T11:59:44Z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0x0101003FDF79B0209BA24787DD8C5C1A7D34D0</vt:lpwstr>
  </property>
  <property fmtid="{D5CDD505-2E9C-101B-9397-08002B2CF9AE}" pid="3" name="ICV">
    <vt:lpwstr>6374B42E43A04E558F1086311048B590</vt:lpwstr>
  </property>
  <property fmtid="{D5CDD505-2E9C-101B-9397-08002B2CF9AE}" pid="4" name="KSOProductBuildVer">
    <vt:lpwstr>1049-11.2.0.10382</vt:lpwstr>
  </property>
</Properties>
</file>