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62" r:id="rId3"/>
    <p:sldId id="263" r:id="rId4"/>
    <p:sldId id="264" r:id="rId5"/>
    <p:sldId id="269" r:id="rId6"/>
    <p:sldId id="270" r:id="rId7"/>
    <p:sldId id="271" r:id="rId8"/>
    <p:sldId id="265" r:id="rId9"/>
    <p:sldId id="266" r:id="rId10"/>
    <p:sldId id="268" r:id="rId11"/>
    <p:sldId id="272" r:id="rId12"/>
    <p:sldId id="273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66A3AC0-89CF-4307-B570-664DB3C480A9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7EB1C1B-FB14-4238-BB6C-0090F268E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Планируемые результаты как связь стандарта и образовательно процесса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214817"/>
            <a:ext cx="7772400" cy="1374423"/>
          </a:xfrm>
        </p:spPr>
        <p:txBody>
          <a:bodyPr>
            <a:noAutofit/>
          </a:bodyPr>
          <a:lstStyle/>
          <a:p>
            <a:r>
              <a:rPr lang="ru-RU" sz="2000" b="1" dirty="0"/>
              <a:t>Илюшина Г.А.,</a:t>
            </a:r>
          </a:p>
          <a:p>
            <a:r>
              <a:rPr lang="ru-RU" sz="2000" b="1" dirty="0"/>
              <a:t>заместитель директора по УР</a:t>
            </a:r>
          </a:p>
          <a:p>
            <a:r>
              <a:rPr lang="ru-RU" sz="2000" b="1" dirty="0"/>
              <a:t>МБОУ «Школа «98» </a:t>
            </a:r>
            <a:r>
              <a:rPr lang="ru-RU" sz="2000" b="1" dirty="0" err="1"/>
              <a:t>г.Казани</a:t>
            </a:r>
            <a:r>
              <a:rPr lang="ru-RU" sz="2000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7CF7991A-3415-A312-FFFB-A821B96DA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0072" y="324083"/>
            <a:ext cx="3372189" cy="188078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B7618D-7D7E-3326-CEA1-202446735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204865"/>
            <a:ext cx="5112568" cy="46973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51211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026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954ED5-4014-D06B-7C77-17556ED1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705" y="471074"/>
            <a:ext cx="7268589" cy="59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6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B38286E-CEF6-AE65-DE34-5339416A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pPr>
              <a:buSzPct val="98000"/>
              <a:buFont typeface="Wingdings" panose="05000000000000000000" pitchFamily="2" charset="2"/>
              <a:buChar char="v"/>
            </a:pP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Школам рекомендовано в ООП придерживаться </a:t>
            </a:r>
            <a:r>
              <a:rPr lang="ru-RU" sz="1800" u="sng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ЕДИНЫХ ПОДХОДОВ К СИСТЕМЕ ОЦЕНИВАНИЯ </a:t>
            </a: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обучающимися планируемых результатов освоения ООП в рамках перехода на обновленные ФГОС, а также введения ФОП с 01 сентября 2023г.</a:t>
            </a:r>
          </a:p>
          <a:p>
            <a:pPr marL="109728" indent="0">
              <a:buSzPct val="98000"/>
              <a:buNone/>
            </a:pPr>
            <a:endParaRPr lang="ru-RU" sz="1800" kern="0" dirty="0">
              <a:solidFill>
                <a:srgbClr val="000000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SzPct val="98000"/>
              <a:buFont typeface="Wingdings" panose="05000000000000000000" pitchFamily="2" charset="2"/>
              <a:buChar char="v"/>
            </a:pP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 методических рекомендациях предложена </a:t>
            </a:r>
            <a:r>
              <a:rPr lang="ru-RU" sz="1800" u="sng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единая структура </a:t>
            </a: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 оценки для всех уровней общего образования.</a:t>
            </a:r>
          </a:p>
          <a:p>
            <a:pPr marL="109728" indent="0">
              <a:buSzPct val="98000"/>
              <a:buNone/>
            </a:pPr>
            <a:endParaRPr lang="ru-RU" sz="1800" kern="0" dirty="0">
              <a:solidFill>
                <a:srgbClr val="000000"/>
              </a:solidFill>
              <a:effectLst/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SzPct val="98000"/>
              <a:buFont typeface="Wingdings" panose="05000000000000000000" pitchFamily="2" charset="2"/>
              <a:buChar char="v"/>
            </a:pPr>
            <a:r>
              <a:rPr lang="ru-RU" sz="180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Все оценочные процедуры объединили в 2 группы:</a:t>
            </a:r>
            <a:endParaRPr lang="ru-RU" sz="1800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Blip>
                <a:blip r:embed="rId2"/>
              </a:buBlip>
              <a:tabLst>
                <a:tab pos="457200" algn="l"/>
              </a:tabLst>
            </a:pPr>
            <a:r>
              <a:rPr lang="ru-RU" sz="1800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Внутреннее оценивание по учебным предметам школа будет проводить в соответствии с положением о системе оценивания</a:t>
            </a:r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Symbol" panose="05050102010706020507" pitchFamily="18" charset="2"/>
              <a:buBlip>
                <a:blip r:embed="rId3"/>
              </a:buBlip>
              <a:tabLst>
                <a:tab pos="457200" algn="l"/>
              </a:tabLst>
            </a:pPr>
            <a:r>
              <a:rPr lang="ru-RU" sz="1800" i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Внешнее оценивание – федеральные, региональные и муниципальные органы управления образование.</a:t>
            </a:r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SzPct val="98000"/>
              <a:buFont typeface="Wingdings" panose="05000000000000000000" pitchFamily="2" charset="2"/>
              <a:buChar char="v"/>
            </a:pP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Школам рекомендовано применять </a:t>
            </a:r>
            <a:r>
              <a:rPr lang="ru-RU" sz="1800" kern="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критериальное</a:t>
            </a:r>
            <a:r>
              <a:rPr lang="ru-RU" sz="1800" kern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оценивание в ходе проведения ВНУТРИШКОЛЬНЫХ ОЦЕНОЧНЫХ ПРОЦЕДУР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1800" kern="0" dirty="0">
              <a:solidFill>
                <a:srgbClr val="000000"/>
              </a:solidFill>
              <a:latin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389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dirty="0"/>
              <a:t>познавательными универсальными учебными действиями;</a:t>
            </a:r>
          </a:p>
          <a:p>
            <a:pPr lvl="0"/>
            <a:r>
              <a:rPr lang="ru-RU" sz="2000" dirty="0"/>
              <a:t>коммуникативными универсальными учебными действиями;</a:t>
            </a:r>
          </a:p>
          <a:p>
            <a:pPr lvl="0"/>
            <a:r>
              <a:rPr lang="ru-RU" sz="2000" dirty="0"/>
              <a:t>регулятивными универсальными учебными действиями .</a:t>
            </a:r>
          </a:p>
          <a:p>
            <a:pPr algn="ctr">
              <a:buNone/>
            </a:pPr>
            <a:endParaRPr lang="ru-RU" sz="2000" dirty="0"/>
          </a:p>
          <a:p>
            <a:pPr algn="ctr">
              <a:buNone/>
            </a:pPr>
            <a:endParaRPr lang="ru-RU" sz="2000" dirty="0"/>
          </a:p>
          <a:p>
            <a:pPr algn="ctr">
              <a:buNone/>
            </a:pPr>
            <a:r>
              <a:rPr lang="ru-RU" sz="2000" dirty="0"/>
              <a:t>Оценка достижения </a:t>
            </a:r>
            <a:r>
              <a:rPr lang="ru-RU" sz="2000" dirty="0" err="1"/>
              <a:t>метапредметных</a:t>
            </a:r>
            <a:r>
              <a:rPr lang="ru-RU" sz="2000" dirty="0"/>
              <a:t> результатов осуществляется администрацией образовательной организации в ходе внутреннего мониторинга.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u="sng" dirty="0">
                <a:solidFill>
                  <a:schemeClr val="tx1"/>
                </a:solidFill>
              </a:rPr>
              <a:t>Основным объектом оценки </a:t>
            </a:r>
            <a:r>
              <a:rPr lang="ru-RU" sz="2400" u="sng" dirty="0" err="1">
                <a:solidFill>
                  <a:schemeClr val="tx1"/>
                </a:solidFill>
              </a:rPr>
              <a:t>метапредметных</a:t>
            </a:r>
            <a:r>
              <a:rPr lang="ru-RU" sz="2400" u="sng" dirty="0">
                <a:solidFill>
                  <a:schemeClr val="tx1"/>
                </a:solidFill>
              </a:rPr>
              <a:t> результатов является овладение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Метапредметные</a:t>
            </a:r>
            <a:r>
              <a:rPr lang="ru-RU" dirty="0"/>
              <a:t> действия формируются и оцениваются как неотъемлемый элемент выполняемого учебного задания. </a:t>
            </a:r>
          </a:p>
          <a:p>
            <a:r>
              <a:rPr lang="ru-RU" dirty="0"/>
              <a:t>Поэтому крайне важно учителю подбирать </a:t>
            </a:r>
            <a:r>
              <a:rPr lang="ru-RU" u="sng" dirty="0"/>
              <a:t>модели заданий и учебные ситуации</a:t>
            </a:r>
            <a:r>
              <a:rPr lang="ru-RU" dirty="0"/>
              <a:t>, в которых важным элементом являются познавательные действия (логические , исследовательские, работа с информацией)коммуникативные и др.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Особенности оценки </a:t>
            </a:r>
            <a:r>
              <a:rPr lang="ru-RU" u="sng" dirty="0" err="1"/>
              <a:t>метапредметных</a:t>
            </a:r>
            <a:r>
              <a:rPr lang="ru-RU" u="sng" dirty="0"/>
              <a:t> результатов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0710"/>
            <a:ext cx="8229600" cy="515658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Сформированность</a:t>
            </a:r>
            <a:r>
              <a:rPr lang="ru-RU" dirty="0"/>
              <a:t> умений самоорганизации,</a:t>
            </a:r>
          </a:p>
          <a:p>
            <a:r>
              <a:rPr lang="ru-RU" dirty="0" err="1"/>
              <a:t>Сформированность</a:t>
            </a:r>
            <a:r>
              <a:rPr lang="ru-RU" dirty="0"/>
              <a:t>  </a:t>
            </a:r>
            <a:r>
              <a:rPr lang="ru-RU" dirty="0" err="1"/>
              <a:t>целеполагания</a:t>
            </a:r>
            <a:r>
              <a:rPr lang="ru-RU" dirty="0"/>
              <a:t>,</a:t>
            </a:r>
          </a:p>
          <a:p>
            <a:r>
              <a:rPr lang="ru-RU" dirty="0"/>
              <a:t>Формирование умения анализировать и моделировать свою деятельность,</a:t>
            </a:r>
          </a:p>
          <a:p>
            <a:r>
              <a:rPr lang="ru-RU" dirty="0" err="1"/>
              <a:t>Сформированность</a:t>
            </a:r>
            <a:r>
              <a:rPr lang="ru-RU" dirty="0"/>
              <a:t> умения планировать свою деятельность</a:t>
            </a:r>
          </a:p>
          <a:p>
            <a:r>
              <a:rPr lang="ru-RU" dirty="0" err="1"/>
              <a:t>Сформированность</a:t>
            </a:r>
            <a:r>
              <a:rPr lang="ru-RU" dirty="0"/>
              <a:t> волевой регуляции, целеустремленности, навыков контроля и оценки своей деятельности,</a:t>
            </a:r>
          </a:p>
          <a:p>
            <a:r>
              <a:rPr lang="ru-RU" dirty="0"/>
              <a:t>Сформированность умения самооценки (рефлексии). </a:t>
            </a:r>
          </a:p>
          <a:p>
            <a:pPr marL="109728" indent="0" algn="just">
              <a:spcAft>
                <a:spcPts val="800"/>
              </a:spcAft>
              <a:buNone/>
            </a:pPr>
            <a:r>
              <a:rPr lang="ru-RU" sz="21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учетом структурных компонентов самоорганизации учебной деятельности  (целеполагание, моделирование и анализ ситуации, планирование, волевая регуляция, рефлексия) определены показатели и уровни (от 0 до 3).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0 - отсутствие умения;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 слабое умение, опора на помощь учителя;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2 - умение выражено, но не во всех учебных ситуациях учащиеся действуют самостоятельно;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3 - умение полностью сформировано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6071"/>
          </a:xfrm>
        </p:spPr>
        <p:txBody>
          <a:bodyPr>
            <a:normAutofit fontScale="90000"/>
          </a:bodyPr>
          <a:lstStyle/>
          <a:p>
            <a:r>
              <a:rPr lang="ru-RU" dirty="0"/>
              <a:t>Показатели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284DE3B-3AD7-69D9-6C09-00B435F778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073332"/>
              </p:ext>
            </p:extLst>
          </p:nvPr>
        </p:nvGraphicFramePr>
        <p:xfrm>
          <a:off x="179512" y="764704"/>
          <a:ext cx="8856985" cy="4807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32">
                  <a:extLst>
                    <a:ext uri="{9D8B030D-6E8A-4147-A177-3AD203B41FA5}">
                      <a16:colId xmlns:a16="http://schemas.microsoft.com/office/drawing/2014/main" val="3965485500"/>
                    </a:ext>
                  </a:extLst>
                </a:gridCol>
                <a:gridCol w="1806131">
                  <a:extLst>
                    <a:ext uri="{9D8B030D-6E8A-4147-A177-3AD203B41FA5}">
                      <a16:colId xmlns:a16="http://schemas.microsoft.com/office/drawing/2014/main" val="651830706"/>
                    </a:ext>
                  </a:extLst>
                </a:gridCol>
                <a:gridCol w="1050389">
                  <a:extLst>
                    <a:ext uri="{9D8B030D-6E8A-4147-A177-3AD203B41FA5}">
                      <a16:colId xmlns:a16="http://schemas.microsoft.com/office/drawing/2014/main" val="153566765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30442448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72554500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06590556"/>
                    </a:ext>
                  </a:extLst>
                </a:gridCol>
                <a:gridCol w="1589204">
                  <a:extLst>
                    <a:ext uri="{9D8B030D-6E8A-4147-A177-3AD203B41FA5}">
                      <a16:colId xmlns:a16="http://schemas.microsoft.com/office/drawing/2014/main" val="3889789136"/>
                    </a:ext>
                  </a:extLst>
                </a:gridCol>
                <a:gridCol w="1075093">
                  <a:extLst>
                    <a:ext uri="{9D8B030D-6E8A-4147-A177-3AD203B41FA5}">
                      <a16:colId xmlns:a16="http://schemas.microsoft.com/office/drawing/2014/main" val="239036992"/>
                    </a:ext>
                  </a:extLst>
                </a:gridCol>
              </a:tblGrid>
              <a:tr h="295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Ф.И.О. уч-ся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сформированности умений самоорганизации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формирования  целеполагания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умения анализировать и моделировать свою деятельность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умения планировать свою деятельность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волевой регуляции, целеустремленности, навыков контроля и оценки своей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еумения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самооценки (рефлексии)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val="51173925"/>
                  </a:ext>
                </a:extLst>
              </a:tr>
              <a:tr h="4638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8352290"/>
                  </a:ext>
                </a:extLst>
              </a:tr>
              <a:tr h="4638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1237397"/>
                  </a:ext>
                </a:extLst>
              </a:tr>
              <a:tr h="4638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4868811"/>
                  </a:ext>
                </a:extLst>
              </a:tr>
              <a:tr h="46386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4478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880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4F0B600-EF0D-837F-6E23-01846D3A1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277047"/>
              </p:ext>
            </p:extLst>
          </p:nvPr>
        </p:nvGraphicFramePr>
        <p:xfrm>
          <a:off x="323528" y="620688"/>
          <a:ext cx="8424936" cy="5036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987">
                  <a:extLst>
                    <a:ext uri="{9D8B030D-6E8A-4147-A177-3AD203B41FA5}">
                      <a16:colId xmlns:a16="http://schemas.microsoft.com/office/drawing/2014/main" val="1638853465"/>
                    </a:ext>
                  </a:extLst>
                </a:gridCol>
                <a:gridCol w="4771589">
                  <a:extLst>
                    <a:ext uri="{9D8B030D-6E8A-4147-A177-3AD203B41FA5}">
                      <a16:colId xmlns:a16="http://schemas.microsoft.com/office/drawing/2014/main" val="339849013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91380769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401285724"/>
                    </a:ext>
                  </a:extLst>
                </a:gridCol>
                <a:gridCol w="974226">
                  <a:extLst>
                    <a:ext uri="{9D8B030D-6E8A-4147-A177-3AD203B41FA5}">
                      <a16:colId xmlns:a16="http://schemas.microsoft.com/office/drawing/2014/main" val="3484250028"/>
                    </a:ext>
                  </a:extLst>
                </a:gridCol>
                <a:gridCol w="825974">
                  <a:extLst>
                    <a:ext uri="{9D8B030D-6E8A-4147-A177-3AD203B41FA5}">
                      <a16:colId xmlns:a16="http://schemas.microsoft.com/office/drawing/2014/main" val="308874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r>
                        <a:rPr lang="ru-RU" sz="1200" dirty="0" err="1">
                          <a:effectLst/>
                        </a:rPr>
                        <a:t>п</a:t>
                      </a:r>
                      <a:r>
                        <a:rPr lang="ru-RU" sz="1200" dirty="0">
                          <a:effectLst/>
                        </a:rPr>
                        <a:t>/</a:t>
                      </a:r>
                      <a:r>
                        <a:rPr lang="ru-RU" sz="1200" dirty="0" err="1">
                          <a:effectLst/>
                        </a:rPr>
                        <a:t>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девочки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мальчики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8042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Сформированность умений самоорганизации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3580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Формирование  целеполагания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1,6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052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Формирование умения анализировать и моделировать свою деятельность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1,5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4408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Формирование умения планировать свою деятельность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368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Формирование волевой регуляции, целеустремленности, навыков контроля и оценки своей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7509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effectLst/>
                        </a:rPr>
                        <a:t>Формированиеумения</a:t>
                      </a:r>
                      <a:r>
                        <a:rPr lang="ru-RU" sz="1800" dirty="0">
                          <a:effectLst/>
                        </a:rPr>
                        <a:t> самооценки (рефлексии)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1,6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1,5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7300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СОУ по итогам 2 четверти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97,4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86,3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1376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80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8EFC6788-1964-C042-C3BF-1D21EBCE8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268760"/>
            <a:ext cx="8435280" cy="4536504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64B22D-7A3B-9556-B92E-FD2DFCBE5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33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ФГОС общего образования не определяет необходимость обязательного контроля и оценки личностных достижений обучающихся. Достижение личностных результатов не выносится на итоговую оценку обучающихся.</a:t>
            </a:r>
          </a:p>
          <a:p>
            <a:r>
              <a:rPr lang="ru-RU" dirty="0"/>
              <a:t>Добавили в ФОП, что достижение личностных результатов не выносится на итоговую оценку, а является предметом оценки эффективности воспитательно-образовательной деятельности школы и образовательных систем разного уровня.</a:t>
            </a:r>
          </a:p>
          <a:p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u="sng" dirty="0"/>
              <a:t>Особенности оценки личностных результатов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Оценка предметных результатов осуществляется педагогическим работником в ходе процедур текущего, тематического, промежуточного и итогового контроля.</a:t>
            </a:r>
          </a:p>
          <a:p>
            <a:r>
              <a:rPr lang="ru-RU" dirty="0"/>
              <a:t>планируемые результаты обеспечивают  связь между требованиями Стандарта, образовательным процессом и системой оценки достижений учащихся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Особенности оценки предметных результатов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AD4E30-D74E-E4E9-429F-BAEE05358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9001156" cy="5649934"/>
          </a:xfrm>
        </p:spPr>
      </p:pic>
    </p:spTree>
    <p:extLst>
      <p:ext uri="{BB962C8B-B14F-4D97-AF65-F5344CB8AC3E}">
        <p14:creationId xmlns:p14="http://schemas.microsoft.com/office/powerpoint/2010/main" val="3758054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1055</TotalTime>
  <Words>568</Words>
  <Application>Microsoft Office PowerPoint</Application>
  <PresentationFormat>Экран (4:3)</PresentationFormat>
  <Paragraphs>128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Calibri</vt:lpstr>
      <vt:lpstr>Lucida Sans Unicode</vt:lpstr>
      <vt:lpstr>Roboto</vt:lpstr>
      <vt:lpstr>Symbol</vt:lpstr>
      <vt:lpstr>Times New Roman</vt:lpstr>
      <vt:lpstr>Verdana</vt:lpstr>
      <vt:lpstr>Wingdings</vt:lpstr>
      <vt:lpstr>Wingdings 2</vt:lpstr>
      <vt:lpstr>Wingdings 3</vt:lpstr>
      <vt:lpstr>Открытая</vt:lpstr>
      <vt:lpstr>Планируемые результаты как связь стандарта и образовательно процесса</vt:lpstr>
      <vt:lpstr>Презентация PowerPoint</vt:lpstr>
      <vt:lpstr>Презентация PowerPoint</vt:lpstr>
      <vt:lpstr>Презентация PowerPoint</vt:lpstr>
      <vt:lpstr>Основным объектом оценки метапредметных результатов является овладение</vt:lpstr>
      <vt:lpstr>Особенности оценки метапредметных результатов</vt:lpstr>
      <vt:lpstr>Показатели</vt:lpstr>
      <vt:lpstr>Презентация PowerPoint</vt:lpstr>
      <vt:lpstr>Презентация PowerPoint</vt:lpstr>
      <vt:lpstr>Презентация PowerPoint</vt:lpstr>
      <vt:lpstr>Особенности оценки личностных результатов </vt:lpstr>
      <vt:lpstr>Особенности оценки предметных результатов</vt:lpstr>
      <vt:lpstr>Презентация PowerPoint</vt:lpstr>
    </vt:vector>
  </TitlesOfParts>
  <Company>gpx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Календарно-тематическое планирование по ФГОС</dc:title>
  <dc:creator>GYPNORION</dc:creator>
  <cp:lastModifiedBy>Гульсина</cp:lastModifiedBy>
  <cp:revision>77</cp:revision>
  <cp:lastPrinted>2016-01-14T10:32:34Z</cp:lastPrinted>
  <dcterms:created xsi:type="dcterms:W3CDTF">2016-01-13T07:08:43Z</dcterms:created>
  <dcterms:modified xsi:type="dcterms:W3CDTF">2023-08-29T15:56:09Z</dcterms:modified>
</cp:coreProperties>
</file>