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60" r:id="rId3"/>
    <p:sldId id="258" r:id="rId4"/>
    <p:sldId id="257" r:id="rId5"/>
    <p:sldId id="259" r:id="rId6"/>
    <p:sldId id="264" r:id="rId7"/>
    <p:sldId id="262" r:id="rId8"/>
    <p:sldId id="263" r:id="rId9"/>
    <p:sldId id="265" r:id="rId10"/>
    <p:sldId id="266" r:id="rId11"/>
    <p:sldId id="267" r:id="rId12"/>
    <p:sldId id="269" r:id="rId13"/>
    <p:sldId id="268" r:id="rId14"/>
    <p:sldId id="271" r:id="rId15"/>
    <p:sldId id="270" r:id="rId16"/>
    <p:sldId id="272" r:id="rId17"/>
    <p:sldId id="274" r:id="rId18"/>
    <p:sldId id="273" r:id="rId19"/>
    <p:sldId id="275" r:id="rId20"/>
    <p:sldId id="276" r:id="rId21"/>
    <p:sldId id="277" r:id="rId22"/>
    <p:sldId id="281" r:id="rId23"/>
    <p:sldId id="283" r:id="rId24"/>
    <p:sldId id="285" r:id="rId25"/>
    <p:sldId id="287" r:id="rId26"/>
    <p:sldId id="280" r:id="rId27"/>
    <p:sldId id="278" r:id="rId28"/>
    <p:sldId id="279" r:id="rId29"/>
  </p:sldIdLst>
  <p:sldSz cx="12601575" cy="6840538"/>
  <p:notesSz cx="6858000" cy="9144000"/>
  <p:defaultTextStyle>
    <a:defPPr>
      <a:defRPr lang="ru-RU"/>
    </a:defPPr>
    <a:lvl1pPr marL="0" algn="l" defTabSz="119640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598200" algn="l" defTabSz="119640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196401" algn="l" defTabSz="119640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794601" algn="l" defTabSz="119640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392802" algn="l" defTabSz="119640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2991002" algn="l" defTabSz="119640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589203" algn="l" defTabSz="119640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187403" algn="l" defTabSz="119640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785604" algn="l" defTabSz="119640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55">
          <p15:clr>
            <a:srgbClr val="A4A3A4"/>
          </p15:clr>
        </p15:guide>
        <p15:guide id="2" pos="39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686" y="-73"/>
      </p:cViewPr>
      <p:guideLst>
        <p:guide orient="horz" pos="2155"/>
        <p:guide pos="39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0AA105-6FAD-4885-9041-6995806C1D86}" type="doc">
      <dgm:prSet loTypeId="urn:microsoft.com/office/officeart/2005/8/layout/h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7969CB-1B53-4594-90BC-E9342FB3CAB0}">
      <dgm:prSet phldrT="[Текст]"/>
      <dgm:spPr/>
      <dgm:t>
        <a:bodyPr/>
        <a:lstStyle/>
        <a:p>
          <a:r>
            <a:rPr lang="ru-RU" dirty="0"/>
            <a:t>СТРАТЕГИЯ</a:t>
          </a:r>
        </a:p>
      </dgm:t>
    </dgm:pt>
    <dgm:pt modelId="{7C7ADCD9-C0B7-4D4F-9D5F-727CC0CA2932}" type="parTrans" cxnId="{3DE787EB-D301-475E-886E-62F25F61838D}">
      <dgm:prSet/>
      <dgm:spPr/>
      <dgm:t>
        <a:bodyPr/>
        <a:lstStyle/>
        <a:p>
          <a:endParaRPr lang="ru-RU"/>
        </a:p>
      </dgm:t>
    </dgm:pt>
    <dgm:pt modelId="{F41E1DB7-3110-4E82-B685-CEF7C6BED60E}" type="sibTrans" cxnId="{3DE787EB-D301-475E-886E-62F25F61838D}">
      <dgm:prSet/>
      <dgm:spPr/>
      <dgm:t>
        <a:bodyPr/>
        <a:lstStyle/>
        <a:p>
          <a:endParaRPr lang="ru-RU"/>
        </a:p>
      </dgm:t>
    </dgm:pt>
    <dgm:pt modelId="{1C010F8D-C5A7-4974-8A07-BD679110F19A}">
      <dgm:prSet phldrT="[Текст]"/>
      <dgm:spPr/>
      <dgm:t>
        <a:bodyPr/>
        <a:lstStyle/>
        <a:p>
          <a:r>
            <a:rPr lang="ru-RU" dirty="0"/>
            <a:t>Организация образовательной деятельности</a:t>
          </a:r>
        </a:p>
      </dgm:t>
    </dgm:pt>
    <dgm:pt modelId="{86CF5841-675E-418E-8045-58376F9A1F88}" type="parTrans" cxnId="{A9BB3D09-713C-4AFF-84DE-B8576F8D2B81}">
      <dgm:prSet/>
      <dgm:spPr/>
      <dgm:t>
        <a:bodyPr/>
        <a:lstStyle/>
        <a:p>
          <a:endParaRPr lang="ru-RU"/>
        </a:p>
      </dgm:t>
    </dgm:pt>
    <dgm:pt modelId="{09CC85E6-5B1B-4D82-9891-40C51841930E}" type="sibTrans" cxnId="{A9BB3D09-713C-4AFF-84DE-B8576F8D2B81}">
      <dgm:prSet/>
      <dgm:spPr/>
      <dgm:t>
        <a:bodyPr/>
        <a:lstStyle/>
        <a:p>
          <a:endParaRPr lang="ru-RU"/>
        </a:p>
      </dgm:t>
    </dgm:pt>
    <dgm:pt modelId="{590CD4D4-0456-4CF1-A92E-418C5125D63E}">
      <dgm:prSet phldrT="[Текст]"/>
      <dgm:spPr/>
      <dgm:t>
        <a:bodyPr/>
        <a:lstStyle/>
        <a:p>
          <a:r>
            <a:rPr lang="ru-RU" dirty="0"/>
            <a:t>ТАКТИКА</a:t>
          </a:r>
        </a:p>
      </dgm:t>
    </dgm:pt>
    <dgm:pt modelId="{7F3B0B17-253B-455E-B74D-27967C2C08FB}" type="parTrans" cxnId="{CB60AB66-EB1D-4F9C-952E-8DA1A44D7A41}">
      <dgm:prSet/>
      <dgm:spPr/>
      <dgm:t>
        <a:bodyPr/>
        <a:lstStyle/>
        <a:p>
          <a:endParaRPr lang="ru-RU"/>
        </a:p>
      </dgm:t>
    </dgm:pt>
    <dgm:pt modelId="{8F19060F-B2AF-4B6F-8B81-611ED3337C05}" type="sibTrans" cxnId="{CB60AB66-EB1D-4F9C-952E-8DA1A44D7A41}">
      <dgm:prSet/>
      <dgm:spPr/>
      <dgm:t>
        <a:bodyPr/>
        <a:lstStyle/>
        <a:p>
          <a:endParaRPr lang="ru-RU"/>
        </a:p>
      </dgm:t>
    </dgm:pt>
    <dgm:pt modelId="{8C4371DC-6AD5-49B8-85EF-4A915766B9D4}">
      <dgm:prSet phldrT="[Текст]"/>
      <dgm:spPr/>
      <dgm:t>
        <a:bodyPr/>
        <a:lstStyle/>
        <a:p>
          <a:r>
            <a:rPr lang="ru-RU" dirty="0"/>
            <a:t>Технология реализации по предметным областям и предметам</a:t>
          </a:r>
        </a:p>
      </dgm:t>
    </dgm:pt>
    <dgm:pt modelId="{0AB417BC-1E44-4147-94EB-5D6A5E4DDD08}" type="parTrans" cxnId="{FE28B70D-B977-438F-8640-835465CCCA95}">
      <dgm:prSet/>
      <dgm:spPr/>
      <dgm:t>
        <a:bodyPr/>
        <a:lstStyle/>
        <a:p>
          <a:endParaRPr lang="ru-RU"/>
        </a:p>
      </dgm:t>
    </dgm:pt>
    <dgm:pt modelId="{823BEABB-C686-4712-B51A-D1270B0757F7}" type="sibTrans" cxnId="{FE28B70D-B977-438F-8640-835465CCCA95}">
      <dgm:prSet/>
      <dgm:spPr/>
      <dgm:t>
        <a:bodyPr/>
        <a:lstStyle/>
        <a:p>
          <a:endParaRPr lang="ru-RU"/>
        </a:p>
      </dgm:t>
    </dgm:pt>
    <dgm:pt modelId="{4B731F75-8098-4546-BBC9-82AE8AF50339}">
      <dgm:prSet phldrT="[Текст]"/>
      <dgm:spPr/>
      <dgm:t>
        <a:bodyPr/>
        <a:lstStyle/>
        <a:p>
          <a:endParaRPr lang="ru-RU" dirty="0"/>
        </a:p>
      </dgm:t>
    </dgm:pt>
    <dgm:pt modelId="{FE4A48C9-5DC7-4FF0-939E-16E1FC36E6E7}" type="parTrans" cxnId="{7F17602E-776A-4DFC-ADE8-2CC6E4BF1C70}">
      <dgm:prSet/>
      <dgm:spPr/>
      <dgm:t>
        <a:bodyPr/>
        <a:lstStyle/>
        <a:p>
          <a:endParaRPr lang="ru-RU"/>
        </a:p>
      </dgm:t>
    </dgm:pt>
    <dgm:pt modelId="{92033B52-46AC-4290-BAD1-543F4806B3F1}" type="sibTrans" cxnId="{7F17602E-776A-4DFC-ADE8-2CC6E4BF1C70}">
      <dgm:prSet/>
      <dgm:spPr/>
      <dgm:t>
        <a:bodyPr/>
        <a:lstStyle/>
        <a:p>
          <a:endParaRPr lang="ru-RU"/>
        </a:p>
      </dgm:t>
    </dgm:pt>
    <dgm:pt modelId="{99D7E5F3-2384-4159-B902-3BC7B51C9F75}">
      <dgm:prSet phldrT="[Текст]"/>
      <dgm:spPr/>
      <dgm:t>
        <a:bodyPr/>
        <a:lstStyle/>
        <a:p>
          <a:r>
            <a:rPr lang="ru-RU" dirty="0"/>
            <a:t>ОПЫТ</a:t>
          </a:r>
        </a:p>
      </dgm:t>
    </dgm:pt>
    <dgm:pt modelId="{B2E8E938-6389-4E0C-B2E7-BE7CE72269B0}" type="parTrans" cxnId="{F5B8944E-02E0-4AC6-9823-184C5E662E3C}">
      <dgm:prSet/>
      <dgm:spPr/>
      <dgm:t>
        <a:bodyPr/>
        <a:lstStyle/>
        <a:p>
          <a:endParaRPr lang="ru-RU"/>
        </a:p>
      </dgm:t>
    </dgm:pt>
    <dgm:pt modelId="{D1DAA4F3-FDAB-44B1-803E-92F144B151A9}" type="sibTrans" cxnId="{F5B8944E-02E0-4AC6-9823-184C5E662E3C}">
      <dgm:prSet/>
      <dgm:spPr/>
      <dgm:t>
        <a:bodyPr/>
        <a:lstStyle/>
        <a:p>
          <a:endParaRPr lang="ru-RU"/>
        </a:p>
      </dgm:t>
    </dgm:pt>
    <dgm:pt modelId="{D141B10E-C085-4968-B042-BE3B6D6D16C4}">
      <dgm:prSet phldrT="[Текст]"/>
      <dgm:spPr/>
      <dgm:t>
        <a:bodyPr/>
        <a:lstStyle/>
        <a:p>
          <a:r>
            <a:rPr lang="ru-RU" dirty="0"/>
            <a:t>Реализация </a:t>
          </a:r>
        </a:p>
      </dgm:t>
    </dgm:pt>
    <dgm:pt modelId="{F8CB2BDE-D1FB-4A55-8E4E-16C4130F6246}" type="parTrans" cxnId="{96E7ABE0-2927-434C-B397-C3A9EA4A4CA0}">
      <dgm:prSet/>
      <dgm:spPr/>
      <dgm:t>
        <a:bodyPr/>
        <a:lstStyle/>
        <a:p>
          <a:endParaRPr lang="ru-RU"/>
        </a:p>
      </dgm:t>
    </dgm:pt>
    <dgm:pt modelId="{196164F4-4938-4FEC-AA3E-64156C552F92}" type="sibTrans" cxnId="{96E7ABE0-2927-434C-B397-C3A9EA4A4CA0}">
      <dgm:prSet/>
      <dgm:spPr/>
      <dgm:t>
        <a:bodyPr/>
        <a:lstStyle/>
        <a:p>
          <a:endParaRPr lang="ru-RU"/>
        </a:p>
      </dgm:t>
    </dgm:pt>
    <dgm:pt modelId="{83C9F869-0AAB-4D32-B7AC-C2A6F4105F88}">
      <dgm:prSet phldrT="[Текст]"/>
      <dgm:spPr/>
      <dgm:t>
        <a:bodyPr/>
        <a:lstStyle/>
        <a:p>
          <a:r>
            <a:rPr lang="ru-RU" dirty="0"/>
            <a:t>Предложения</a:t>
          </a:r>
        </a:p>
      </dgm:t>
    </dgm:pt>
    <dgm:pt modelId="{5F0FC538-4B86-42C6-AA58-AC07EDF17ABF}" type="parTrans" cxnId="{3166F325-FC72-4570-BA8D-70A8B7849D0E}">
      <dgm:prSet/>
      <dgm:spPr/>
      <dgm:t>
        <a:bodyPr/>
        <a:lstStyle/>
        <a:p>
          <a:endParaRPr lang="ru-RU"/>
        </a:p>
      </dgm:t>
    </dgm:pt>
    <dgm:pt modelId="{0FAF90E9-A4F2-4D6B-B5A2-6FB8F4F5AB16}" type="sibTrans" cxnId="{3166F325-FC72-4570-BA8D-70A8B7849D0E}">
      <dgm:prSet/>
      <dgm:spPr/>
      <dgm:t>
        <a:bodyPr/>
        <a:lstStyle/>
        <a:p>
          <a:endParaRPr lang="ru-RU"/>
        </a:p>
      </dgm:t>
    </dgm:pt>
    <dgm:pt modelId="{59130CF4-84E6-484B-B87E-F86C843FC7F2}">
      <dgm:prSet phldrT="[Текст]"/>
      <dgm:spPr/>
      <dgm:t>
        <a:bodyPr/>
        <a:lstStyle/>
        <a:p>
          <a:r>
            <a:rPr lang="ru-RU" dirty="0"/>
            <a:t>Вопросы</a:t>
          </a:r>
        </a:p>
      </dgm:t>
    </dgm:pt>
    <dgm:pt modelId="{6C4095ED-F49F-40D4-B5E3-A8439862B6A8}" type="parTrans" cxnId="{0465EE7B-E7FB-4114-AA6A-5281CBBB1794}">
      <dgm:prSet/>
      <dgm:spPr/>
      <dgm:t>
        <a:bodyPr/>
        <a:lstStyle/>
        <a:p>
          <a:endParaRPr lang="ru-RU"/>
        </a:p>
      </dgm:t>
    </dgm:pt>
    <dgm:pt modelId="{3CDA2A81-1D1D-4234-95E8-A4A126F3C0A9}" type="sibTrans" cxnId="{0465EE7B-E7FB-4114-AA6A-5281CBBB1794}">
      <dgm:prSet/>
      <dgm:spPr/>
      <dgm:t>
        <a:bodyPr/>
        <a:lstStyle/>
        <a:p>
          <a:endParaRPr lang="ru-RU"/>
        </a:p>
      </dgm:t>
    </dgm:pt>
    <dgm:pt modelId="{F2507363-95E9-4250-B896-8EA625B11416}">
      <dgm:prSet phldrT="[Текст]"/>
      <dgm:spPr/>
      <dgm:t>
        <a:bodyPr/>
        <a:lstStyle/>
        <a:p>
          <a:r>
            <a:rPr lang="ru-RU" dirty="0"/>
            <a:t>Рефлексия</a:t>
          </a:r>
        </a:p>
      </dgm:t>
    </dgm:pt>
    <dgm:pt modelId="{78D8163C-8DFD-4CB6-815C-444DA9227B45}" type="parTrans" cxnId="{96DD75A3-0B61-4B0A-854E-29A192576F0E}">
      <dgm:prSet/>
      <dgm:spPr/>
      <dgm:t>
        <a:bodyPr/>
        <a:lstStyle/>
        <a:p>
          <a:endParaRPr lang="ru-RU"/>
        </a:p>
      </dgm:t>
    </dgm:pt>
    <dgm:pt modelId="{012F01DE-D26D-4F26-8259-495017664ECF}" type="sibTrans" cxnId="{96DD75A3-0B61-4B0A-854E-29A192576F0E}">
      <dgm:prSet/>
      <dgm:spPr/>
      <dgm:t>
        <a:bodyPr/>
        <a:lstStyle/>
        <a:p>
          <a:endParaRPr lang="ru-RU"/>
        </a:p>
      </dgm:t>
    </dgm:pt>
    <dgm:pt modelId="{D7B1982A-5286-4D60-B21E-7A96731C60D6}" type="pres">
      <dgm:prSet presAssocID="{400AA105-6FAD-4885-9041-6995806C1D8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DF5869-4848-4AF0-894E-5FECB63F4A81}" type="pres">
      <dgm:prSet presAssocID="{8B7969CB-1B53-4594-90BC-E9342FB3CAB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DDF11E-0283-46F1-9BC6-7883BA5EF38E}" type="pres">
      <dgm:prSet presAssocID="{F41E1DB7-3110-4E82-B685-CEF7C6BED60E}" presName="sibTrans" presStyleCnt="0"/>
      <dgm:spPr/>
    </dgm:pt>
    <dgm:pt modelId="{763473C0-73AD-45E3-B75B-7F5F0161FB2C}" type="pres">
      <dgm:prSet presAssocID="{590CD4D4-0456-4CF1-A92E-418C5125D63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396F08-ED51-4F82-A1A2-D3016DD77CF1}" type="pres">
      <dgm:prSet presAssocID="{8F19060F-B2AF-4B6F-8B81-611ED3337C05}" presName="sibTrans" presStyleCnt="0"/>
      <dgm:spPr/>
    </dgm:pt>
    <dgm:pt modelId="{B3533B3C-D26E-481B-84D9-9E73D328A086}" type="pres">
      <dgm:prSet presAssocID="{99D7E5F3-2384-4159-B902-3BC7B51C9F75}" presName="node" presStyleLbl="node1" presStyleIdx="2" presStyleCnt="3" custLinFactNeighborX="-31928" custLinFactNeighborY="1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DD75A3-0B61-4B0A-854E-29A192576F0E}" srcId="{99D7E5F3-2384-4159-B902-3BC7B51C9F75}" destId="{F2507363-95E9-4250-B896-8EA625B11416}" srcOrd="3" destOrd="0" parTransId="{78D8163C-8DFD-4CB6-815C-444DA9227B45}" sibTransId="{012F01DE-D26D-4F26-8259-495017664ECF}"/>
    <dgm:cxn modelId="{419D6D9A-E48D-4DB2-A639-1EBCB7AA5237}" type="presOf" srcId="{8B7969CB-1B53-4594-90BC-E9342FB3CAB0}" destId="{B7DF5869-4848-4AF0-894E-5FECB63F4A81}" srcOrd="0" destOrd="0" presId="urn:microsoft.com/office/officeart/2005/8/layout/hList6"/>
    <dgm:cxn modelId="{7F17602E-776A-4DFC-ADE8-2CC6E4BF1C70}" srcId="{590CD4D4-0456-4CF1-A92E-418C5125D63E}" destId="{4B731F75-8098-4546-BBC9-82AE8AF50339}" srcOrd="1" destOrd="0" parTransId="{FE4A48C9-5DC7-4FF0-939E-16E1FC36E6E7}" sibTransId="{92033B52-46AC-4290-BAD1-543F4806B3F1}"/>
    <dgm:cxn modelId="{5D5B2953-B22C-4E59-8E94-A32ED2ED6D21}" type="presOf" srcId="{59130CF4-84E6-484B-B87E-F86C843FC7F2}" destId="{B3533B3C-D26E-481B-84D9-9E73D328A086}" srcOrd="0" destOrd="3" presId="urn:microsoft.com/office/officeart/2005/8/layout/hList6"/>
    <dgm:cxn modelId="{FE28B70D-B977-438F-8640-835465CCCA95}" srcId="{590CD4D4-0456-4CF1-A92E-418C5125D63E}" destId="{8C4371DC-6AD5-49B8-85EF-4A915766B9D4}" srcOrd="0" destOrd="0" parTransId="{0AB417BC-1E44-4147-94EB-5D6A5E4DDD08}" sibTransId="{823BEABB-C686-4712-B51A-D1270B0757F7}"/>
    <dgm:cxn modelId="{4BFDA7BF-4547-4046-8CC1-A35EA982DE06}" type="presOf" srcId="{4B731F75-8098-4546-BBC9-82AE8AF50339}" destId="{763473C0-73AD-45E3-B75B-7F5F0161FB2C}" srcOrd="0" destOrd="2" presId="urn:microsoft.com/office/officeart/2005/8/layout/hList6"/>
    <dgm:cxn modelId="{A9BB3D09-713C-4AFF-84DE-B8576F8D2B81}" srcId="{8B7969CB-1B53-4594-90BC-E9342FB3CAB0}" destId="{1C010F8D-C5A7-4974-8A07-BD679110F19A}" srcOrd="0" destOrd="0" parTransId="{86CF5841-675E-418E-8045-58376F9A1F88}" sibTransId="{09CC85E6-5B1B-4D82-9891-40C51841930E}"/>
    <dgm:cxn modelId="{3DE787EB-D301-475E-886E-62F25F61838D}" srcId="{400AA105-6FAD-4885-9041-6995806C1D86}" destId="{8B7969CB-1B53-4594-90BC-E9342FB3CAB0}" srcOrd="0" destOrd="0" parTransId="{7C7ADCD9-C0B7-4D4F-9D5F-727CC0CA2932}" sibTransId="{F41E1DB7-3110-4E82-B685-CEF7C6BED60E}"/>
    <dgm:cxn modelId="{29E6923D-8C73-4A5B-B206-B66F850BC4D7}" type="presOf" srcId="{83C9F869-0AAB-4D32-B7AC-C2A6F4105F88}" destId="{B3533B3C-D26E-481B-84D9-9E73D328A086}" srcOrd="0" destOrd="2" presId="urn:microsoft.com/office/officeart/2005/8/layout/hList6"/>
    <dgm:cxn modelId="{BA14C48D-4E69-4978-B1FD-2BF76702B75C}" type="presOf" srcId="{D141B10E-C085-4968-B042-BE3B6D6D16C4}" destId="{B3533B3C-D26E-481B-84D9-9E73D328A086}" srcOrd="0" destOrd="1" presId="urn:microsoft.com/office/officeart/2005/8/layout/hList6"/>
    <dgm:cxn modelId="{2EB7CE6D-DDD5-432C-9E98-C1F9E26202AF}" type="presOf" srcId="{F2507363-95E9-4250-B896-8EA625B11416}" destId="{B3533B3C-D26E-481B-84D9-9E73D328A086}" srcOrd="0" destOrd="4" presId="urn:microsoft.com/office/officeart/2005/8/layout/hList6"/>
    <dgm:cxn modelId="{0465EE7B-E7FB-4114-AA6A-5281CBBB1794}" srcId="{99D7E5F3-2384-4159-B902-3BC7B51C9F75}" destId="{59130CF4-84E6-484B-B87E-F86C843FC7F2}" srcOrd="2" destOrd="0" parTransId="{6C4095ED-F49F-40D4-B5E3-A8439862B6A8}" sibTransId="{3CDA2A81-1D1D-4234-95E8-A4A126F3C0A9}"/>
    <dgm:cxn modelId="{F5B8944E-02E0-4AC6-9823-184C5E662E3C}" srcId="{400AA105-6FAD-4885-9041-6995806C1D86}" destId="{99D7E5F3-2384-4159-B902-3BC7B51C9F75}" srcOrd="2" destOrd="0" parTransId="{B2E8E938-6389-4E0C-B2E7-BE7CE72269B0}" sibTransId="{D1DAA4F3-FDAB-44B1-803E-92F144B151A9}"/>
    <dgm:cxn modelId="{CB60AB66-EB1D-4F9C-952E-8DA1A44D7A41}" srcId="{400AA105-6FAD-4885-9041-6995806C1D86}" destId="{590CD4D4-0456-4CF1-A92E-418C5125D63E}" srcOrd="1" destOrd="0" parTransId="{7F3B0B17-253B-455E-B74D-27967C2C08FB}" sibTransId="{8F19060F-B2AF-4B6F-8B81-611ED3337C05}"/>
    <dgm:cxn modelId="{FD390748-77BE-47ED-96D0-2E7956C1D33B}" type="presOf" srcId="{8C4371DC-6AD5-49B8-85EF-4A915766B9D4}" destId="{763473C0-73AD-45E3-B75B-7F5F0161FB2C}" srcOrd="0" destOrd="1" presId="urn:microsoft.com/office/officeart/2005/8/layout/hList6"/>
    <dgm:cxn modelId="{FE4A0916-B645-4576-9E1D-2C43D1179525}" type="presOf" srcId="{590CD4D4-0456-4CF1-A92E-418C5125D63E}" destId="{763473C0-73AD-45E3-B75B-7F5F0161FB2C}" srcOrd="0" destOrd="0" presId="urn:microsoft.com/office/officeart/2005/8/layout/hList6"/>
    <dgm:cxn modelId="{2A016E18-1A21-4D9C-9248-F4CED288C463}" type="presOf" srcId="{99D7E5F3-2384-4159-B902-3BC7B51C9F75}" destId="{B3533B3C-D26E-481B-84D9-9E73D328A086}" srcOrd="0" destOrd="0" presId="urn:microsoft.com/office/officeart/2005/8/layout/hList6"/>
    <dgm:cxn modelId="{2051F61D-0E31-464F-80B8-49CCE0A147CA}" type="presOf" srcId="{1C010F8D-C5A7-4974-8A07-BD679110F19A}" destId="{B7DF5869-4848-4AF0-894E-5FECB63F4A81}" srcOrd="0" destOrd="1" presId="urn:microsoft.com/office/officeart/2005/8/layout/hList6"/>
    <dgm:cxn modelId="{96E7ABE0-2927-434C-B397-C3A9EA4A4CA0}" srcId="{99D7E5F3-2384-4159-B902-3BC7B51C9F75}" destId="{D141B10E-C085-4968-B042-BE3B6D6D16C4}" srcOrd="0" destOrd="0" parTransId="{F8CB2BDE-D1FB-4A55-8E4E-16C4130F6246}" sibTransId="{196164F4-4938-4FEC-AA3E-64156C552F92}"/>
    <dgm:cxn modelId="{3166F325-FC72-4570-BA8D-70A8B7849D0E}" srcId="{99D7E5F3-2384-4159-B902-3BC7B51C9F75}" destId="{83C9F869-0AAB-4D32-B7AC-C2A6F4105F88}" srcOrd="1" destOrd="0" parTransId="{5F0FC538-4B86-42C6-AA58-AC07EDF17ABF}" sibTransId="{0FAF90E9-A4F2-4D6B-B5A2-6FB8F4F5AB16}"/>
    <dgm:cxn modelId="{FED1F735-9E2E-43F7-95EE-38DF2EDD0213}" type="presOf" srcId="{400AA105-6FAD-4885-9041-6995806C1D86}" destId="{D7B1982A-5286-4D60-B21E-7A96731C60D6}" srcOrd="0" destOrd="0" presId="urn:microsoft.com/office/officeart/2005/8/layout/hList6"/>
    <dgm:cxn modelId="{755C7A9D-621E-41A3-BCFC-1FEFB652CE24}" type="presParOf" srcId="{D7B1982A-5286-4D60-B21E-7A96731C60D6}" destId="{B7DF5869-4848-4AF0-894E-5FECB63F4A81}" srcOrd="0" destOrd="0" presId="urn:microsoft.com/office/officeart/2005/8/layout/hList6"/>
    <dgm:cxn modelId="{08BF215C-5D4F-4C92-B19A-59C288811695}" type="presParOf" srcId="{D7B1982A-5286-4D60-B21E-7A96731C60D6}" destId="{8EDDF11E-0283-46F1-9BC6-7883BA5EF38E}" srcOrd="1" destOrd="0" presId="urn:microsoft.com/office/officeart/2005/8/layout/hList6"/>
    <dgm:cxn modelId="{5C134199-3CBE-4450-A541-22A59295F4BC}" type="presParOf" srcId="{D7B1982A-5286-4D60-B21E-7A96731C60D6}" destId="{763473C0-73AD-45E3-B75B-7F5F0161FB2C}" srcOrd="2" destOrd="0" presId="urn:microsoft.com/office/officeart/2005/8/layout/hList6"/>
    <dgm:cxn modelId="{E31A2ECD-4AB7-4FDA-818F-C96290BE22A1}" type="presParOf" srcId="{D7B1982A-5286-4D60-B21E-7A96731C60D6}" destId="{54396F08-ED51-4F82-A1A2-D3016DD77CF1}" srcOrd="3" destOrd="0" presId="urn:microsoft.com/office/officeart/2005/8/layout/hList6"/>
    <dgm:cxn modelId="{61ACF61F-5A38-4E7C-83C9-74FFBDEDAFD1}" type="presParOf" srcId="{D7B1982A-5286-4D60-B21E-7A96731C60D6}" destId="{B3533B3C-D26E-481B-84D9-9E73D328A086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DF5869-4848-4AF0-894E-5FECB63F4A81}">
      <dsp:nvSpPr>
        <dsp:cNvPr id="0" name=""/>
        <dsp:cNvSpPr/>
      </dsp:nvSpPr>
      <dsp:spPr>
        <a:xfrm rot="16200000">
          <a:off x="-832724" y="834020"/>
          <a:ext cx="5039591" cy="3371549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0" tIns="0" rIns="224325" bIns="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/>
            <a:t>СТРАТЕГИЯ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/>
            <a:t>Организация образовательной деятельности</a:t>
          </a:r>
        </a:p>
      </dsp:txBody>
      <dsp:txXfrm rot="5400000">
        <a:off x="1297" y="1007917"/>
        <a:ext cx="3371549" cy="3023755"/>
      </dsp:txXfrm>
    </dsp:sp>
    <dsp:sp modelId="{763473C0-73AD-45E3-B75B-7F5F0161FB2C}">
      <dsp:nvSpPr>
        <dsp:cNvPr id="0" name=""/>
        <dsp:cNvSpPr/>
      </dsp:nvSpPr>
      <dsp:spPr>
        <a:xfrm rot="16200000">
          <a:off x="2791691" y="834020"/>
          <a:ext cx="5039591" cy="3371549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0" tIns="0" rIns="224325" bIns="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/>
            <a:t>ТАКТИКА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/>
            <a:t>Технология реализации по предметным областям и предметам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700" kern="1200" dirty="0"/>
        </a:p>
      </dsp:txBody>
      <dsp:txXfrm rot="5400000">
        <a:off x="3625712" y="1007917"/>
        <a:ext cx="3371549" cy="3023755"/>
      </dsp:txXfrm>
    </dsp:sp>
    <dsp:sp modelId="{B3533B3C-D26E-481B-84D9-9E73D328A086}">
      <dsp:nvSpPr>
        <dsp:cNvPr id="0" name=""/>
        <dsp:cNvSpPr/>
      </dsp:nvSpPr>
      <dsp:spPr>
        <a:xfrm rot="16200000">
          <a:off x="6335371" y="834020"/>
          <a:ext cx="5039591" cy="3371549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2250" tIns="0" rIns="224325" bIns="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/>
            <a:t>ОПЫТ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/>
            <a:t>Реализация 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/>
            <a:t>Предложения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/>
            <a:t>Вопросы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/>
            <a:t>Рефлексия</a:t>
          </a:r>
        </a:p>
      </dsp:txBody>
      <dsp:txXfrm rot="5400000">
        <a:off x="7169392" y="1007917"/>
        <a:ext cx="3371549" cy="3023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A87F0-B246-4B63-BC51-A2D34C040890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1463" y="685800"/>
            <a:ext cx="63150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7F35C-1A96-4582-A362-0BF1ADD22C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552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7F35C-1A96-4582-A362-0BF1ADD22C0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465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98f9695f00_0_62:notes"/>
          <p:cNvSpPr txBox="1">
            <a:spLocks noGrp="1"/>
          </p:cNvSpPr>
          <p:nvPr>
            <p:ph type="body" idx="1"/>
          </p:nvPr>
        </p:nvSpPr>
        <p:spPr>
          <a:xfrm>
            <a:off x="685800" y="4787126"/>
            <a:ext cx="5486400" cy="3916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g198f9695f00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6550" y="1243013"/>
            <a:ext cx="61849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98f9695f00_0_36:notes"/>
          <p:cNvSpPr txBox="1">
            <a:spLocks noGrp="1"/>
          </p:cNvSpPr>
          <p:nvPr>
            <p:ph type="body" idx="1"/>
          </p:nvPr>
        </p:nvSpPr>
        <p:spPr>
          <a:xfrm>
            <a:off x="685800" y="4787126"/>
            <a:ext cx="5486400" cy="3916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198f9695f00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100" cy="33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5d72bf429b_0_159:notes"/>
          <p:cNvSpPr txBox="1">
            <a:spLocks noGrp="1"/>
          </p:cNvSpPr>
          <p:nvPr>
            <p:ph type="body" idx="1"/>
          </p:nvPr>
        </p:nvSpPr>
        <p:spPr>
          <a:xfrm>
            <a:off x="685800" y="4787126"/>
            <a:ext cx="5486400" cy="3916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15d72bf429b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100" cy="33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5118" y="2125002"/>
            <a:ext cx="10711339" cy="146628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90236" y="3876305"/>
            <a:ext cx="8821103" cy="1748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98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96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94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92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91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89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87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85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5437" y="4395681"/>
            <a:ext cx="10711339" cy="1358606"/>
          </a:xfrm>
        </p:spPr>
        <p:txBody>
          <a:bodyPr anchor="t"/>
          <a:lstStyle>
            <a:lvl1pPr algn="l">
              <a:defRPr sz="52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95437" y="2899312"/>
            <a:ext cx="10711339" cy="1496367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98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1964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9460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928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910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8920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8740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8560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30079" y="1596127"/>
            <a:ext cx="5565696" cy="4514439"/>
          </a:xfr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05800" y="1596127"/>
            <a:ext cx="5565696" cy="4514439"/>
          </a:xfr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79" y="1531205"/>
            <a:ext cx="5567884" cy="638134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98200" indent="0">
              <a:buNone/>
              <a:defRPr sz="2600" b="1"/>
            </a:lvl2pPr>
            <a:lvl3pPr marL="1196401" indent="0">
              <a:buNone/>
              <a:defRPr sz="2400" b="1"/>
            </a:lvl3pPr>
            <a:lvl4pPr marL="1794601" indent="0">
              <a:buNone/>
              <a:defRPr sz="2100" b="1"/>
            </a:lvl4pPr>
            <a:lvl5pPr marL="2392802" indent="0">
              <a:buNone/>
              <a:defRPr sz="2100" b="1"/>
            </a:lvl5pPr>
            <a:lvl6pPr marL="2991002" indent="0">
              <a:buNone/>
              <a:defRPr sz="2100" b="1"/>
            </a:lvl6pPr>
            <a:lvl7pPr marL="3589203" indent="0">
              <a:buNone/>
              <a:defRPr sz="2100" b="1"/>
            </a:lvl7pPr>
            <a:lvl8pPr marL="4187403" indent="0">
              <a:buNone/>
              <a:defRPr sz="2100" b="1"/>
            </a:lvl8pPr>
            <a:lvl9pPr marL="4785604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0079" y="2169338"/>
            <a:ext cx="5567884" cy="3941227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01429" y="1531205"/>
            <a:ext cx="5570071" cy="638134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98200" indent="0">
              <a:buNone/>
              <a:defRPr sz="2600" b="1"/>
            </a:lvl2pPr>
            <a:lvl3pPr marL="1196401" indent="0">
              <a:buNone/>
              <a:defRPr sz="2400" b="1"/>
            </a:lvl3pPr>
            <a:lvl4pPr marL="1794601" indent="0">
              <a:buNone/>
              <a:defRPr sz="2100" b="1"/>
            </a:lvl4pPr>
            <a:lvl5pPr marL="2392802" indent="0">
              <a:buNone/>
              <a:defRPr sz="2100" b="1"/>
            </a:lvl5pPr>
            <a:lvl6pPr marL="2991002" indent="0">
              <a:buNone/>
              <a:defRPr sz="2100" b="1"/>
            </a:lvl6pPr>
            <a:lvl7pPr marL="3589203" indent="0">
              <a:buNone/>
              <a:defRPr sz="2100" b="1"/>
            </a:lvl7pPr>
            <a:lvl8pPr marL="4187403" indent="0">
              <a:buNone/>
              <a:defRPr sz="2100" b="1"/>
            </a:lvl8pPr>
            <a:lvl9pPr marL="4785604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401429" y="2169338"/>
            <a:ext cx="5570071" cy="3941227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82" y="272354"/>
            <a:ext cx="4145831" cy="1159092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6866" y="272357"/>
            <a:ext cx="7044630" cy="5838209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082" y="1431448"/>
            <a:ext cx="4145831" cy="4679118"/>
          </a:xfrm>
        </p:spPr>
        <p:txBody>
          <a:bodyPr/>
          <a:lstStyle>
            <a:lvl1pPr marL="0" indent="0">
              <a:buNone/>
              <a:defRPr sz="1800"/>
            </a:lvl1pPr>
            <a:lvl2pPr marL="598200" indent="0">
              <a:buNone/>
              <a:defRPr sz="1600"/>
            </a:lvl2pPr>
            <a:lvl3pPr marL="1196401" indent="0">
              <a:buNone/>
              <a:defRPr sz="1300"/>
            </a:lvl3pPr>
            <a:lvl4pPr marL="1794601" indent="0">
              <a:buNone/>
              <a:defRPr sz="1200"/>
            </a:lvl4pPr>
            <a:lvl5pPr marL="2392802" indent="0">
              <a:buNone/>
              <a:defRPr sz="1200"/>
            </a:lvl5pPr>
            <a:lvl6pPr marL="2991002" indent="0">
              <a:buNone/>
              <a:defRPr sz="1200"/>
            </a:lvl6pPr>
            <a:lvl7pPr marL="3589203" indent="0">
              <a:buNone/>
              <a:defRPr sz="1200"/>
            </a:lvl7pPr>
            <a:lvl8pPr marL="4187403" indent="0">
              <a:buNone/>
              <a:defRPr sz="1200"/>
            </a:lvl8pPr>
            <a:lvl9pPr marL="4785604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9997" y="4788377"/>
            <a:ext cx="7560945" cy="565295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69997" y="611215"/>
            <a:ext cx="7560945" cy="4104323"/>
          </a:xfrm>
        </p:spPr>
        <p:txBody>
          <a:bodyPr/>
          <a:lstStyle>
            <a:lvl1pPr marL="0" indent="0">
              <a:buNone/>
              <a:defRPr sz="4200"/>
            </a:lvl1pPr>
            <a:lvl2pPr marL="598200" indent="0">
              <a:buNone/>
              <a:defRPr sz="3700"/>
            </a:lvl2pPr>
            <a:lvl3pPr marL="1196401" indent="0">
              <a:buNone/>
              <a:defRPr sz="3100"/>
            </a:lvl3pPr>
            <a:lvl4pPr marL="1794601" indent="0">
              <a:buNone/>
              <a:defRPr sz="2600"/>
            </a:lvl4pPr>
            <a:lvl5pPr marL="2392802" indent="0">
              <a:buNone/>
              <a:defRPr sz="2600"/>
            </a:lvl5pPr>
            <a:lvl6pPr marL="2991002" indent="0">
              <a:buNone/>
              <a:defRPr sz="2600"/>
            </a:lvl6pPr>
            <a:lvl7pPr marL="3589203" indent="0">
              <a:buNone/>
              <a:defRPr sz="2600"/>
            </a:lvl7pPr>
            <a:lvl8pPr marL="4187403" indent="0">
              <a:buNone/>
              <a:defRPr sz="2600"/>
            </a:lvl8pPr>
            <a:lvl9pPr marL="4785604" indent="0">
              <a:buNone/>
              <a:defRPr sz="26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69997" y="5353673"/>
            <a:ext cx="7560945" cy="802813"/>
          </a:xfrm>
        </p:spPr>
        <p:txBody>
          <a:bodyPr/>
          <a:lstStyle>
            <a:lvl1pPr marL="0" indent="0">
              <a:buNone/>
              <a:defRPr sz="1800"/>
            </a:lvl1pPr>
            <a:lvl2pPr marL="598200" indent="0">
              <a:buNone/>
              <a:defRPr sz="1600"/>
            </a:lvl2pPr>
            <a:lvl3pPr marL="1196401" indent="0">
              <a:buNone/>
              <a:defRPr sz="1300"/>
            </a:lvl3pPr>
            <a:lvl4pPr marL="1794601" indent="0">
              <a:buNone/>
              <a:defRPr sz="1200"/>
            </a:lvl4pPr>
            <a:lvl5pPr marL="2392802" indent="0">
              <a:buNone/>
              <a:defRPr sz="1200"/>
            </a:lvl5pPr>
            <a:lvl6pPr marL="2991002" indent="0">
              <a:buNone/>
              <a:defRPr sz="1200"/>
            </a:lvl6pPr>
            <a:lvl7pPr marL="3589203" indent="0">
              <a:buNone/>
              <a:defRPr sz="1200"/>
            </a:lvl7pPr>
            <a:lvl8pPr marL="4187403" indent="0">
              <a:buNone/>
              <a:defRPr sz="1200"/>
            </a:lvl8pPr>
            <a:lvl9pPr marL="4785604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36142" y="273940"/>
            <a:ext cx="2835354" cy="583662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30079" y="273940"/>
            <a:ext cx="8296037" cy="583662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79" y="273940"/>
            <a:ext cx="11341418" cy="1140090"/>
          </a:xfrm>
          <a:prstGeom prst="rect">
            <a:avLst/>
          </a:prstGeom>
        </p:spPr>
        <p:txBody>
          <a:bodyPr vert="horz" lIns="119640" tIns="59820" rIns="119640" bIns="598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79" y="1596127"/>
            <a:ext cx="11341418" cy="4514439"/>
          </a:xfrm>
          <a:prstGeom prst="rect">
            <a:avLst/>
          </a:prstGeom>
        </p:spPr>
        <p:txBody>
          <a:bodyPr vert="horz" lIns="119640" tIns="59820" rIns="119640" bIns="598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30079" y="6340166"/>
            <a:ext cx="2940368" cy="364196"/>
          </a:xfrm>
          <a:prstGeom prst="rect">
            <a:avLst/>
          </a:prstGeom>
        </p:spPr>
        <p:txBody>
          <a:bodyPr vert="horz" lIns="119640" tIns="59820" rIns="119640" bIns="598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05538" y="6340166"/>
            <a:ext cx="3990499" cy="364196"/>
          </a:xfrm>
          <a:prstGeom prst="rect">
            <a:avLst/>
          </a:prstGeom>
        </p:spPr>
        <p:txBody>
          <a:bodyPr vert="horz" lIns="119640" tIns="59820" rIns="119640" bIns="598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31129" y="6340166"/>
            <a:ext cx="2940368" cy="364196"/>
          </a:xfrm>
          <a:prstGeom prst="rect">
            <a:avLst/>
          </a:prstGeom>
        </p:spPr>
        <p:txBody>
          <a:bodyPr vert="horz" lIns="119640" tIns="59820" rIns="119640" bIns="598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96401" rtl="0" eaLnBrk="1" latinLnBrk="0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8650" indent="-448650" algn="l" defTabSz="1196401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72076" indent="-373875" algn="l" defTabSz="1196401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495501" indent="-299100" algn="l" defTabSz="1196401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93702" indent="-299100" algn="l" defTabSz="1196401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91902" indent="-299100" algn="l" defTabSz="1196401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90103" indent="-299100" algn="l" defTabSz="119640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88303" indent="-299100" algn="l" defTabSz="119640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86504" indent="-299100" algn="l" defTabSz="119640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84704" indent="-299100" algn="l" defTabSz="119640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9640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8200" algn="l" defTabSz="119640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401" algn="l" defTabSz="119640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94601" algn="l" defTabSz="119640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392802" algn="l" defTabSz="119640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002" algn="l" defTabSz="119640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89203" algn="l" defTabSz="119640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87403" algn="l" defTabSz="119640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785604" algn="l" defTabSz="119640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sudact.ru/law/prikaz-minprosveshcheniia-rossii-ot-31052021-n-287/#8ON4xqo8XSHT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3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d/dJ1q81xCvJ0b1A" TargetMode="External"/><Relationship Id="rId2" Type="http://schemas.openxmlformats.org/officeDocument/2006/relationships/hyperlink" Target="http://globallab.org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hyperlink" Target="https://disk.yandex.ru/d/goeXHc_jntNjqA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oguldzhan@bk.r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601575" cy="1414030"/>
          </a:xfrm>
          <a:prstGeom prst="rect">
            <a:avLst/>
          </a:prstGeom>
          <a:solidFill>
            <a:srgbClr val="206A7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Государственное автономное образовательное учреждение дополнительного</a:t>
            </a:r>
          </a:p>
          <a:p>
            <a:pPr algn="ctr"/>
            <a:r>
              <a:rPr lang="ru-RU" sz="2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профессионального образования </a:t>
            </a:r>
          </a:p>
          <a:p>
            <a:pPr algn="ctr"/>
            <a:r>
              <a:rPr lang="ru-RU" sz="2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«Институт развития образования Республики Татарстан»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596" y="103872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404243" y="2265313"/>
            <a:ext cx="100811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8099" y="1357372"/>
            <a:ext cx="1231336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Стратегическая сессия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«Организация образовательной деятельности при внедрении ФГОС и ФООП»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Секция Технология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Изобразительное искусство</a:t>
            </a:r>
          </a:p>
          <a:p>
            <a:pPr algn="ctr"/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Ответственный: старший преподаватель кафедры  современных образовательных технологий</a:t>
            </a:r>
          </a:p>
          <a:p>
            <a:pPr algn="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 проектирования содержания образования </a:t>
            </a:r>
          </a:p>
          <a:p>
            <a:pPr algn="r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Хатамова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О.И.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Казань 2023</a:t>
            </a:r>
          </a:p>
        </p:txBody>
      </p:sp>
    </p:spTree>
    <p:extLst>
      <p:ext uri="{BB962C8B-B14F-4D97-AF65-F5344CB8AC3E}">
        <p14:creationId xmlns:p14="http://schemas.microsoft.com/office/powerpoint/2010/main" val="351124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Объект 1">
            <a:extLst>
              <a:ext uri="{FF2B5EF4-FFF2-40B4-BE49-F238E27FC236}">
                <a16:creationId xmlns:a16="http://schemas.microsoft.com/office/drawing/2014/main" xmlns="" id="{150295C9-83D6-475B-8EAC-99A709EF5C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8682987"/>
              </p:ext>
            </p:extLst>
          </p:nvPr>
        </p:nvGraphicFramePr>
        <p:xfrm>
          <a:off x="1044203" y="1404045"/>
          <a:ext cx="10622974" cy="5039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4"/>
          <p:cNvSpPr txBox="1">
            <a:spLocks/>
          </p:cNvSpPr>
          <p:nvPr/>
        </p:nvSpPr>
        <p:spPr>
          <a:xfrm>
            <a:off x="252115" y="251917"/>
            <a:ext cx="12192000" cy="1203649"/>
          </a:xfrm>
          <a:prstGeom prst="rect">
            <a:avLst/>
          </a:prstGeom>
          <a:solidFill>
            <a:srgbClr val="206A75"/>
          </a:solidFill>
          <a:ln w="25400" cap="flat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119640" tIns="59820" rIns="119640" bIns="59820" rtlCol="0" anchor="ctr">
            <a:normAutofit/>
          </a:bodyPr>
          <a:lstStyle>
            <a:lvl1pPr algn="ctr" defTabSz="1196401" rtl="0" eaLnBrk="1" latinLnBrk="0" hangingPunct="1">
              <a:spcBef>
                <a:spcPct val="0"/>
              </a:spcBef>
              <a:buNone/>
              <a:defRPr sz="5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Стратегические сессии 2023 год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363" y="345670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129056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11" y="-139288"/>
            <a:ext cx="12007500" cy="83237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Спикеры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8214" y="752614"/>
            <a:ext cx="12385376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   Седов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Сергей Алексеевич -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канд.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пед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наук, доцент кафедры общей инженерной подготовки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Елабужского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института (филиал) ФГАОУ ВПО «Казанский (Приволжский) федеральный университет» г. Елабуга,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Республика Татарстан – «О подготовке рабочих программ по технологии для реализации ФОП ООО 2023 года»</a:t>
            </a:r>
          </a:p>
          <a:p>
            <a:pPr marL="342900" indent="-342900">
              <a:buFontTx/>
              <a:buAutoNum type="arabicPeriod" startAt="2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Илюшина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Гульсина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Алимбековна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заслуженный учитель РТ</a:t>
            </a:r>
            <a:r>
              <a:rPr lang="ru-RU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заместитель директора по УВР МБОУ «Школа № 98»    </a:t>
            </a:r>
          </a:p>
          <a:p>
            <a:r>
              <a:rPr lang="ru-RU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Вахитовского района  г. Казани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«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Планируемые результаты как связь требований стандарта и образовательного  процесса»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3.     Розенталь Инна Альфредовна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руков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РМО учителей технологии Кировского и Московского р-нов, учитель технологии      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МБОУ "Гимназия 102" Московского р-на г. Казани – «Реализация модулей «Робототехника» и «Автоматизированные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системы» в рамках ФОП (опыт и перспективы)»</a:t>
            </a:r>
          </a:p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4.    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Кулишов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Максим Валерьевич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– учитель технологии МБОУ "СОШ 11" Зеленодольского МР РТ – «Обучение,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формирующие креативное мышление учащихся на уроках технологии . Основные принципы дизайна при разработке 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проекта» – «Формирование функциональной грамотности обучающихся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 на уроках технологии в условиях перехода на ФОП»</a:t>
            </a:r>
          </a:p>
          <a:p>
            <a:pPr marL="342900" indent="-342900">
              <a:buAutoNum type="arabicPeriod" startAt="5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Кашаева Надежда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Генадиевна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- учитель технологии </a:t>
            </a:r>
            <a:r>
              <a:rPr lang="ru-RU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МБОУ "</a:t>
            </a:r>
            <a:r>
              <a:rPr lang="ru-RU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Кутеминская</a:t>
            </a:r>
            <a:r>
              <a:rPr lang="ru-RU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СОШ"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Черемшанского муниципального района        – «</a:t>
            </a:r>
            <a:r>
              <a:rPr lang="ru-RU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Реализация традиций народных ремесел на уроках технологии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342900" indent="-342900">
              <a:buAutoNum type="arabicPeriod" startAt="6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Абдуллина Эльмира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Ибрагимовна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руковод. РМО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учителей ИЗО Ново-Савиновского р-на, учитель изобразительного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искусства и черчения высшей категории МАОУ «Лицей № 146 «Ресурс» Ново-Савиновского района г. Казани –    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«Особенности преподавания предметов "Изобразительное искусство" и «Черчение»  по новым ФГОС и ФОП в   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 условиях экономического развития России</a:t>
            </a:r>
          </a:p>
          <a:p>
            <a:pPr marL="457200" indent="-457200">
              <a:buAutoNum type="arabicPeriod" startAt="7"/>
            </a:pP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Сафиханова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Эльмира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Халимзяновна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pyковод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РМО учителей ИЗО Советского района г. Казани, учитель ИЗО МБОУ «Татарская гимназия N11» Советского р-на г. Казани – «Народные промыслы Республики Татарстан в рамках уроков ИЗО при переходе на ФОП </a:t>
            </a:r>
          </a:p>
          <a:p>
            <a:pPr marL="457200" indent="-457200">
              <a:buAutoNum type="arabicPeriod" startAt="7"/>
            </a:pPr>
            <a:r>
              <a:rPr lang="ru-RU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Романова Татьяна Константиновна - </a:t>
            </a:r>
            <a:r>
              <a:rPr lang="ru-RU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Методист по профориентационной работе 1 квалификационной категории МБОУ «Гимназия № 102 имени М.С. Устиновой»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Московского р-на г. Казани</a:t>
            </a:r>
            <a:r>
              <a:rPr lang="ru-RU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- «Роль профориентации в выборе направления будущей профессиональной деятельности в условиях социального партнерства </a:t>
            </a:r>
          </a:p>
          <a:p>
            <a:pPr marL="457200" indent="-457200">
              <a:buAutoNum type="arabicPeriod" startAt="7"/>
            </a:pPr>
            <a:r>
              <a:rPr lang="ru-RU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Илларионова Анастасия А. – </a:t>
            </a:r>
            <a:r>
              <a:rPr lang="ru-RU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зам. директора по УВР </a:t>
            </a:r>
            <a:r>
              <a:rPr lang="ru-RU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МБОУ «Школа № 98» Вахитовского района г. Казани</a:t>
            </a:r>
            <a:r>
              <a:rPr lang="ru-RU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руководитель ШМО учителей технологии Вахитовского р-на г. Казани – «Организационные подходы к изучению модуля «Компьютерная графика. Черчение»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 startAt="7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379" y="251917"/>
            <a:ext cx="720080" cy="985187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170389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87" y="1260029"/>
            <a:ext cx="11341418" cy="4104455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АКТУАЛЬНЫЕ ПРОБЛЕМЫ ПРЕПОДАВАНИЯ ПРЕДМЕТНОЙ ОБЛАСТИ «ТЕХНОЛОГИЯ»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2023/2024 учебном году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Методические рекомендации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347" y="229189"/>
            <a:ext cx="1028577" cy="132644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130314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79" y="273939"/>
            <a:ext cx="11341418" cy="2282233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4122" y="323925"/>
            <a:ext cx="12277451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1 сентября 2023 года образовательные организации переходят на работу по ФООП </a:t>
            </a: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2023/2024 учебном году преподавание учебного предмета «Технология» на уровне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основного общего образования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осуществляется в соответствии с: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- обновлённым  федеральным государственным образовательным стандартом основного общего образования (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просвещения Российской Федерации от 31 мая 2021 г. №287 «Об утверждении федерального государственного образовательного стандарта основного общего образования»)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федеральным государственным образовательным стандартом основного общего образования (Федеральный государственный образовательный стандарт основного общего образования (утв.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Приказом Министерства образования и науки Российской Федерации от 17 декабря 2010 г. №1897)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федеральной образовательной программой основного общего образования (ФОП ООО</a:t>
            </a:r>
            <a:r>
              <a:rPr lang="ru-RU" sz="2000" dirty="0"/>
              <a:t>)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(Приказ     </a:t>
            </a:r>
          </a:p>
          <a:p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 просвещения Российской Федерации от 18.05.2023 г. №370 «Об утверждении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федеральной образовательной программы основного общего образования»  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(зарегистрирован Министерством юстиции  Российской Федерации  12 июля 2023 года  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регистрационный  № 74223)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347" y="827981"/>
            <a:ext cx="884561" cy="114072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80693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931" y="841472"/>
            <a:ext cx="11341418" cy="487452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Стратегическим документами, определяющими основное направление предметной области «Технология», являются: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 ООО 2021 года (Приказ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 от 31.05.2021 № 287 «Об утверждении Федерального государственного образовательного стандарта основного общего образования»; зарегистрирован в Минюсте России 05.07.2021, № 64101);</a:t>
            </a:r>
            <a:b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Концепция преподавания предметной области «Технология» в образовательных организациях Российской Федерации, реализующих основные общеобразовательные программы (утверждена коллегией Министерства просвещения Российской Федерации 24 декабря 2018 г.).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347" y="271110"/>
            <a:ext cx="884561" cy="114072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297938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123" y="323925"/>
            <a:ext cx="12097344" cy="60486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Основной целью освоения технологии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является формирование технологической грамотности, глобальных компетенций, творческого мышления. </a:t>
            </a:r>
            <a:b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Задачами курса технологии являются: </a:t>
            </a:r>
            <a:br>
              <a:rPr 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овладение знаниями, умениями и опытом деятельности в предметной области «Технология»; </a:t>
            </a:r>
            <a:b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- овладение трудовыми умениями и необходимыми технологическими знаниями по преобразованию материи, энергии и информации в соответствии с поставленными целями, исходя из экономических, социальных, экологических, эстетических критериев, а также критериев личной и общественной безопасности;</a:t>
            </a:r>
            <a:b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- формирование у обучающихся культуры проектной и исследовательской деятельности, готовности к предложению и осуществлению новых технологических решений; </a:t>
            </a:r>
            <a:b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- формирование у обучающихся навыка использования в трудовой деятельности цифровых инструментов и программных сервисов, когнитивных инструментов и технологий; </a:t>
            </a:r>
            <a:b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- развитие умений оценивать свои профессиональные интересы и склонности в плане подготовки к будущей профессиональной деятельности, владение методиками оценки своих профессиональных предпочтений.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347" y="827981"/>
            <a:ext cx="884561" cy="114072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183647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78" y="226150"/>
            <a:ext cx="11341418" cy="114009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 рекомендации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6171" y="1332036"/>
            <a:ext cx="112332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Согласно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п. 33.1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ФГОС ООО (№ 287 от 31.05.2021) «Технология» является обязательной для изучения предметной областью и учебным предметом в организации, реализующей программы основного общего образования.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Количество часов, рекомендованных для изучения учебного предмета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«Технология», составляет 272 часа: 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5 классе – 68 часов (2 часа в неделю), 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6 классе – 68 часов (2 часа в неделю), 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7 классе – 68 часов (2 часа в неделю),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8 классе – 34 часа (1 час в неделю), 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9 классе – 34 часа (1 час в неделю).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Дополнительно рекомендуется выделить в 8 классе – 34 часа (1 час в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неделю), в 9 классе – 68 часов (2 часа в неделю) за счёт внеурочной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346" y="467941"/>
            <a:ext cx="884561" cy="114072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309835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115" y="395933"/>
            <a:ext cx="12079420" cy="5976664"/>
          </a:xfrm>
        </p:spPr>
        <p:txBody>
          <a:bodyPr>
            <a:noAutofit/>
          </a:bodyPr>
          <a:lstStyle/>
          <a:p>
            <a:pPr marL="342900" indent="-342900" algn="l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Программа учебного предмета «Технология» ориентирована на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технологической грамотности, глобальных компетенций, творческого мышления для перехода к новым приоритетам научно-технологического развития Российской Федерации.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Следует обратить внимание на повышение требований к уровню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сформированности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навыков проектной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деятельности учащихся (за основу могут быть взяты критерии оценки проектных работ, описанные в ФОП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ООО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(Приказ  Министерства просвещения Российской Федерации от 18.05.2023 г. №370, п.18.20.4)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а также критерии Всероссийской олимпиады школьников по технологии в 2022-2023 учебном году и Всероссийского чемпионатного движения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по профессиональному мастерству).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346" y="988035"/>
            <a:ext cx="884561" cy="114072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199805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79" y="273940"/>
            <a:ext cx="11341418" cy="1130105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Федеральная рабочая программа </a:t>
            </a:r>
            <a:b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основного общего образования по учебному предмету «Технология»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2451" y="1404045"/>
            <a:ext cx="1173730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Включает: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Пояснительную записку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Содержание обучения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Планируемые результаты освоения программы по технологии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Тематическое планирование. 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Программа по технологии построена по модульному принципу:</a:t>
            </a:r>
          </a:p>
          <a:p>
            <a:r>
              <a:rPr lang="ru-RU" sz="2000" b="1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Инвариантные модули     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«Производство и технология» - 5-9 классы   </a:t>
            </a:r>
          </a:p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«Технологии обработки материалов и пищевых продуктов»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- 5-7 классы</a:t>
            </a:r>
          </a:p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«Робототехника»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- 5-9 классы</a:t>
            </a:r>
          </a:p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«3D-моделирование, </a:t>
            </a:r>
            <a:r>
              <a:rPr lang="ru-R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прототипирование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, макетирование»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- 7-9 классы</a:t>
            </a:r>
          </a:p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«Компьютерная графика. Черчение» - 5-9 классы</a:t>
            </a:r>
          </a:p>
          <a:p>
            <a:r>
              <a:rPr lang="ru-RU" sz="2000" b="1" u="sng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Вариативные модули:</a:t>
            </a:r>
          </a:p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«Автоматизированные системы»  - 8-9 классы</a:t>
            </a:r>
          </a:p>
          <a:p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«Животноводство» и «Растениеводство»  - 7-8 классы</a:t>
            </a:r>
          </a:p>
          <a:p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363" y="263321"/>
            <a:ext cx="884561" cy="114072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148778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367" y="467941"/>
            <a:ext cx="11737304" cy="5821244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/>
              <a:t>       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реализации вариативных модулей в рабочей программе по технологии </a:t>
            </a: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общеобразовательная организация определяет исходя из общеобразовательных потребностей обучающихся и их родителей, материально-технических условий, наличия соответствующих профессиональных компетенций у учителя технологии.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Общеобразовательная организация вправе определять последовательность изучения модулей и количество часов для их освоения.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      Расширение инвариантных модулей возможно в различных  направлениях  посредством присоединения вариативного модуля. </a:t>
            </a: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вариативных модулей к инвариантным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осуществляется путем замещения ряда тем инвариантных модулей темами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вариативного модуля при общем соблюдении баланса часов, отводимых на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 технологии в данном классе.</a:t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Образовательная программа или отдельные модули могут реализовываться на базе других организаций (например, дополнительного образования детей, </a:t>
            </a:r>
            <a:r>
              <a:rPr lang="ru-RU" sz="2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Кванториуме</a:t>
            </a: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IT-кубе и других организаций) на основе договора о сетевом взаимодействии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860" y="179909"/>
            <a:ext cx="801048" cy="103302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123114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966" y="539949"/>
            <a:ext cx="11341418" cy="5976664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Рабочая программа по учебному предмету «Технология»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разрабатывается на основе федеральной рабочей программы.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В ФРП предложены варианты тематического планирования и распределения часов на изучение модулей, которые могут служить примерным образцом при составлении рабочих программ по предмету.      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Образовательная организация может выбрать один из них либо самостоятельно разработать и утвердить иной вариант тематического планирования (в зависимости от материально-технического оснащения, уровня подготовленности кадров и потребности участников образовательного процесса).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26. </a:t>
            </a:r>
            <a:r>
              <a:rPr lang="ru-RU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Объѐм</a:t>
            </a: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обязательной части программы основного общего образования составляет 70%, а </a:t>
            </a:r>
            <a:r>
              <a:rPr lang="ru-RU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объѐм</a:t>
            </a: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части, формируемой участниками образовательных отношений из перечня, предлагаемого Организацией, — 30% от общего </a:t>
            </a:r>
            <a:r>
              <a:rPr lang="ru-RU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объѐма</a:t>
            </a:r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программы основного общего образования, реализуемой в соответствии с требованиями к организации образовательного процесса к учебной нагрузке при 5-дневной (или 6-дневной) учебной неделе, предусмотренными Санитарными правилами и нормами СанПиН 1.2.3685-21) </a:t>
            </a:r>
            <a:r>
              <a:rPr lang="ru-RU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(Приказ </a:t>
            </a:r>
            <a:r>
              <a:rPr lang="ru-RU" sz="20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 от 31.05.2021 N 287 (ред. от 08.11.2022) "Об утверждении федерального государственного образовательного стандарта основного общего образования" (Зарегистрировано в Минюсте России 05.07.2021 N 64101)</a:t>
            </a:r>
            <a:br>
              <a:rPr lang="ru-RU" sz="20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/>
              <a:t/>
            </a:r>
            <a:br>
              <a:rPr lang="ru-RU" sz="2000" i="1" dirty="0"/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860" y="179909"/>
            <a:ext cx="801048" cy="103302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7346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80632" y="624414"/>
            <a:ext cx="10945215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     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Нормативы площадей основных помещений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образовательных организаций тоже (в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мастерские и кабинеты технологии) строго регламентированы и представлены в таблице 6.1. Требования к нормативам площадей предъявляются при наличии в организации данных видов (типов) помещений 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(Постановление Главного государственного санитарного врача России от 28.01.2021 № СанПиН 1.2.3685-21).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    Согласно 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п.20. ФГОС ООО 2021 и Приказа </a:t>
            </a:r>
            <a:r>
              <a:rPr lang="ru-RU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 от 22.03.2021 № 115 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начального общего, основного общего и среднего общего образования» п. 21.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 наличии необходимых условий (кадровых, финансовых, материально-технических и иных условий) возможно деление классов на группы при проведении учебных занятий, курсов, дисциплин (модулей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деление обучающихся на группы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 различное построение учебного процесса в выделенных группах не ограничено значениями мин/макс человек для деления.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    Таким образом,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рекомендуется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обеспечить деление класса (в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численностью менее 25 человек)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группы по 12-15 человек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847" y="107901"/>
            <a:ext cx="801048" cy="103302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138279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171" y="501580"/>
            <a:ext cx="11136800" cy="4658498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17.1.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Планируемые результаты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освоения ФОП ООО соответствуют современным целям основного общего образования, представленным во 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ФГОС ООО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 как система личностных,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метапредметных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и предметных достижений обучающегося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(Приказ  Министерства просвещения Российской Федерации от 18.05.2023 г. №370).</a:t>
            </a:r>
            <a:b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Изучение технологии на уровне основного общего образования направлено на достижение обучающимися 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личностных, </a:t>
            </a:r>
            <a:r>
              <a:rPr lang="ru-RU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метапредметных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предметных результатов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освоения содержания учебного предмета. 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Предметные результаты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освоения содержания  представлены в ФРП  по каждому модулю отдельно по уровню обучения.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2447" y="467941"/>
            <a:ext cx="801048" cy="103302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83598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179" y="467941"/>
            <a:ext cx="11341418" cy="6120680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>
                <a:solidFill>
                  <a:srgbClr val="FF0000"/>
                </a:solidFill>
              </a:rPr>
              <a:t>   Система оценки достижения планируемых результатов освоения         </a:t>
            </a:r>
            <a:br>
              <a:rPr lang="ru-RU" sz="3100" b="1" dirty="0">
                <a:solidFill>
                  <a:srgbClr val="FF0000"/>
                </a:solidFill>
              </a:rPr>
            </a:br>
            <a:r>
              <a:rPr lang="ru-RU" sz="3100" b="1" dirty="0">
                <a:solidFill>
                  <a:srgbClr val="FF0000"/>
                </a:solidFill>
              </a:rPr>
              <a:t>                                                            ФОП ООО</a:t>
            </a:r>
            <a:br>
              <a:rPr lang="ru-RU" sz="3100" b="1" dirty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(Приказ  Министерства просвещения Российской Федерации </a:t>
            </a:r>
            <a:b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18.05.2023 г. №370)</a:t>
            </a:r>
            <a:b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18.3. Основным объектом системы оценки, ее содержательной и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критериальной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базой выступают требования ФГОС ООО, которые конкретизируются в планируемых результатах освоения обучающимися ФОП ООО. Система оценки включает процедуры внутренней и внешней оценки.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18.4. Внутренняя оценка включает: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стартовую диагностику;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текущую и тематическую оценку;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итоговую оценку;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промежуточную аттестацию;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психолого-педагогическое наблюдение;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внутренний мониторинг образовательных достижений обучающихся.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18.5. Внешняя оценка включает: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независимую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оценку качества подготовки обучающихся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6874" y="609440"/>
            <a:ext cx="801048" cy="103302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100692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79" y="273940"/>
            <a:ext cx="11341418" cy="554041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перечень учебников от 21.09.22 № 858</a:t>
            </a:r>
            <a:b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0147" y="799619"/>
            <a:ext cx="116652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(Регистрационный №70799 от 01.11.2022 г.) </a:t>
            </a:r>
            <a:r>
              <a:rPr lang="ru-RU" sz="1800" b="1" i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утверждении федерального перечня учебников, допущенных к использованию при реализации имеющих государственную аккредитацию образовательных программ начального, основного общего, среднего общего образования организациями, осуществляющими образовательную деятельность и установления предельного срока использования исключенных учебников» </a:t>
            </a:r>
            <a:endParaRPr lang="ru-RU" sz="1800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0147" y="2412157"/>
            <a:ext cx="1101722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В учебно-методический комплект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 предмету «Технология» в соответствии с ФГОС ООО 2021 входят: </a:t>
            </a:r>
          </a:p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учебник «Технология» 5–9 класс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(Приложение 1 ФПУ от 21. 09. 2022 г.) авторского коллектива Е. С.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Глозман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О. А. Кожина, Ю. Л.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Хотунцев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Е. Н. 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Кудакова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и другие.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4-е издание, выпуск 2023 г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На учебниках в левом верхнем углу стоит значок ФГОС. </a:t>
            </a:r>
          </a:p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Предельные сроки использования учебников.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ФПУ – 2022. Приказ № 858 от 21. 09. 2022 г. Приложение № 2. Учебники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Тищенко, Синица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: учебник 5-го класса до 31 августа 2023 года, 6 класс до 31 августа 2024 года, 7 класс до 31 августа 2025 года, 8 класс до 31 августа 2027 года. </a:t>
            </a:r>
          </a:p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Предельные сроки использования учебников.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ФПУ – 2022. Приказ № 858 от 21. 09. 2022 г. Приложение № 2. Учебники под редакцией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Казакевича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: учебник 5-го класса до 31 августа 2023 года, 6 класс до 31 августа 2024 года, 7 класс до 31 августа 2025 года, 8 класс до 31 августа 2027 года.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101" y="1395536"/>
            <a:ext cx="801048" cy="103302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399172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79" y="273939"/>
            <a:ext cx="11341418" cy="6170665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Федеральный перечень учебников от 21.09.22 № 858 </a:t>
            </a:r>
            <a:br>
              <a:rPr lang="ru-RU" sz="2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Учебные пособия, соответствующие ФГОС 2021 г.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(Приложение 2):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 Технология. Производство и технологии»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Бешенков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С. А.,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Шутикова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М. И., Неустроев С. С.,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Миндзаева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Э. В., Лабутин В. Б., Филиппов В. И.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 «Технология. Технологии обработки материалов, пищевых продуктов»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Бешенков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С. А.,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Шутикова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М. И., Неустроев С. С.,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Миндзаева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Э. В., Лабутин В. Б., Филиппов В. И.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 «Технология. 3D-моделирование,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прототипирование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и макетирование» Копосов Д. Г.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 «Технология. Компьютерная графика, черчение»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Уханёва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В. А.,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Животова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Е. Б.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 «Технология. Робототехника» Копосов Д. Г.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Учебники и учебные пособия к использованию в качестве вариативного модуля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 «Профессиональное самоопределение»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Резапкина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8–9 класс;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 «Черчение» 9 класс, Преображенская Н. Г,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Кодукова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И. В.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 «Черчение» 9 класс, Ботвинников, Виноградов,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Вышнепольский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 «Веб-дизайн» Жемчужников;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 «Моя будущая профессия» тесты по профориентации, 8 класс;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 «Робототехника. Управление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квадрокоптером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» 8–11 класс, Копосов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• «Робототехника. Конструктор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Spice»,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Копосов.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6874" y="609440"/>
            <a:ext cx="801048" cy="103302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233023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73" y="199155"/>
            <a:ext cx="11341418" cy="874081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Функциональная грамотность</a:t>
            </a:r>
            <a:endParaRPr lang="ru-RU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0107" y="179909"/>
            <a:ext cx="120253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/>
          </a:p>
          <a:p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8895" y="199155"/>
            <a:ext cx="801048" cy="103302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40146" y="971997"/>
            <a:ext cx="1144927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Рабочие программы, содержание уроков должны включать информацию по развитию функциональной грамотности в соответствии с требованиями ФГОС.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Функциональная грамотность развивается в рамках: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–уроков (достижения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метапредметных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результатов);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–проектной деятельности;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–введения курса внеурочной деятельности;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–выполнения обучающимися заданий из Банка заданий для формирования и оценки функциональной грамотности обучающихся основной школы (5–9 классы) 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формирования и оценки функциональной грамотности обучающихся на уроках технологии рекомендуется использовать открытые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банки заданий, например, банк заданий, размещенный на сайтах ФГБНУ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«Институт стратегии развития образования Российской академии образования», ГАОУ ДПО «ИРО РТ».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881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79" y="273940"/>
            <a:ext cx="11341418" cy="698057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Воспитательный аспект предмета «Технология»</a:t>
            </a:r>
            <a:endParaRPr lang="ru-RU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6097" y="971997"/>
            <a:ext cx="11593288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   </a:t>
            </a:r>
            <a:r>
              <a: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Воспитательный аспект в образовательной деятельности основывается на следующих документах: ФЗ от 29.12.2012 № 273,  приказе </a:t>
            </a:r>
            <a:r>
              <a:rPr lang="ru-RU" sz="1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 от 31.08.2021 №287,  Указе Президента РФ от 02.07.2021 N 400 "О Стратегии национальной безопасности Российской Федерации, Указе Президента Российской Федерации от 09.11.2022 г. № 809 «Об утверждении Основ государственной политики по сохранению и укреплению традиционных российских духовно-нравственных ценностей», Федеральной образовательной программе  и рабочей программе предмета".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В ходе изучения предмета «Технология» у обучающихся формируются следующие личностные результаты: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патриотическое воспитание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гражданское и духовно-нравственное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эстетическое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ценности научного познания и практической деятельности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формирование культуры здоровья и эмоционального благополучия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трудовое воспитание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экологическое воспитание</a:t>
            </a:r>
          </a:p>
          <a:p>
            <a:endParaRPr lang="ru-RU" sz="18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8895" y="199155"/>
            <a:ext cx="801048" cy="103302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168991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279" y="801643"/>
            <a:ext cx="11953328" cy="2088232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Федеральная рабочая программа воспитания 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предусматривает </a:t>
            </a:r>
            <a:b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приобщение обучающихся к российским традиционным духовным ценностям, включая культурные ценности своей этнической группы, правилам и нормам поведения в российском обществе 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(ФОП ООО Приказ  Министерства просвещения Российской Федерации от 18.05.2023 г. №370, п.14).</a:t>
            </a:r>
            <a:endParaRPr lang="ru-RU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2374" y="3060229"/>
            <a:ext cx="11521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На основании вышесказанного рекомендовано изучение народных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художественных промыслов Татарстана в рамках предмета «Технология»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урочной, внеурочной и проектной деятельности обучающихся.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При планировании учебной деятельности по реализации тематики народных промыслов  уместно учитывать географию бытования того или иного вида промысла на территории Республики Татарстан.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919" y="203623"/>
            <a:ext cx="801048" cy="103302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336538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147" y="827981"/>
            <a:ext cx="11341418" cy="4730505"/>
          </a:xfrm>
        </p:spPr>
        <p:txBody>
          <a:bodyPr>
            <a:normAutofit/>
          </a:bodyPr>
          <a:lstStyle/>
          <a:p>
            <a:pPr algn="l"/>
            <a:r>
              <a:rPr lang="ru-RU" sz="2000" dirty="0"/>
              <a:t>        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Федеральной программой воспитания в модуле </a:t>
            </a:r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«Профориентация»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предусмотрена «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на базе детского лагеря при образовательной организации </a:t>
            </a:r>
            <a:r>
              <a:rPr lang="ru-R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профориентационных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 смен с участием экспертов в области профориентации, где обучающиеся могут познакомиться с профессиями, получить представление об их специфике, попробовать свои силы в той или иной профессии, развить соответствующие навыки…».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а также 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«освоение обучающимися основ профессии в рамках различных курсов, включённых в обязательную часть образовательной программы, в рамках компонента участников образовательных отношений, внеурочной деятельности, дополнительного образования»</a:t>
            </a:r>
            <a:b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       При осуществлении деятельности по народным промыслам Татарстана рекомендуется установление связей с организациями, осуществляющими ремесленную деятельность в различных сферах народного творчества с целью освоения навыков различных видов промыслов Республики Татарстан в рамках сетевого взаимодействия, партнерства, профессиональной преемственности.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363" y="539949"/>
            <a:ext cx="801048" cy="103302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332331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0C0659-B8C1-445E-AD97-965D8AAC8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78" y="971997"/>
            <a:ext cx="11341418" cy="4298457"/>
          </a:xfrm>
        </p:spPr>
        <p:txBody>
          <a:bodyPr>
            <a:normAutofit/>
          </a:bodyPr>
          <a:lstStyle/>
          <a:p>
            <a:pPr marL="457200" indent="-457200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Седов Сергей Алексеевич -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канд. пед. наук, доцент кафедры общей инженерной подготовки Елабужского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института (филиал) ФГАОУ ВПО «Казанский (Приволжский) федеральный университет» г. Елабуга, 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      Республика Татарстан 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«О подготовке рабочих программ по технологии для реализации ФОП ООО 2023 года»</a:t>
            </a:r>
            <a:b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48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-8254"/>
            <a:ext cx="12601575" cy="1542562"/>
          </a:xfrm>
          <a:prstGeom prst="rect">
            <a:avLst/>
          </a:prstGeom>
          <a:solidFill>
            <a:srgbClr val="206A75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192" tIns="45584" rIns="91192" bIns="45584" anchor="ctr" anchorCtr="0">
            <a:noAutofit/>
          </a:bodyPr>
          <a:lstStyle/>
          <a:p>
            <a:pPr algn="ctr"/>
            <a:r>
              <a:rPr lang="ru-RU" sz="2394" b="1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         </a:t>
            </a:r>
            <a:endParaRPr sz="2195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220309" y="6484297"/>
            <a:ext cx="12160956" cy="356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92" tIns="45584" rIns="91192" bIns="45584" anchor="ctr" anchorCtr="0">
            <a:noAutofit/>
          </a:bodyPr>
          <a:lstStyle/>
          <a:p>
            <a:pPr algn="ctr"/>
            <a:endParaRPr sz="1795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" name="Google Shape;90;p13"/>
          <p:cNvSpPr txBox="1">
            <a:spLocks noGrp="1"/>
          </p:cNvSpPr>
          <p:nvPr>
            <p:ph type="ftr" idx="11"/>
          </p:nvPr>
        </p:nvSpPr>
        <p:spPr>
          <a:xfrm>
            <a:off x="3285285" y="6119678"/>
            <a:ext cx="6381210" cy="6448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192" tIns="45584" rIns="91192" bIns="45584" rtlCol="0" anchor="ctr" anchorCtr="0">
            <a:noAutofit/>
          </a:bodyPr>
          <a:lstStyle/>
          <a:p>
            <a:r>
              <a:rPr lang="ru-RU">
                <a:solidFill>
                  <a:srgbClr val="888888"/>
                </a:solidFill>
                <a:latin typeface="Oswald Light"/>
                <a:ea typeface="Oswald Light"/>
                <a:cs typeface="Oswald Light"/>
                <a:sym typeface="Oswald Light"/>
              </a:rPr>
              <a:t>Государственное автономное образовательное учреждение дополнительного профессионального образования</a:t>
            </a:r>
            <a:br>
              <a:rPr lang="ru-RU">
                <a:solidFill>
                  <a:srgbClr val="888888"/>
                </a:solidFill>
                <a:latin typeface="Oswald Light"/>
                <a:ea typeface="Oswald Light"/>
                <a:cs typeface="Oswald Light"/>
                <a:sym typeface="Oswald Light"/>
              </a:rPr>
            </a:br>
            <a:r>
              <a:rPr lang="ru-RU">
                <a:solidFill>
                  <a:srgbClr val="888888"/>
                </a:solidFill>
                <a:latin typeface="Oswald Light"/>
                <a:ea typeface="Oswald Light"/>
                <a:cs typeface="Oswald Light"/>
                <a:sym typeface="Oswald Light"/>
              </a:rPr>
              <a:t>«Институт развития образования Республики Татарстан»</a:t>
            </a:r>
            <a:endParaRPr>
              <a:solidFill>
                <a:srgbClr val="888888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 rotWithShape="1">
          <a:blip r:embed="rId3">
            <a:alphaModFix/>
          </a:blip>
          <a:srcRect l="8362" t="5721" r="7163" b="5986"/>
          <a:stretch/>
        </p:blipFill>
        <p:spPr>
          <a:xfrm>
            <a:off x="343569" y="378506"/>
            <a:ext cx="667215" cy="921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4">
            <a:alphaModFix/>
          </a:blip>
          <a:srcRect l="9497" t="10816" r="13096" b="13961"/>
          <a:stretch/>
        </p:blipFill>
        <p:spPr>
          <a:xfrm>
            <a:off x="2204021" y="64411"/>
            <a:ext cx="9024663" cy="1397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458" y="1603880"/>
            <a:ext cx="4923033" cy="4499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 rotWithShape="1">
          <a:blip r:embed="rId6">
            <a:alphaModFix/>
          </a:blip>
          <a:srcRect l="9457" t="8567" r="5645"/>
          <a:stretch/>
        </p:blipFill>
        <p:spPr>
          <a:xfrm>
            <a:off x="5886420" y="1603881"/>
            <a:ext cx="6021552" cy="4475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3569" y="4891912"/>
            <a:ext cx="1872620" cy="187262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 txBox="1"/>
          <p:nvPr/>
        </p:nvSpPr>
        <p:spPr>
          <a:xfrm>
            <a:off x="343570" y="3909096"/>
            <a:ext cx="2078494" cy="7684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192" tIns="91192" rIns="91192" bIns="91192" anchor="ctr" anchorCtr="0">
            <a:noAutofit/>
          </a:bodyPr>
          <a:lstStyle/>
          <a:p>
            <a:pPr algn="ctr"/>
            <a:r>
              <a:rPr lang="ru-RU" sz="2095">
                <a:latin typeface="Oswald SemiBold"/>
                <a:ea typeface="Oswald SemiBold"/>
                <a:cs typeface="Oswald SemiBold"/>
                <a:sym typeface="Oswald SemiBold"/>
              </a:rPr>
              <a:t>Ссылка на страницу ФИП</a:t>
            </a:r>
            <a:endParaRPr sz="2095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10302771" y="3909096"/>
            <a:ext cx="2078494" cy="7684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192" tIns="91192" rIns="91192" bIns="91192" anchor="ctr" anchorCtr="0">
            <a:noAutofit/>
          </a:bodyPr>
          <a:lstStyle/>
          <a:p>
            <a:pPr algn="ctr"/>
            <a:r>
              <a:rPr lang="ru-RU" sz="2095">
                <a:latin typeface="Oswald SemiBold"/>
                <a:ea typeface="Oswald SemiBold"/>
                <a:cs typeface="Oswald SemiBold"/>
                <a:sym typeface="Oswald SemiBold"/>
              </a:rPr>
              <a:t>Ссылка на видео о ФИП</a:t>
            </a:r>
            <a:endParaRPr sz="2095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pic>
        <p:nvPicPr>
          <p:cNvPr id="98" name="Google Shape;9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341810" y="4828014"/>
            <a:ext cx="2000418" cy="2000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/>
          <p:nvPr/>
        </p:nvSpPr>
        <p:spPr>
          <a:xfrm>
            <a:off x="220309" y="-8254"/>
            <a:ext cx="12160956" cy="1542562"/>
          </a:xfrm>
          <a:prstGeom prst="rect">
            <a:avLst/>
          </a:prstGeom>
          <a:solidFill>
            <a:srgbClr val="206A75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192" tIns="45584" rIns="91192" bIns="45584" anchor="ctr" anchorCtr="0">
            <a:noAutofit/>
          </a:bodyPr>
          <a:lstStyle/>
          <a:p>
            <a:pPr algn="ctr"/>
            <a:r>
              <a:rPr lang="ru-RU" sz="2394" b="1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         </a:t>
            </a:r>
            <a:endParaRPr sz="2195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220309" y="6484297"/>
            <a:ext cx="12160956" cy="356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92" tIns="45584" rIns="91192" bIns="45584" anchor="ctr" anchorCtr="0">
            <a:noAutofit/>
          </a:bodyPr>
          <a:lstStyle/>
          <a:p>
            <a:pPr algn="ctr"/>
            <a:endParaRPr sz="1795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p14"/>
          <p:cNvSpPr txBox="1">
            <a:spLocks noGrp="1"/>
          </p:cNvSpPr>
          <p:nvPr>
            <p:ph type="ftr" idx="11"/>
          </p:nvPr>
        </p:nvSpPr>
        <p:spPr>
          <a:xfrm>
            <a:off x="3285285" y="6119678"/>
            <a:ext cx="6381210" cy="6448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192" tIns="45584" rIns="91192" bIns="45584" rtlCol="0" anchor="ctr" anchorCtr="0">
            <a:noAutofit/>
          </a:bodyPr>
          <a:lstStyle/>
          <a:p>
            <a:r>
              <a:rPr lang="ru-RU">
                <a:solidFill>
                  <a:srgbClr val="888888"/>
                </a:solidFill>
                <a:latin typeface="Oswald Light"/>
                <a:ea typeface="Oswald Light"/>
                <a:cs typeface="Oswald Light"/>
                <a:sym typeface="Oswald Light"/>
              </a:rPr>
              <a:t>Государственное автономное образовательное учреждение дополнительного профессионального образования</a:t>
            </a:r>
            <a:br>
              <a:rPr lang="ru-RU">
                <a:solidFill>
                  <a:srgbClr val="888888"/>
                </a:solidFill>
                <a:latin typeface="Oswald Light"/>
                <a:ea typeface="Oswald Light"/>
                <a:cs typeface="Oswald Light"/>
                <a:sym typeface="Oswald Light"/>
              </a:rPr>
            </a:br>
            <a:r>
              <a:rPr lang="ru-RU">
                <a:solidFill>
                  <a:srgbClr val="888888"/>
                </a:solidFill>
                <a:latin typeface="Oswald Light"/>
                <a:ea typeface="Oswald Light"/>
                <a:cs typeface="Oswald Light"/>
                <a:sym typeface="Oswald Light"/>
              </a:rPr>
              <a:t>«Институт развития образования Республики Татарстан»</a:t>
            </a:r>
            <a:endParaRPr>
              <a:solidFill>
                <a:srgbClr val="888888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1010791" y="669965"/>
            <a:ext cx="11333568" cy="629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92" tIns="91192" rIns="91192" bIns="91192" anchor="t" anchorCtr="0">
            <a:spAutoFit/>
          </a:bodyPr>
          <a:lstStyle/>
          <a:p>
            <a:pPr algn="ctr"/>
            <a:r>
              <a:rPr lang="ru-RU" sz="2893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Сообщество  ФИП -  чат учителей технологии</a:t>
            </a:r>
            <a:endParaRPr sz="2893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220184" y="76006"/>
            <a:ext cx="12160956" cy="356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92" tIns="45584" rIns="91192" bIns="45584" anchor="ctr" anchorCtr="0">
            <a:noAutofit/>
          </a:bodyPr>
          <a:lstStyle/>
          <a:p>
            <a:pPr algn="ctr">
              <a:lnSpc>
                <a:spcPct val="115000"/>
              </a:lnSpc>
              <a:buSzPts val="1100"/>
            </a:pPr>
            <a:r>
              <a:rPr lang="ru-RU" sz="1297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Федеральная инновационная площадка   «Программа внедрения/сопровождения/апробации модульного принципа обновлённого содержания предметной области «Технология»</a:t>
            </a:r>
            <a:endParaRPr sz="1297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08" name="Google Shape;108;p14"/>
          <p:cNvPicPr preferRelativeResize="0"/>
          <p:nvPr/>
        </p:nvPicPr>
        <p:blipFill rotWithShape="1">
          <a:blip r:embed="rId3">
            <a:alphaModFix/>
          </a:blip>
          <a:srcRect l="8362" t="5721" r="7163" b="5986"/>
          <a:stretch/>
        </p:blipFill>
        <p:spPr>
          <a:xfrm>
            <a:off x="343569" y="378506"/>
            <a:ext cx="667215" cy="921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 rotWithShape="1">
          <a:blip r:embed="rId4">
            <a:alphaModFix/>
          </a:blip>
          <a:srcRect t="1332"/>
          <a:stretch/>
        </p:blipFill>
        <p:spPr>
          <a:xfrm>
            <a:off x="8016819" y="1799370"/>
            <a:ext cx="4143473" cy="403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28048" y="1732254"/>
            <a:ext cx="4143473" cy="411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1034" y="1668640"/>
            <a:ext cx="2941715" cy="4681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65792" y="4123175"/>
            <a:ext cx="2489345" cy="2489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/>
          <p:cNvPicPr preferRelativeResize="0"/>
          <p:nvPr/>
        </p:nvPicPr>
        <p:blipFill rotWithShape="1">
          <a:blip r:embed="rId8">
            <a:alphaModFix/>
          </a:blip>
          <a:srcRect t="27230" b="67559"/>
          <a:stretch/>
        </p:blipFill>
        <p:spPr>
          <a:xfrm>
            <a:off x="441034" y="3537359"/>
            <a:ext cx="3078242" cy="35638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4"/>
          <p:cNvSpPr txBox="1"/>
          <p:nvPr/>
        </p:nvSpPr>
        <p:spPr>
          <a:xfrm>
            <a:off x="9765792" y="3169048"/>
            <a:ext cx="2489345" cy="7684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192" tIns="91192" rIns="91192" bIns="91192" anchor="ctr" anchorCtr="0">
            <a:noAutofit/>
          </a:bodyPr>
          <a:lstStyle/>
          <a:p>
            <a:pPr algn="ctr"/>
            <a:r>
              <a:rPr lang="ru-RU" sz="2095">
                <a:latin typeface="Oswald SemiBold"/>
                <a:ea typeface="Oswald SemiBold"/>
                <a:cs typeface="Oswald SemiBold"/>
                <a:sym typeface="Oswald SemiBold"/>
              </a:rPr>
              <a:t>Ссылка на чат ФИП</a:t>
            </a:r>
            <a:endParaRPr sz="2095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/>
          <p:nvPr/>
        </p:nvSpPr>
        <p:spPr>
          <a:xfrm>
            <a:off x="220309" y="-8254"/>
            <a:ext cx="12160956" cy="1542562"/>
          </a:xfrm>
          <a:prstGeom prst="rect">
            <a:avLst/>
          </a:prstGeom>
          <a:solidFill>
            <a:srgbClr val="206A75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192" tIns="45584" rIns="91192" bIns="45584" anchor="ctr" anchorCtr="0">
            <a:noAutofit/>
          </a:bodyPr>
          <a:lstStyle/>
          <a:p>
            <a:pPr algn="ctr"/>
            <a:r>
              <a:rPr lang="ru-RU" sz="2394" b="1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         </a:t>
            </a:r>
            <a:endParaRPr sz="2195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0" name="Google Shape;120;p15"/>
          <p:cNvSpPr/>
          <p:nvPr/>
        </p:nvSpPr>
        <p:spPr>
          <a:xfrm>
            <a:off x="220309" y="6484297"/>
            <a:ext cx="12160956" cy="356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92" tIns="45584" rIns="91192" bIns="45584" anchor="ctr" anchorCtr="0">
            <a:noAutofit/>
          </a:bodyPr>
          <a:lstStyle/>
          <a:p>
            <a:pPr algn="ctr"/>
            <a:endParaRPr sz="1795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1" name="Google Shape;121;p15"/>
          <p:cNvSpPr txBox="1">
            <a:spLocks noGrp="1"/>
          </p:cNvSpPr>
          <p:nvPr>
            <p:ph type="ftr" idx="11"/>
          </p:nvPr>
        </p:nvSpPr>
        <p:spPr>
          <a:xfrm>
            <a:off x="3285285" y="6119678"/>
            <a:ext cx="6381210" cy="6448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192" tIns="45584" rIns="91192" bIns="45584" rtlCol="0" anchor="ctr" anchorCtr="0">
            <a:noAutofit/>
          </a:bodyPr>
          <a:lstStyle/>
          <a:p>
            <a:r>
              <a:rPr lang="ru-RU">
                <a:solidFill>
                  <a:srgbClr val="888888"/>
                </a:solidFill>
                <a:latin typeface="Oswald Light"/>
                <a:ea typeface="Oswald Light"/>
                <a:cs typeface="Oswald Light"/>
                <a:sym typeface="Oswald Light"/>
              </a:rPr>
              <a:t>Государственное автономное образовательное учреждение дополнительного профессионального образования</a:t>
            </a:r>
            <a:br>
              <a:rPr lang="ru-RU">
                <a:solidFill>
                  <a:srgbClr val="888888"/>
                </a:solidFill>
                <a:latin typeface="Oswald Light"/>
                <a:ea typeface="Oswald Light"/>
                <a:cs typeface="Oswald Light"/>
                <a:sym typeface="Oswald Light"/>
              </a:rPr>
            </a:br>
            <a:r>
              <a:rPr lang="ru-RU">
                <a:solidFill>
                  <a:srgbClr val="888888"/>
                </a:solidFill>
                <a:latin typeface="Oswald Light"/>
                <a:ea typeface="Oswald Light"/>
                <a:cs typeface="Oswald Light"/>
                <a:sym typeface="Oswald Light"/>
              </a:rPr>
              <a:t>«Институт развития образования Республики Татарстан»</a:t>
            </a:r>
            <a:endParaRPr>
              <a:solidFill>
                <a:srgbClr val="888888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1010791" y="432396"/>
            <a:ext cx="11333568" cy="1074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92" tIns="91192" rIns="91192" bIns="91192" anchor="t" anchorCtr="0">
            <a:spAutoFit/>
          </a:bodyPr>
          <a:lstStyle/>
          <a:p>
            <a:pPr algn="ctr"/>
            <a:r>
              <a:rPr lang="ru-RU" sz="2893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V Всероссийская научно-практическая конференция </a:t>
            </a:r>
            <a:endParaRPr sz="2893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  <a:p>
            <a:pPr algn="ctr"/>
            <a:r>
              <a:rPr lang="ru-RU" sz="2893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«</a:t>
            </a:r>
            <a:r>
              <a:rPr lang="ru-RU" sz="2893" dirty="0" err="1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Digital</a:t>
            </a:r>
            <a:r>
              <a:rPr lang="ru-RU" sz="2893" dirty="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rPr>
              <a:t> как новая философия образовательного пространства»</a:t>
            </a:r>
            <a:endParaRPr sz="2893" dirty="0">
              <a:solidFill>
                <a:schemeClr val="lt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123" name="Google Shape;123;p15"/>
          <p:cNvSpPr/>
          <p:nvPr/>
        </p:nvSpPr>
        <p:spPr>
          <a:xfrm>
            <a:off x="220184" y="76006"/>
            <a:ext cx="12160956" cy="356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92" tIns="45584" rIns="91192" bIns="45584" anchor="ctr" anchorCtr="0">
            <a:noAutofit/>
          </a:bodyPr>
          <a:lstStyle/>
          <a:p>
            <a:pPr algn="ctr">
              <a:lnSpc>
                <a:spcPct val="115000"/>
              </a:lnSpc>
              <a:buSzPts val="1100"/>
            </a:pPr>
            <a:r>
              <a:rPr lang="ru-RU" sz="1297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Федеральная инновационная площадка   «Программа внедрения/сопровождения/апробации модульного принципа обновлённого содержания предметной области «Технология»</a:t>
            </a:r>
            <a:endParaRPr sz="1297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24" name="Google Shape;124;p15"/>
          <p:cNvPicPr preferRelativeResize="0"/>
          <p:nvPr/>
        </p:nvPicPr>
        <p:blipFill rotWithShape="1">
          <a:blip r:embed="rId3">
            <a:alphaModFix/>
          </a:blip>
          <a:srcRect l="8362" t="5721" r="7163" b="5986"/>
          <a:stretch/>
        </p:blipFill>
        <p:spPr>
          <a:xfrm>
            <a:off x="343569" y="378506"/>
            <a:ext cx="667215" cy="921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2385" y="1686321"/>
            <a:ext cx="7611280" cy="428134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5"/>
          <p:cNvSpPr txBox="1"/>
          <p:nvPr/>
        </p:nvSpPr>
        <p:spPr>
          <a:xfrm>
            <a:off x="220309" y="5870265"/>
            <a:ext cx="2992361" cy="55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92" tIns="91192" rIns="91192" bIns="91192" anchor="t" anchorCtr="0">
            <a:spAutoFit/>
          </a:bodyPr>
          <a:lstStyle/>
          <a:p>
            <a:endParaRPr sz="2394"/>
          </a:p>
        </p:txBody>
      </p:sp>
      <p:sp>
        <p:nvSpPr>
          <p:cNvPr id="127" name="Google Shape;127;p15"/>
          <p:cNvSpPr txBox="1"/>
          <p:nvPr/>
        </p:nvSpPr>
        <p:spPr>
          <a:xfrm>
            <a:off x="220309" y="3909084"/>
            <a:ext cx="2489345" cy="7684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192" tIns="91192" rIns="91192" bIns="91192" anchor="ctr" anchorCtr="0">
            <a:noAutofit/>
          </a:bodyPr>
          <a:lstStyle/>
          <a:p>
            <a:pPr algn="ctr"/>
            <a:r>
              <a:rPr lang="ru-RU" sz="2095">
                <a:latin typeface="Oswald SemiBold"/>
                <a:ea typeface="Oswald SemiBold"/>
                <a:cs typeface="Oswald SemiBold"/>
                <a:sym typeface="Oswald SemiBold"/>
              </a:rPr>
              <a:t>Положение о конференции</a:t>
            </a:r>
            <a:endParaRPr sz="2095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128" name="Google Shape;128;p15"/>
          <p:cNvSpPr txBox="1"/>
          <p:nvPr/>
        </p:nvSpPr>
        <p:spPr>
          <a:xfrm>
            <a:off x="9891920" y="3909084"/>
            <a:ext cx="2489345" cy="7684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192" tIns="91192" rIns="91192" bIns="91192" anchor="ctr" anchorCtr="0">
            <a:noAutofit/>
          </a:bodyPr>
          <a:lstStyle/>
          <a:p>
            <a:pPr algn="ctr"/>
            <a:r>
              <a:rPr lang="ru-RU" sz="2095">
                <a:latin typeface="Oswald SemiBold"/>
                <a:ea typeface="Oswald SemiBold"/>
                <a:cs typeface="Oswald SemiBold"/>
                <a:sym typeface="Oswald SemiBold"/>
              </a:rPr>
              <a:t>Заявка на конференцию</a:t>
            </a:r>
            <a:endParaRPr sz="2095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pic>
        <p:nvPicPr>
          <p:cNvPr id="129" name="Google Shape;12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574" y="4753541"/>
            <a:ext cx="2069582" cy="206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198772" y="4753541"/>
            <a:ext cx="2069582" cy="2069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0A41BA9-B319-46DB-BD9E-65B7181D3E8F}"/>
              </a:ext>
            </a:extLst>
          </p:cNvPr>
          <p:cNvSpPr txBox="1"/>
          <p:nvPr/>
        </p:nvSpPr>
        <p:spPr>
          <a:xfrm>
            <a:off x="478052" y="838895"/>
            <a:ext cx="1209734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исследовательской деятельности обучающихся в международной лаборатории ГлобалЛаб</a:t>
            </a:r>
            <a:b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Новый Федеральный государственный образовательный стандарт выделяет проектную и исследовательскую деятельность, освоение ИКТ, формирование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надпредметных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компетенций в качестве приоритетных направлений образовательной деятельности.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ГлобалЛаб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http://globallab.org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 – это интернет-ресурс и одновременно технология, полноценно объединяющая содержательный и ИКТ-компоненты образования и обеспечивающая совместную проектную и исследовательскую деятельность детей из разных школ (в том числе из разных регионов и даже стран).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https://disk.yandex.ru/d/dJ1q81xCvJ0b1A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- Запись выступления</a:t>
            </a:r>
            <a:r>
              <a:rPr lang="ru-RU" sz="2400" u="sng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https://disk.yandex.ru/d/goeXHc_jntNjqA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- Презентация</a:t>
            </a:r>
            <a:r>
              <a:rPr lang="ru-RU" sz="2400" u="sng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BAB6A6D-0560-4D1C-9EEA-207A8DAF9C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371" y="179909"/>
            <a:ext cx="801048" cy="1033026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41387481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037" y="1526455"/>
            <a:ext cx="11417748" cy="1058097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Определение рефлексивной позиции участников сессий:</a:t>
            </a:r>
            <a:b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endParaRPr lang="ru-RU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64283" y="2915054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8080"/>
                </a:solidFill>
              </a:rPr>
              <a:t>                      </a:t>
            </a:r>
            <a:r>
              <a:rPr lang="ru-RU" sz="2800" dirty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Что нового узнали?</a:t>
            </a:r>
          </a:p>
          <a:p>
            <a:r>
              <a:rPr lang="ru-RU" sz="2800" dirty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2. Какие эффекты ожидаете?</a:t>
            </a:r>
          </a:p>
          <a:p>
            <a:r>
              <a:rPr lang="ru-RU" sz="2800" dirty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3. Что планируете внедрить?</a:t>
            </a:r>
          </a:p>
          <a:p>
            <a:r>
              <a:rPr lang="ru-RU" sz="2800" dirty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4. Каким опытом готовы поделиться?</a:t>
            </a:r>
          </a:p>
          <a:p>
            <a:r>
              <a:rPr lang="ru-RU" sz="2800" dirty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5. Какой вопрос зададите сами себе?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4">
            <a:extLst>
              <a:ext uri="{FF2B5EF4-FFF2-40B4-BE49-F238E27FC236}">
                <a16:creationId xmlns:a16="http://schemas.microsoft.com/office/drawing/2014/main" xmlns="" id="{09A553CF-C535-41A5-9B79-C186651AB61D}"/>
              </a:ext>
            </a:extLst>
          </p:cNvPr>
          <p:cNvSpPr txBox="1">
            <a:spLocks/>
          </p:cNvSpPr>
          <p:nvPr/>
        </p:nvSpPr>
        <p:spPr>
          <a:xfrm>
            <a:off x="0" y="12770"/>
            <a:ext cx="12601575" cy="1414030"/>
          </a:xfrm>
          <a:prstGeom prst="rect">
            <a:avLst/>
          </a:prstGeom>
          <a:solidFill>
            <a:srgbClr val="206A7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Государственное автономное образовательное учреждение дополнительного</a:t>
            </a:r>
          </a:p>
          <a:p>
            <a:pPr algn="ctr"/>
            <a:r>
              <a:rPr lang="ru-RU" sz="2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профессионального образования </a:t>
            </a:r>
          </a:p>
          <a:p>
            <a:pPr algn="ctr"/>
            <a:r>
              <a:rPr lang="ru-RU" sz="2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«Институт развития образования Республики Татарстан»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F252B96-20F0-48B8-8131-B1AD68BACE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379" y="251917"/>
            <a:ext cx="720080" cy="985187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357696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18EC8F-5F4F-4CA6-9475-C45DB04CD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590" y="1550468"/>
            <a:ext cx="11341418" cy="4730505"/>
          </a:xfrm>
        </p:spPr>
        <p:txBody>
          <a:bodyPr>
            <a:norm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Дополнительная профессиональная программа повышения квалификации</a:t>
            </a:r>
            <a: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Актуальные подходы в реализации концепций учебных предметов «Технология»  и «Изобразительное искусство» в контексте </a:t>
            </a:r>
            <a:br>
              <a:rPr lang="ru-RU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обновленных ФГОС ООО с 9 по 20 октября 2023 г.</a:t>
            </a:r>
            <a:br>
              <a:rPr lang="ru-RU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Куратор </a:t>
            </a:r>
            <a:r>
              <a:rPr lang="ru-RU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Хатамова</a:t>
            </a:r>
            <a:r>
              <a:rPr lang="ru-RU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Огулджан</a:t>
            </a:r>
            <a:r>
              <a:rPr lang="ru-RU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Италмазовна</a:t>
            </a:r>
            <a:r>
              <a:rPr lang="ru-RU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89172614098,</a:t>
            </a:r>
            <a:br>
              <a:rPr lang="ru-RU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oguldzhan@bk.ru</a:t>
            </a:r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 также -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Дополнительная профессиональная  программа 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профессиональной переподготовки по всем школьным предметам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Исмагилова Роза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Равиловна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89061118894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rismagil@mail.ru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xmlns="" id="{EE0EB203-C45A-4291-A322-660E1F9BD232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601575" cy="1414030"/>
          </a:xfrm>
          <a:prstGeom prst="rect">
            <a:avLst/>
          </a:prstGeom>
          <a:solidFill>
            <a:srgbClr val="206A75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Государственное автономное образовательное учреждение дополнительного</a:t>
            </a:r>
          </a:p>
          <a:p>
            <a:pPr algn="ctr"/>
            <a:r>
              <a:rPr lang="ru-RU" sz="2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профессионального образования </a:t>
            </a:r>
          </a:p>
          <a:p>
            <a:pPr algn="ctr"/>
            <a:r>
              <a:rPr lang="ru-RU" sz="2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«Институт развития образования Республики Татарстан»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CE59AE7-653C-4BEE-8DA4-FC88A5DCB5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9379" y="251917"/>
            <a:ext cx="720080" cy="985187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6170917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2765</TotalTime>
  <Words>1956</Words>
  <Application>Microsoft Office PowerPoint</Application>
  <PresentationFormat>Произвольный</PresentationFormat>
  <Paragraphs>172</Paragraphs>
  <Slides>28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Государственное автономное образовательное учреждение дополнительного  профессионального образования  «Институт развития образования Республики Татарстан»</vt:lpstr>
      <vt:lpstr>Презентация PowerPoint</vt:lpstr>
      <vt:lpstr>Спикеры</vt:lpstr>
      <vt:lpstr>АКТУАЛЬНЫЕ ПРОБЛЕМЫ ПРЕПОДАВАНИЯ ПРЕДМЕТНОЙ ОБЛАСТИ «ТЕХНОЛОГИЯ» в 2023/2024 учебном году   Методические рекомендации</vt:lpstr>
      <vt:lpstr>            </vt:lpstr>
      <vt:lpstr>Стратегическим документами, определяющими основное направление предметной области «Технология», являются: - ФГОС ООО 2021 года (Приказ Минпросвещения России от 31.05.2021 № 287 «Об утверждении Федерального государственного образовательного стандарта основного общего образования»; зарегистрирован в Минюсте России 05.07.2021, № 64101); - Концепция преподавания предметной области «Технология» в образовательных организациях Российской Федерации, реализующих основные общеобразовательные программы (утверждена коллегией Министерства просвещения Российской Федерации 24 декабря 2018 г.). </vt:lpstr>
      <vt:lpstr>         Основной целью освоения технологии является формирование технологической грамотности, глобальных компетенций, творческого мышления.            Задачами курса технологии являются:  - овладение знаниями, умениями и опытом деятельности в предметной области «Технология»;  - овладение трудовыми умениями и необходимыми технологическими знаниями по преобразованию материи, энергии и информации в соответствии с поставленными целями, исходя из экономических, социальных, экологических, эстетических критериев, а также критериев личной и общественной безопасности; - формирование у обучающихся культуры проектной и исследовательской деятельности, готовности к предложению и осуществлению новых технологических решений;  - формирование у обучающихся навыка использования в трудовой деятельности цифровых инструментов и программных сервисов, когнитивных инструментов и технологий;  - развитие умений оценивать свои профессиональные интересы и склонности в плане подготовки к будущей профессиональной деятельности, владение методиками оценки своих профессиональных предпочтений. </vt:lpstr>
      <vt:lpstr>Общие рекомендации</vt:lpstr>
      <vt:lpstr>               Программа учебного предмета «Технология» ориентирована на формирование технологической грамотности, глобальных компетенций, творческого мышления для перехода к новым приоритетам научно-технологического развития Российской Федерации.        Следует обратить внимание на повышение требований к уровню сформированности навыков проектной деятельности учащихся (за основу могут быть взяты критерии оценки проектных работ, описанные в ФОП ООО (Приказ  Министерства просвещения Российской Федерации от 18.05.2023 г. №370, п.18.20.4), а также критерии Всероссийской олимпиады школьников по технологии в 2022-2023 учебном году и Всероссийского чемпионатного движения по профессиональному мастерству). </vt:lpstr>
      <vt:lpstr>Федеральная рабочая программа   основного общего образования по учебному предмету «Технология» </vt:lpstr>
      <vt:lpstr>        Возможность реализации вариативных модулей в рабочей программе по технологии общеобразовательная организация определяет исходя из общеобразовательных потребностей обучающихся и их родителей, материально-технических условий, наличия соответствующих профессиональных компетенций у учителя технологии.        Общеобразовательная организация вправе определять последовательность изучения модулей и количество часов для их освоения.        Расширение инвариантных модулей возможно в различных  направлениях  посредством присоединения вариативного модуля. Реализация вариативных модулей к инвариантным осуществляется путем замещения ряда тем инвариантных модулей темами вариативного модуля при общем соблюдении баланса часов, отводимых на изучение технологии в данном классе.        Образовательная программа или отдельные модули могут реализовываться на базе других организаций (например, дополнительного образования детей, Кванториуме, IT-кубе и других организаций) на основе договора о сетевом взаимодействии. </vt:lpstr>
      <vt:lpstr>               Рабочая программа по учебному предмету «Технология» разрабатывается на основе федеральной рабочей программы.        В ФРП предложены варианты тематического планирования и распределения часов на изучение модулей, которые могут служить примерным образцом при составлении рабочих программ по предмету.              Образовательная организация может выбрать один из них либо самостоятельно разработать и утвердить иной вариант тематического планирования (в зависимости от материально-технического оснащения, уровня подготовленности кадров и потребности участников образовательного процесса).  26. Объѐм обязательной части программы основного общего образования составляет 70%, а объѐм части, формируемой участниками образовательных отношений из перечня, предлагаемого Организацией, — 30% от общего объѐма программы основного общего образования, реализуемой в соответствии с требованиями к организации образовательного процесса к учебной нагрузке при 5-дневной (или 6-дневной) учебной неделе, предусмотренными Санитарными правилами и нормами СанПиН 1.2.3685-21) (Приказ Минпросвещения России от 31.05.2021 N 287 (ред. от 08.11.2022) "Об утверждении федерального государственного образовательного стандарта основного общего образования" (Зарегистрировано в Минюсте России 05.07.2021 N 64101)   </vt:lpstr>
      <vt:lpstr> </vt:lpstr>
      <vt:lpstr>17.1. Планируемые результаты освоения ФОП ООО соответствуют современным целям основного общего образования, представленным во ФГОС ООО как система личностных, метапредметных и предметных достижений обучающегося (Приказ  Министерства просвещения Российской Федерации от 18.05.2023 г. №370).      Изучение технологии на уровне основного общего образования направлено на достижение обучающимися личностных, метапредметных и предметных результатов освоения содержания учебного предмета.  Предметные результаты освоения содержания  представлены в ФРП  по каждому модулю отдельно по уровню обучения.</vt:lpstr>
      <vt:lpstr>   Система оценки достижения планируемых результатов освоения                                                                      ФОП ООО (Приказ  Министерства просвещения Российской Федерации  от 18.05.2023 г. №370) 18.3. Основным объектом системы оценки, ее содержательной и критериальной базой выступают требования ФГОС ООО, которые конкретизируются в планируемых результатах освоения обучающимися ФОП ООО. Система оценки включает процедуры внутренней и внешней оценки. 18.4. Внутренняя оценка включает: - стартовую диагностику; - текущую и тематическую оценку; - итоговую оценку; - промежуточную аттестацию; - психолого-педагогическое наблюдение; - внутренний мониторинг образовательных достижений обучающихся. 18.5. Внешняя оценка включает: независимую оценку качества подготовки обучающихся </vt:lpstr>
      <vt:lpstr>Федеральный перечень учебников от 21.09.22 № 858 </vt:lpstr>
      <vt:lpstr>       Федеральный перечень учебников от 21.09.22 № 858   Учебные пособия, соответствующие ФГОС 2021 г. (Приложение 2):  • Технология. Производство и технологии» Бешенков С. А., Шутикова М. И., Неустроев С. С., Миндзаева Э. В., Лабутин В. Б., Филиппов В. И.  • «Технология. Технологии обработки материалов, пищевых продуктов» Бешенков С. А., Шутикова М. И., Неустроев С. С., Миндзаева Э. В., Лабутин В. Б., Филиппов В. И.   • «Технология. 3D-моделирование, прототипирование и макетирование» Копосов Д. Г.  • «Технология. Компьютерная графика, черчение» Уханёва В. А., Животова Е. Б.  • «Технология. Робототехника» Копосов Д. Г.   Учебники и учебные пособия к использованию в качестве вариативного модуля  • «Профессиональное самоопределение» Резапкина, 8–9 класс;  • «Черчение» 9 класс, Преображенская Н. Г, Кодукова И. В.  • «Черчение» 9 класс, Ботвинников, Виноградов, Вышнепольский;  • «Веб-дизайн» Жемчужников;  • «Моя будущая профессия» тесты по профориентации, 8 класс;  • «Робототехника. Управление квадрокоптером» 8–11 класс, Копосов  • «Робототехника. Конструктор Spice», Копосов.  </vt:lpstr>
      <vt:lpstr>Функциональная грамотность</vt:lpstr>
      <vt:lpstr>Воспитательный аспект предмета «Технология»</vt:lpstr>
      <vt:lpstr>     Федеральная рабочая программа воспитания предусматривает  приобщение обучающихся к российским традиционным духовным ценностям, включая культурные ценности своей этнической группы, правилам и нормам поведения в российском обществе (ФОП ООО Приказ  Министерства просвещения Российской Федерации от 18.05.2023 г. №370, п.14).</vt:lpstr>
      <vt:lpstr>         Федеральной программой воспитания в модуле «Профориентация» предусмотрена «организация на базе детского лагеря при образовательной организации профориентационных смен с участием экспертов в области профориентации, где обучающиеся могут познакомиться с профессиями, получить представление об их специфике, попробовать свои силы в той или иной профессии, развить соответствующие навыки…»., а также «освоение обучающимися основ профессии в рамках различных курсов, включённых в обязательную часть образовательной программы, в рамках компонента участников образовательных отношений, внеурочной деятельности, дополнительного образования»           При осуществлении деятельности по народным промыслам Татарстана рекомендуется установление связей с организациями, осуществляющими ремесленную деятельность в различных сферах народного творчества с целью освоения навыков различных видов промыслов Республики Татарстан в рамках сетевого взаимодействия, партнерства, профессиональной преемственности. </vt:lpstr>
      <vt:lpstr>Седов Сергей Алексеевич - канд. пед. наук, доцент кафедры общей инженерной подготовки Елабужского         института (филиал) ФГАОУ ВПО «Казанский (Приволжский) федеральный университет» г. Елабуга,          Республика Татарстан    «О подготовке рабочих программ по технологии для реализации ФОП ООО 2023 года» </vt:lpstr>
      <vt:lpstr>Презентация PowerPoint</vt:lpstr>
      <vt:lpstr>Презентация PowerPoint</vt:lpstr>
      <vt:lpstr>Презентация PowerPoint</vt:lpstr>
      <vt:lpstr>Презентация PowerPoint</vt:lpstr>
      <vt:lpstr> Определение рефлексивной позиции участников сессий: </vt:lpstr>
      <vt:lpstr>Дополнительная профессиональная программа повышения квалификации Актуальные подходы в реализации концепций учебных предметов «Технология»  и «Изобразительное искусство» в контексте  обновленных ФГОС ООО с 9 по 20 октября 2023 г. Куратор Хатамова Огулджан Италмазовна, 89172614098, oguldzhan@bk.ru  А также - Дополнительная профессиональная  программа  профессиональной переподготовки по всем школьным предметам  Исмагилова Роза Равиловна, 89061118894 rismagil@mail.ru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автономное образовательное учреждение дополнительного  профессионального образования  «Институт развития образования Республики Татарстан»</dc:title>
  <dc:creator>Пользователь</dc:creator>
  <cp:lastModifiedBy>Пользователь</cp:lastModifiedBy>
  <cp:revision>85</cp:revision>
  <dcterms:created xsi:type="dcterms:W3CDTF">2023-08-17T12:25:27Z</dcterms:created>
  <dcterms:modified xsi:type="dcterms:W3CDTF">2023-08-24T23:06:29Z</dcterms:modified>
</cp:coreProperties>
</file>