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0"/>
  </p:notesMasterIdLst>
  <p:sldIdLst>
    <p:sldId id="257" r:id="rId2"/>
    <p:sldId id="259" r:id="rId3"/>
    <p:sldId id="266" r:id="rId4"/>
    <p:sldId id="258" r:id="rId5"/>
    <p:sldId id="260" r:id="rId6"/>
    <p:sldId id="271" r:id="rId7"/>
    <p:sldId id="262" r:id="rId8"/>
    <p:sldId id="265" r:id="rId9"/>
    <p:sldId id="263" r:id="rId10"/>
    <p:sldId id="277" r:id="rId11"/>
    <p:sldId id="273" r:id="rId12"/>
    <p:sldId id="278" r:id="rId13"/>
    <p:sldId id="274" r:id="rId14"/>
    <p:sldId id="276" r:id="rId15"/>
    <p:sldId id="272" r:id="rId16"/>
    <p:sldId id="275" r:id="rId17"/>
    <p:sldId id="269" r:id="rId18"/>
    <p:sldId id="267" r:id="rId19"/>
    <p:sldId id="268" r:id="rId20"/>
    <p:sldId id="280" r:id="rId21"/>
    <p:sldId id="264" r:id="rId22"/>
    <p:sldId id="261" r:id="rId23"/>
    <p:sldId id="270" r:id="rId24"/>
    <p:sldId id="282" r:id="rId25"/>
    <p:sldId id="281" r:id="rId26"/>
    <p:sldId id="283" r:id="rId27"/>
    <p:sldId id="279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A52C01A-3D1B-4A10-B3E8-5386BE58B585}">
          <p14:sldIdLst>
            <p14:sldId id="257"/>
            <p14:sldId id="259"/>
            <p14:sldId id="266"/>
            <p14:sldId id="258"/>
            <p14:sldId id="260"/>
            <p14:sldId id="271"/>
            <p14:sldId id="262"/>
            <p14:sldId id="265"/>
            <p14:sldId id="263"/>
            <p14:sldId id="277"/>
            <p14:sldId id="273"/>
            <p14:sldId id="278"/>
            <p14:sldId id="274"/>
            <p14:sldId id="276"/>
            <p14:sldId id="272"/>
            <p14:sldId id="275"/>
            <p14:sldId id="269"/>
            <p14:sldId id="267"/>
            <p14:sldId id="268"/>
            <p14:sldId id="280"/>
          </p14:sldIdLst>
        </p14:section>
        <p14:section name="Раздел без заголовка" id="{15007AC4-9B5C-4F2F-A048-55AAAAEE7323}">
          <p14:sldIdLst>
            <p14:sldId id="264"/>
            <p14:sldId id="261"/>
            <p14:sldId id="270"/>
            <p14:sldId id="282"/>
            <p14:sldId id="281"/>
            <p14:sldId id="283"/>
            <p14:sldId id="279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CC99FF"/>
    <a:srgbClr val="CCFFFF"/>
    <a:srgbClr val="FFFFFF"/>
    <a:srgbClr val="CC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 varScale="1">
        <p:scale>
          <a:sx n="49" d="100"/>
          <a:sy n="49" d="100"/>
        </p:scale>
        <p:origin x="8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524AC-4D5C-48FC-A480-16F90C4D4C4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F642A-CCD4-484B-A344-DE5CEBEAE1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024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2818732-FA64-4F57-8EE6-57AA70E1F1E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55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73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44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6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18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70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23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35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86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00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465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10">
            <a:extLst>
              <a:ext uri="{FF2B5EF4-FFF2-40B4-BE49-F238E27FC236}">
                <a16:creationId xmlns:a16="http://schemas.microsoft.com/office/drawing/2014/main" id="{6F821722-FE34-4DE9-9836-565D865C15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778800"/>
          </a:xfrm>
          <a:solidFill>
            <a:schemeClr val="bg1">
              <a:lumMod val="95000"/>
            </a:schemeClr>
          </a:solidFill>
        </p:spPr>
        <p:txBody>
          <a:bodyPr tIns="0" rIns="540000" rtlCol="0" anchor="ctr"/>
          <a:lstStyle>
            <a:lvl1pPr marL="0" indent="0" algn="r">
              <a:buNone/>
              <a:defRPr/>
            </a:lvl1pPr>
          </a:lstStyle>
          <a:p>
            <a:pPr rtl="0"/>
            <a:r>
              <a:rPr lang="ru-RU" noProof="0" dirty="0"/>
              <a:t>Вставьте или перетащите свое фото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BD909C6-0E9A-451D-91FD-B891A0C803D7}"/>
              </a:ext>
            </a:extLst>
          </p:cNvPr>
          <p:cNvSpPr/>
          <p:nvPr userDrawn="1"/>
        </p:nvSpPr>
        <p:spPr>
          <a:xfrm>
            <a:off x="0" y="6780458"/>
            <a:ext cx="12192000" cy="77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1A9BD7F-717A-4177-BAD1-D798AE60FFD0}"/>
              </a:ext>
            </a:extLst>
          </p:cNvPr>
          <p:cNvSpPr/>
          <p:nvPr userDrawn="1"/>
        </p:nvSpPr>
        <p:spPr>
          <a:xfrm>
            <a:off x="0" y="6780458"/>
            <a:ext cx="12204000" cy="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000" y="144000"/>
            <a:ext cx="4860000" cy="6480000"/>
          </a:xfrm>
          <a:solidFill>
            <a:schemeClr val="bg1"/>
          </a:solidFill>
          <a:ln>
            <a:noFill/>
          </a:ln>
        </p:spPr>
        <p:txBody>
          <a:bodyPr lIns="432000" tIns="72000" rIns="288000" bIns="1404000" rtlCol="0" anchor="b"/>
          <a:lstStyle>
            <a:lvl1pPr algn="l">
              <a:defRPr sz="4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титульного слайда 2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606" y="5578496"/>
            <a:ext cx="3932788" cy="750814"/>
          </a:xfrm>
          <a:noFill/>
        </p:spPr>
        <p:txBody>
          <a:bodyPr lIns="0" tIns="0" rIns="0" bIns="0" rtlCol="0" anchor="t"/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63EB74F7-DC44-48B1-8EF5-BD557540B4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7606" y="764518"/>
            <a:ext cx="3932788" cy="244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1061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96603-5C90-42C4-AC3A-CCAFFDCF2B2A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DA12B-2FC9-4D5C-A44C-99FD62D8A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97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multiurok.ru/files/eskiz-detali-opornyi-konspekt.html#:~:text=%D0%AD%D1%81%D0%BA%D0%B8%D0%B7%20%E2%80%93%20%D1%87%D0%B5%D1%80%D1%82%D0%B5%D0%B6%20%D0%B2%D1%80%D0%B5%D0%BC%D0%B5%D0%BD%D0%BD%D0%BE%D0%B3%D0%BE%20%D1%85%D0%B0%D1%80%D0%B0%D0%BA%D1%82%D0%B5%D1%80%D0%B0%2C,%D0%BF%D1%80%D0%B0%D0%B2%D0%B8%D0%BB%D0%B0%D0%BC%D0%B8%20%D0%B8%20%D1%83%D1%81%D0%BB%D0%BE%D0%B2%D0%BD%D0%BE%D1%81%D1%82%D1%8F%D0%BC%D0%B8%2C%20%D1%83%D1%81%D1%82%D0%B0%D0%BD%D0%BE%D0%B2%D0%BB%D0%B5%D0%BD%D0%BD%D1%8B%D0%BC%D0%B8%20%D1%81%D1%82%D0%B0%D0%BD%D0%B4%D0%B0%D1%80%D1%82%D0%B0%D0%BC%D0%B8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ru.wikipedia.org/wiki/&#1069;&#1089;&#1082;&#1080;&#1079;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A0%D0%B8%D1%81%D1%83%D0%BD%D0%BE%D0%BA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infourok.ru/posledovatelnost-vipolneniya-eskizov-detaley-3789651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evidpo.ru/k/7102?utm_page_name=paper&amp;utm_napr=pedschooldzen&amp;utm_item=cherchenie_v_shkolnoy_programme" TargetMode="External"/><Relationship Id="rId2" Type="http://schemas.openxmlformats.org/officeDocument/2006/relationships/hyperlink" Target="https://dzen.ru/id/631091240b164d705bb33a55?noredir=tru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jpeg"/><Relationship Id="rId4" Type="http://schemas.openxmlformats.org/officeDocument/2006/relationships/hyperlink" Target="https://evidpo.ru/%D0%A8%D0%BA%D0%BE%D0%BB%D1%8C%D0%BD%D0%B0%D1%8F%20%D0%BF%D0%B5%D0%B4%D0%B0%D0%B3%D0%BE%D0%B3%D0%B8%D0%BA%D0%B0?utm_page_name=paper&amp;utm_napr=pedschooldzen&amp;utm_item=cherchenie_v_shkolnoy_programme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 descr="Дизайн с треугольниками на укрупненном фрагменте здания">
            <a:extLst>
              <a:ext uri="{FF2B5EF4-FFF2-40B4-BE49-F238E27FC236}">
                <a16:creationId xmlns:a16="http://schemas.microsoft.com/office/drawing/2014/main" id="{2EC3AED0-517E-41C1-9ECD-ABB0A85049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48019" y="0"/>
            <a:ext cx="12540019" cy="6972300"/>
          </a:xfrm>
        </p:spPr>
      </p:pic>
      <p:sp>
        <p:nvSpPr>
          <p:cNvPr id="22" name="Заголовок 21">
            <a:extLst>
              <a:ext uri="{FF2B5EF4-FFF2-40B4-BE49-F238E27FC236}">
                <a16:creationId xmlns:a16="http://schemas.microsoft.com/office/drawing/2014/main" id="{BA160141-042F-4099-856C-C1D62E0FF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978" y="230893"/>
            <a:ext cx="10702676" cy="5583367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5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«Предметы </a:t>
            </a:r>
            <a:r>
              <a:rPr lang="ru-RU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изо, технология </a:t>
            </a:r>
            <a:r>
              <a:rPr lang="ru-RU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и черчение в школе по новым ФОП в условиях экономического развития России»</a:t>
            </a:r>
            <a:endParaRPr lang="ru-RU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 descr="Длинный деревянный туннель">
            <a:extLst>
              <a:ext uri="{FF2B5EF4-FFF2-40B4-BE49-F238E27FC236}">
                <a16:creationId xmlns:a16="http://schemas.microsoft.com/office/drawing/2014/main" id="{ADA7147C-9048-4CCD-A9FA-54C09406C1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95577" y="338203"/>
            <a:ext cx="3128822" cy="1947564"/>
          </a:xfrm>
        </p:spPr>
      </p:pic>
      <p:sp>
        <p:nvSpPr>
          <p:cNvPr id="7" name="Прямоугольник 6" descr="Нижний разделитель изображений">
            <a:extLst>
              <a:ext uri="{FF2B5EF4-FFF2-40B4-BE49-F238E27FC236}">
                <a16:creationId xmlns:a16="http://schemas.microsoft.com/office/drawing/2014/main" id="{432C84AD-44F1-45D1-9F68-3FDC756E5C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632857" y="2623970"/>
            <a:ext cx="9760918" cy="2064334"/>
          </a:xfrm>
          <a:custGeom>
            <a:avLst/>
            <a:gdLst>
              <a:gd name="connsiteX0" fmla="*/ 0 w 4330700"/>
              <a:gd name="connsiteY0" fmla="*/ 0 h 588834"/>
              <a:gd name="connsiteX1" fmla="*/ 4330700 w 4330700"/>
              <a:gd name="connsiteY1" fmla="*/ 0 h 588834"/>
              <a:gd name="connsiteX2" fmla="*/ 4330700 w 4330700"/>
              <a:gd name="connsiteY2" fmla="*/ 588834 h 588834"/>
              <a:gd name="connsiteX3" fmla="*/ 0 w 4330700"/>
              <a:gd name="connsiteY3" fmla="*/ 588834 h 588834"/>
              <a:gd name="connsiteX4" fmla="*/ 0 w 4330700"/>
              <a:gd name="connsiteY4" fmla="*/ 0 h 588834"/>
              <a:gd name="connsiteX0" fmla="*/ 4330700 w 4422140"/>
              <a:gd name="connsiteY0" fmla="*/ 0 h 588834"/>
              <a:gd name="connsiteX1" fmla="*/ 4330700 w 4422140"/>
              <a:gd name="connsiteY1" fmla="*/ 588834 h 588834"/>
              <a:gd name="connsiteX2" fmla="*/ 0 w 4422140"/>
              <a:gd name="connsiteY2" fmla="*/ 588834 h 588834"/>
              <a:gd name="connsiteX3" fmla="*/ 0 w 4422140"/>
              <a:gd name="connsiteY3" fmla="*/ 0 h 588834"/>
              <a:gd name="connsiteX4" fmla="*/ 4422140 w 4422140"/>
              <a:gd name="connsiteY4" fmla="*/ 91440 h 588834"/>
              <a:gd name="connsiteX0" fmla="*/ 4330700 w 4330700"/>
              <a:gd name="connsiteY0" fmla="*/ 0 h 588834"/>
              <a:gd name="connsiteX1" fmla="*/ 4330700 w 4330700"/>
              <a:gd name="connsiteY1" fmla="*/ 588834 h 588834"/>
              <a:gd name="connsiteX2" fmla="*/ 0 w 4330700"/>
              <a:gd name="connsiteY2" fmla="*/ 588834 h 588834"/>
              <a:gd name="connsiteX3" fmla="*/ 0 w 4330700"/>
              <a:gd name="connsiteY3" fmla="*/ 0 h 58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0700" h="588834">
                <a:moveTo>
                  <a:pt x="4330700" y="0"/>
                </a:moveTo>
                <a:lnTo>
                  <a:pt x="4330700" y="588834"/>
                </a:lnTo>
                <a:lnTo>
                  <a:pt x="0" y="588834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F4EED9-3E92-4A9D-8DA8-01DFF623C45D}"/>
              </a:ext>
            </a:extLst>
          </p:cNvPr>
          <p:cNvSpPr/>
          <p:nvPr/>
        </p:nvSpPr>
        <p:spPr>
          <a:xfrm>
            <a:off x="5286703" y="5156232"/>
            <a:ext cx="5870028" cy="1237048"/>
          </a:xfrm>
          <a:prstGeom prst="rect">
            <a:avLst/>
          </a:prstGeom>
          <a:solidFill>
            <a:schemeClr val="tx1"/>
          </a:solidFill>
        </p:spPr>
        <p:txBody>
          <a:bodyPr wrap="none" rtlCol="0" anchor="ctr">
            <a:noAutofit/>
          </a:bodyPr>
          <a:lstStyle/>
          <a:p>
            <a:pPr algn="ctr" rtl="0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Абдуллина Э.И. Учитель ИЗО высшей категории </a:t>
            </a:r>
          </a:p>
          <a:p>
            <a:pPr algn="ctr" rtl="0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МАОУ «Лицей № 146 «Ресурс»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83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Рисунок 10" descr="Крупное изображение архитектурной модели решетки и стены">
            <a:extLst>
              <a:ext uri="{FF2B5EF4-FFF2-40B4-BE49-F238E27FC236}">
                <a16:creationId xmlns:a16="http://schemas.microsoft.com/office/drawing/2014/main" id="{ACF36960-4969-4798-A8C8-46030DFF29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41528"/>
            <a:ext cx="12192000" cy="733588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33881" y="183178"/>
            <a:ext cx="10643416" cy="20005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«</a:t>
            </a:r>
            <a:r>
              <a:rPr lang="ru-RU" sz="2400" i="1" dirty="0" smtClean="0"/>
              <a:t>Обеспечить начиная с 2024/25 учебного года освоение основ черчения лицами, обучающимися по образовательным программам основного общего образования, а также изучение учебного курса „Черчение“ на уровне среднего общего образования лицами, обучающимися по технологическому (инженерному) профилю». </a:t>
            </a:r>
            <a:r>
              <a:rPr lang="ru-RU" sz="2800" i="1" dirty="0" smtClean="0">
                <a:solidFill>
                  <a:schemeClr val="accent1"/>
                </a:solidFill>
              </a:rPr>
              <a:t> 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32865" y="2511971"/>
            <a:ext cx="10645447" cy="403187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В комментарии «Парламентской газете» инициатор возобновления уроков Яна Лантратова прокомментировала: «Не важно, в каком классе — четвертом, пятом или шестом. Важно, чтобы предмет был обязательным и в достаточном объеме. Достаточный объем — тот, который позволит учиться в средних специальных и высших заведениях. Оно развивает пространственное воображение, которое пригодится в любой отрасли знания. Черчение является основой инженерной и конструкторской мысли. Его изучение в период профессиональной ориентации школьников заложит фундамент для дальнейшего технического, инженерного образования». 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Подробнее на «Меле»: </a:t>
            </a:r>
            <a:r>
              <a:rPr lang="ru-RU" sz="2000" i="1" dirty="0" smtClean="0">
                <a:solidFill>
                  <a:srgbClr val="0070C0"/>
                </a:solidFill>
              </a:rPr>
              <a:t>https://mel.fm/zhizn/povestka/7061593-chercheniye--v-shkolakh-s-2024-goda-zachem-snova-vvodyat-etot-predmet-i-chto-ob-etom-dumayut-pedagog</a:t>
            </a:r>
            <a:endParaRPr lang="ru-RU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36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0111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728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Проблемы кадров в индустрии тяжелой промышленности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1434" y="1481959"/>
            <a:ext cx="5578366" cy="4695004"/>
          </a:xfrm>
          <a:solidFill>
            <a:schemeClr val="tx2"/>
          </a:solidFill>
        </p:spPr>
        <p:txBody>
          <a:bodyPr>
            <a:normAutofit fontScale="77500" lnSpcReduction="20000"/>
          </a:bodyPr>
          <a:lstStyle/>
          <a:p>
            <a:pPr algn="just"/>
            <a:endParaRPr lang="ru-RU" dirty="0" smtClean="0">
              <a:solidFill>
                <a:srgbClr val="222222"/>
              </a:solidFill>
              <a:latin typeface="GraphikCy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222222"/>
                </a:solidFill>
                <a:latin typeface="GraphikCy"/>
              </a:rPr>
              <a:t>    В </a:t>
            </a:r>
            <a:r>
              <a:rPr lang="ru-RU" dirty="0">
                <a:solidFill>
                  <a:srgbClr val="222222"/>
                </a:solidFill>
                <a:latin typeface="GraphikCy"/>
              </a:rPr>
              <a:t>2023 году усилится дефицит кадров среди рабочих и технических специальностей — так называемых синих воротничков, прогнозирует Сафонов. «Из-за санкций и потребности в импортозамещении нехватка кадров будет наблюдаться в отраслях машиностроения и обрабатывающей промышленности. Если говорить о конкретных специальностях — усилится дефицит станочников широкого профиля, токарей, инженеров», — говорит эксперт.</a:t>
            </a:r>
            <a:r>
              <a:rPr lang="ru-RU" dirty="0"/>
              <a:t/>
            </a:r>
            <a:br>
              <a:rPr lang="ru-RU" dirty="0"/>
            </a:br>
            <a:r>
              <a:rPr lang="ru-RU" sz="2300" i="1" dirty="0"/>
              <a:t/>
            </a:r>
            <a:br>
              <a:rPr lang="ru-RU" sz="2300" i="1" dirty="0"/>
            </a:br>
            <a:r>
              <a:rPr lang="ru-RU" sz="2300" i="1" dirty="0">
                <a:solidFill>
                  <a:srgbClr val="222222"/>
                </a:solidFill>
                <a:latin typeface="GraphikCy"/>
              </a:rPr>
              <a:t>Подробнее на РБК:</a:t>
            </a:r>
            <a:r>
              <a:rPr lang="ru-RU" sz="2300" i="1" dirty="0"/>
              <a:t/>
            </a:r>
            <a:br>
              <a:rPr lang="ru-RU" sz="2300" i="1" dirty="0"/>
            </a:br>
            <a:r>
              <a:rPr lang="ru-RU" sz="2300" i="1" dirty="0">
                <a:solidFill>
                  <a:srgbClr val="222222"/>
                </a:solidFill>
                <a:latin typeface="GraphikCy"/>
              </a:rPr>
              <a:t>https://www.rbc.ru/economics/08/11/2022/6368dee09a7947d9a6dc44fd?ysclid=lljuch9okr527927106</a:t>
            </a:r>
            <a:endParaRPr lang="ru-RU" sz="2300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15628" y="1878249"/>
            <a:ext cx="5181600" cy="320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1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Перспективы и новые возможности предметов «Изобразительное искусство» и «черчение» в системе общего образования</a:t>
            </a: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-82737"/>
            <a:ext cx="12628747" cy="7023473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9090" y="1690688"/>
            <a:ext cx="10893972" cy="478893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54775" y="324433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33230" y="838753"/>
            <a:ext cx="1114856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  </a:t>
            </a:r>
            <a:r>
              <a:rPr lang="ru-RU" sz="2800" dirty="0" smtClean="0">
                <a:solidFill>
                  <a:srgbClr val="FFFF00"/>
                </a:solidFill>
              </a:rPr>
              <a:t>Учитель изобразительного искусства московской школы № 2120 Владимир Григорьев: «Без пространственного мышления, а это как раз развивает черчение, ученики на уроках изобразительного искусства с трудом понимают, что такое перспектива. Черчение вообще полезные занятия, особенно сейчас, когда школьники увлекаются 3D-моделированием и 3D-прототипированием. На черчении дети научатся читать чертежи и сами рисовать руками, скажем, куб, болт, любую деталь в разрезе или в объеме. Так моторика через бумагу поможет приобрести графическую грамотность».</a:t>
            </a:r>
          </a:p>
          <a:p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Подробнее на «Меле»: https://mel.fm/zhizn/povestka/7061593-chercheniye--v-shkolakh-s-2024-goda-zachem-snova-vvodyat-etot-predmet-i-chto-ob-etom-dumayut-pedagog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86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/>
              <a:t>Нейрофизиологический и психологический аспекты развития мозга в процессе интеграции предметов изо, черчение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476" y="1992672"/>
            <a:ext cx="5326730" cy="21291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323" y="1734498"/>
            <a:ext cx="3253109" cy="21676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3025" y="4335739"/>
            <a:ext cx="61643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Амбидекстр</a:t>
            </a:r>
            <a:r>
              <a:rPr lang="ru-RU" dirty="0" smtClean="0"/>
              <a:t> (от лат. </a:t>
            </a:r>
            <a:r>
              <a:rPr lang="ru-RU" dirty="0" err="1" smtClean="0"/>
              <a:t>ambo</a:t>
            </a:r>
            <a:r>
              <a:rPr lang="ru-RU" dirty="0" smtClean="0"/>
              <a:t> — «оба» и лат. </a:t>
            </a:r>
            <a:r>
              <a:rPr lang="ru-RU" dirty="0" err="1" smtClean="0"/>
              <a:t>dextera</a:t>
            </a:r>
            <a:r>
              <a:rPr lang="ru-RU" dirty="0" smtClean="0"/>
              <a:t> — «правая рука») — это человек с одинаково развитыми полушариями мозга. Отсутствие доминанты приводит к тому, что он может одинаково хорошо работать как левой, так и правой рукой.</a:t>
            </a:r>
          </a:p>
          <a:p>
            <a:r>
              <a:rPr lang="ru-RU" dirty="0" smtClean="0"/>
              <a:t>Самым известным </a:t>
            </a:r>
            <a:r>
              <a:rPr lang="ru-RU" dirty="0" err="1" smtClean="0"/>
              <a:t>амбидекстром</a:t>
            </a:r>
            <a:r>
              <a:rPr lang="ru-RU" dirty="0" smtClean="0"/>
              <a:t> был Леонардо да Винчи. Он рисовал обеими руками и был талантлив в живописи, музыке, математике и инженерии.</a:t>
            </a:r>
          </a:p>
          <a:p>
            <a:r>
              <a:rPr lang="ru-RU" dirty="0" smtClean="0"/>
              <a:t>aif.ru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342" y="3814479"/>
            <a:ext cx="5410702" cy="304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1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705"/>
            <a:ext cx="12192000" cy="76902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661" y="407110"/>
            <a:ext cx="4374481" cy="30918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219" y="3364194"/>
            <a:ext cx="4636657" cy="32478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2" y="241512"/>
            <a:ext cx="4285859" cy="1298561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17" name="Овал 16"/>
          <p:cNvSpPr/>
          <p:nvPr/>
        </p:nvSpPr>
        <p:spPr>
          <a:xfrm>
            <a:off x="8033657" y="177253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25" y="1953049"/>
            <a:ext cx="4291956" cy="449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7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6124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Интегрированность и синергетичность модулей в программах по изо и черчению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5746" y="1321127"/>
            <a:ext cx="5520558" cy="5284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Содержание уроков по модулям, основанных на графике по программе изо:</a:t>
            </a:r>
          </a:p>
          <a:p>
            <a:pPr marL="0" indent="0" algn="just">
              <a:buNone/>
            </a:pPr>
            <a:r>
              <a:rPr lang="ru-RU" sz="1800" dirty="0" smtClean="0"/>
              <a:t>-  Модуль №1 «ДПИ»-5 </a:t>
            </a:r>
            <a:r>
              <a:rPr lang="ru-RU" sz="1800" dirty="0" err="1" smtClean="0"/>
              <a:t>кл</a:t>
            </a:r>
            <a:r>
              <a:rPr lang="ru-RU" sz="1800" dirty="0" smtClean="0"/>
              <a:t>.: знаки и символы, орнамент, конструкция, форма и цвет народного костюма, интерьера и внешнего вида избы; также в архитектуре и костюмах других народов; современный дизайн одежды.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- Модуль № 2 «Живопись, графика, скульптура»-6 </a:t>
            </a:r>
            <a:r>
              <a:rPr lang="ru-RU" sz="1800" dirty="0" err="1" smtClean="0"/>
              <a:t>кл</a:t>
            </a:r>
            <a:r>
              <a:rPr lang="ru-RU" sz="1800" dirty="0" smtClean="0"/>
              <a:t>.: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Рисунок — основа всех видов изобразительного искусства. Линия, конструкция, формы предметов окружающего мира, природы, человека. Изображение пространства природы и города в пейзаже.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1800" dirty="0" smtClean="0"/>
              <a:t>Модуль № 3 «Архитектура и дизайн» -7 </a:t>
            </a:r>
            <a:r>
              <a:rPr lang="ru-RU" sz="1800" dirty="0" err="1" smtClean="0"/>
              <a:t>кл</a:t>
            </a:r>
            <a:r>
              <a:rPr lang="ru-RU" sz="1800" dirty="0" smtClean="0"/>
              <a:t>.: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/>
              <a:t>Шрифты и шрифтовая композиция в графическом дизайне. Логотип. Построение логотипа. Многообразие форм графического дизайна. Дизайн книги и журнала. От плоскостного изображения к объёмному макету. Объект и пространство. Взаимосвязь объектов в архитектурном макете. Дизайн в архитектуре, внешнего пространства (сады, парки) и современной одежде. Создание макетов из бумаги и картона.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/>
              <a:t>Все, что не касается живописи, выполняется графическими средствами (конструкция и форма). Цвет уже внутри заданной формы.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48553" y="1401542"/>
            <a:ext cx="5205248" cy="5123793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Содержание  программы по черчению: </a:t>
            </a:r>
          </a:p>
          <a:p>
            <a:pPr marL="0" indent="0">
              <a:spcBef>
                <a:spcPts val="0"/>
              </a:spcBef>
              <a:buNone/>
            </a:pPr>
            <a:endParaRPr lang="ru-RU" sz="13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    (Курс черчения в школе направлен на формирование графической культуры учащихся, развитие мышления, а также творческого потенциала личности)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900" dirty="0" smtClean="0"/>
              <a:t>   Шрифты чертежные. Построение параллельных и перпендикулярных прямых, построение простейших геометрических фигур: ломаная, треугольник, прямоугольник, квадрат. Выполнение узора с применением окружностей и полуокружностей. Моделирование объёмных фигур на основе чертежа. Анализ геометрической формы предмета. Технический рисунок детали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900" dirty="0" smtClean="0"/>
              <a:t>Оптические иллюзии в техническом рисунке. Изготовление изделия на основе чертежа. Назначение строительных чертежей. Аксонометрические проекции плоских фигур и объёмных тел.  Изображения на строительных чертежах: фасад, план, разрез. Масштабы строительных чертежей. Размеры на строительных чертежах.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99352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74789" y="1415514"/>
            <a:ext cx="4816319" cy="40393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hlinkClick r:id="rId2"/>
              </a:rPr>
              <a:t>Эскиз</a:t>
            </a:r>
            <a:endParaRPr lang="ru-RU" sz="1800" dirty="0" smtClean="0"/>
          </a:p>
          <a:p>
            <a:r>
              <a:rPr lang="ru-RU" sz="1800" b="1" dirty="0" smtClean="0">
                <a:solidFill>
                  <a:srgbClr val="FFFF00"/>
                </a:solidFill>
              </a:rPr>
              <a:t>Эскиз</a:t>
            </a:r>
            <a:r>
              <a:rPr lang="ru-RU" sz="1800" dirty="0"/>
              <a:t> – чертеж временного характера, выполненный, как правило, от руки (без применения чертежных инструментов), на любой бумаге, без соблюдения масштаба, но с сохранением пропорциональности элементов детали, а также в соответствии со всеми правилами и условностями, установленными стандартами</a:t>
            </a:r>
            <a:r>
              <a:rPr lang="ru-RU" sz="1800" dirty="0" smtClean="0"/>
              <a:t>. </a:t>
            </a:r>
            <a:r>
              <a:rPr lang="ru-RU" sz="1800" b="1" dirty="0" smtClean="0">
                <a:hlinkClick r:id="rId3"/>
              </a:rPr>
              <a:t>multiurok.ru</a:t>
            </a:r>
            <a:endParaRPr lang="ru-RU" sz="1800" dirty="0">
              <a:hlinkClick r:id="rId3"/>
            </a:endParaRPr>
          </a:p>
          <a:p>
            <a:pPr marL="0" indent="0">
              <a:buNone/>
            </a:pPr>
            <a:endParaRPr lang="ru-RU" sz="1300" dirty="0" smtClean="0"/>
          </a:p>
          <a:p>
            <a:r>
              <a:rPr lang="ru-RU" sz="1400" dirty="0"/>
              <a:t>Последовательность выполнения эскиза</a:t>
            </a:r>
          </a:p>
          <a:p>
            <a:r>
              <a:rPr lang="ru-RU" sz="1400" dirty="0"/>
              <a:t>Ознакомление с деталью</a:t>
            </a:r>
          </a:p>
          <a:p>
            <a:r>
              <a:rPr lang="ru-RU" sz="1400" dirty="0"/>
              <a:t>Анализ формы детали</a:t>
            </a:r>
          </a:p>
          <a:p>
            <a:r>
              <a:rPr lang="ru-RU" sz="1400" dirty="0"/>
              <a:t>Выбор главного изображения</a:t>
            </a:r>
          </a:p>
          <a:p>
            <a:r>
              <a:rPr lang="ru-RU" sz="1400" dirty="0"/>
              <a:t>Определение количества изображений</a:t>
            </a:r>
          </a:p>
          <a:p>
            <a:r>
              <a:rPr lang="ru-RU" sz="1400" dirty="0"/>
              <a:t>Выбор формата листа и его подготовка</a:t>
            </a:r>
          </a:p>
          <a:p>
            <a:r>
              <a:rPr lang="ru-RU" sz="1400" dirty="0"/>
              <a:t>Компоновка изображений на листе</a:t>
            </a:r>
          </a:p>
          <a:p>
            <a:pPr marL="0" indent="0" fontAlgn="t">
              <a:buNone/>
            </a:pPr>
            <a:r>
              <a:rPr lang="ru-RU" sz="1400" b="1" dirty="0">
                <a:hlinkClick r:id="rId4"/>
              </a:rPr>
              <a:t>infourok.ru</a:t>
            </a:r>
            <a:endParaRPr lang="ru-RU" sz="1400" dirty="0">
              <a:hlinkClick r:id="rId4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498" y="4125497"/>
            <a:ext cx="3757195" cy="2503902"/>
          </a:xfrm>
          <a:prstGeom prst="rect">
            <a:avLst/>
          </a:prstGeom>
        </p:spPr>
      </p:pic>
      <p:sp>
        <p:nvSpPr>
          <p:cNvPr id="10" name="Объект 3"/>
          <p:cNvSpPr txBox="1">
            <a:spLocks/>
          </p:cNvSpPr>
          <p:nvPr/>
        </p:nvSpPr>
        <p:spPr>
          <a:xfrm>
            <a:off x="7004957" y="3118757"/>
            <a:ext cx="4987472" cy="351064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Рисунок</a:t>
            </a:r>
            <a:r>
              <a:rPr lang="ru-RU" dirty="0" smtClean="0">
                <a:solidFill>
                  <a:srgbClr val="FF0000"/>
                </a:solidFill>
              </a:rPr>
              <a:t> (через польск. </a:t>
            </a:r>
            <a:r>
              <a:rPr lang="ru-RU" dirty="0" err="1" smtClean="0">
                <a:solidFill>
                  <a:srgbClr val="FF0000"/>
                </a:solidFill>
              </a:rPr>
              <a:t>rysowac</a:t>
            </a:r>
            <a:r>
              <a:rPr lang="ru-RU" dirty="0" smtClean="0">
                <a:solidFill>
                  <a:srgbClr val="FF0000"/>
                </a:solidFill>
              </a:rPr>
              <a:t> из ср.-в.-нем. </a:t>
            </a:r>
            <a:r>
              <a:rPr lang="ru-RU" dirty="0" err="1" smtClean="0">
                <a:solidFill>
                  <a:srgbClr val="FF0000"/>
                </a:solidFill>
              </a:rPr>
              <a:t>rizen</a:t>
            </a:r>
            <a:r>
              <a:rPr lang="ru-RU" dirty="0" smtClean="0">
                <a:solidFill>
                  <a:srgbClr val="FF0000"/>
                </a:solidFill>
              </a:rPr>
              <a:t> — резать, чертить) — </a:t>
            </a:r>
            <a:r>
              <a:rPr lang="ru-RU" i="1" dirty="0" smtClean="0">
                <a:solidFill>
                  <a:srgbClr val="FF0000"/>
                </a:solidFill>
              </a:rPr>
              <a:t>изображение на плоскости, созданное графическими средствами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i="1" dirty="0" smtClean="0">
                <a:solidFill>
                  <a:srgbClr val="FF0000"/>
                </a:solidFill>
              </a:rPr>
              <a:t>Рисунок - одна из древнейших форм самовыражения человека в изобразительном искусстве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i="1" dirty="0" smtClean="0">
                <a:solidFill>
                  <a:srgbClr val="FF0000"/>
                </a:solidFill>
              </a:rPr>
              <a:t>Рисунок — структурная основа зрительно воспринимаемой формы, основа зрительного образа воспринимаемого объекта. В этом значении, термин 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«рисунок» близок понятиям — абрис, контур, очерк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marL="0" indent="0" fontAlgn="t">
              <a:buFont typeface="Arial" panose="020B0604020202020204" pitchFamily="34" charset="0"/>
              <a:buNone/>
            </a:pPr>
            <a:r>
              <a:rPr lang="ru-RU" sz="1300" b="1" dirty="0" smtClean="0">
                <a:hlinkClick r:id="rId6"/>
              </a:rPr>
              <a:t>ru.wikipedia.org     </a:t>
            </a:r>
            <a:r>
              <a:rPr lang="ru-RU" sz="1300" dirty="0" smtClean="0">
                <a:hlinkClick r:id="rId6"/>
              </a:rPr>
              <a:t>Рисунок — Википедия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0293" y="244929"/>
            <a:ext cx="4876800" cy="27432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65" y="1834147"/>
            <a:ext cx="2063339" cy="279136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33760" y="6879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Эскиз</a:t>
            </a:r>
            <a:r>
              <a:rPr lang="ru-RU" dirty="0"/>
              <a:t> - рисунок, предварительный набросок, фиксирующий замысел художественного произведения, сооружения, механизма или отдельной его части. https://ru.wikipedia.org/wiki/</a:t>
            </a:r>
          </a:p>
        </p:txBody>
      </p:sp>
    </p:spTree>
    <p:extLst>
      <p:ext uri="{BB962C8B-B14F-4D97-AF65-F5344CB8AC3E}">
        <p14:creationId xmlns:p14="http://schemas.microsoft.com/office/powerpoint/2010/main" val="14126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162" y="1"/>
            <a:ext cx="11600793" cy="1166648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Предметы </a:t>
            </a:r>
            <a:r>
              <a:rPr lang="ru-RU" sz="3200" b="1" dirty="0"/>
              <a:t>«Технология</a:t>
            </a:r>
            <a:r>
              <a:rPr lang="ru-RU" sz="3200" b="1" dirty="0" smtClean="0"/>
              <a:t>», «Изобразительное искусство» и «Черчение».</a:t>
            </a:r>
            <a:br>
              <a:rPr lang="ru-RU" sz="3200" b="1" dirty="0" smtClean="0"/>
            </a:br>
            <a:r>
              <a:rPr lang="ru-RU" sz="3200" b="1" dirty="0" smtClean="0"/>
              <a:t> Межпредметные связи и специфика дисциплин </a:t>
            </a:r>
            <a:endParaRPr lang="ru-RU" sz="3200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82162" y="1166648"/>
            <a:ext cx="11353800" cy="556522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000" dirty="0" smtClean="0"/>
              <a:t>         </a:t>
            </a:r>
            <a:r>
              <a:rPr lang="ru-RU" sz="9600" dirty="0">
                <a:solidFill>
                  <a:srgbClr val="FF99FF"/>
                </a:solidFill>
              </a:rPr>
              <a:t>Основной целью освоения </a:t>
            </a:r>
            <a:r>
              <a:rPr lang="ru-RU" sz="9600" b="1" dirty="0">
                <a:solidFill>
                  <a:srgbClr val="FFFF00"/>
                </a:solidFill>
              </a:rPr>
              <a:t>технологии</a:t>
            </a:r>
            <a:r>
              <a:rPr lang="ru-RU" sz="9600" dirty="0"/>
              <a:t> </a:t>
            </a:r>
            <a:r>
              <a:rPr lang="ru-RU" sz="9600" dirty="0">
                <a:solidFill>
                  <a:srgbClr val="FF99FF"/>
                </a:solidFill>
              </a:rPr>
              <a:t>является</a:t>
            </a:r>
            <a:r>
              <a:rPr lang="ru-RU" sz="9600" dirty="0"/>
              <a:t> </a:t>
            </a:r>
            <a:r>
              <a:rPr lang="ru-RU" sz="9600" dirty="0">
                <a:solidFill>
                  <a:srgbClr val="FF99FF"/>
                </a:solidFill>
              </a:rPr>
              <a:t>формирование технологической грамотности, </a:t>
            </a:r>
            <a:r>
              <a:rPr lang="ru-RU" sz="9600" dirty="0">
                <a:solidFill>
                  <a:srgbClr val="CCFFFF"/>
                </a:solidFill>
              </a:rPr>
              <a:t>глобальных компетенций</a:t>
            </a:r>
            <a:r>
              <a:rPr lang="ru-RU" sz="9600" dirty="0">
                <a:solidFill>
                  <a:srgbClr val="FF99FF"/>
                </a:solidFill>
              </a:rPr>
              <a:t>, творческого мышления.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8000" dirty="0" smtClean="0"/>
              <a:t>        Задачами </a:t>
            </a:r>
            <a:r>
              <a:rPr lang="ru-RU" sz="8000" dirty="0"/>
              <a:t>курса технологии являются: </a:t>
            </a:r>
          </a:p>
          <a:p>
            <a:pPr>
              <a:lnSpc>
                <a:spcPct val="120000"/>
              </a:lnSpc>
            </a:pPr>
            <a:r>
              <a:rPr lang="ru-RU" sz="8000" dirty="0" smtClean="0"/>
              <a:t>овладение </a:t>
            </a:r>
            <a:r>
              <a:rPr lang="ru-RU" sz="8000" dirty="0"/>
              <a:t>трудовыми умениями и необходимыми технологическими знаниями </a:t>
            </a:r>
            <a:r>
              <a:rPr lang="ru-RU" sz="8000" dirty="0">
                <a:solidFill>
                  <a:srgbClr val="FFFF00"/>
                </a:solidFill>
              </a:rPr>
              <a:t>по преобразованию материи, энергии и информации </a:t>
            </a:r>
            <a:r>
              <a:rPr lang="ru-RU" sz="8000" dirty="0"/>
              <a:t>в соответствии с поставленными целями, </a:t>
            </a:r>
            <a:r>
              <a:rPr lang="ru-RU" sz="8000" dirty="0">
                <a:solidFill>
                  <a:srgbClr val="FF99FF"/>
                </a:solidFill>
              </a:rPr>
              <a:t>исходя из экономических, социальных, экологических</a:t>
            </a:r>
            <a:r>
              <a:rPr lang="ru-RU" sz="8000" dirty="0"/>
              <a:t>, </a:t>
            </a:r>
            <a:r>
              <a:rPr lang="ru-RU" sz="8000" dirty="0">
                <a:solidFill>
                  <a:srgbClr val="FFC000"/>
                </a:solidFill>
              </a:rPr>
              <a:t>эстетических</a:t>
            </a:r>
            <a:r>
              <a:rPr lang="ru-RU" sz="8000" dirty="0">
                <a:solidFill>
                  <a:srgbClr val="FF99FF"/>
                </a:solidFill>
              </a:rPr>
              <a:t> критериев</a:t>
            </a:r>
            <a:r>
              <a:rPr lang="ru-RU" sz="8000" dirty="0"/>
              <a:t>, а также критериев личной и общественной безопасности; </a:t>
            </a:r>
          </a:p>
          <a:p>
            <a:pPr>
              <a:lnSpc>
                <a:spcPct val="120000"/>
              </a:lnSpc>
            </a:pPr>
            <a:r>
              <a:rPr lang="ru-RU" sz="8000" dirty="0" smtClean="0"/>
              <a:t>овладение знаниями, умениями и опытом специфической деятельности в предметной области «Технология». Важное значение имеет соблюдение техники безопасности.</a:t>
            </a:r>
          </a:p>
          <a:p>
            <a:pPr>
              <a:lnSpc>
                <a:spcPct val="120000"/>
              </a:lnSpc>
            </a:pPr>
            <a:r>
              <a:rPr lang="ru-RU" sz="8000" dirty="0" smtClean="0"/>
              <a:t>формирование </a:t>
            </a:r>
            <a:r>
              <a:rPr lang="ru-RU" sz="8000" dirty="0"/>
              <a:t>у обучающихся культуры проектной и исследовательской деятельности, </a:t>
            </a:r>
            <a:r>
              <a:rPr lang="ru-RU" sz="8000" dirty="0">
                <a:solidFill>
                  <a:srgbClr val="FF99FF"/>
                </a:solidFill>
              </a:rPr>
              <a:t>готовности к предложению и осуществлению новых технологических решений</a:t>
            </a:r>
            <a:r>
              <a:rPr lang="ru-RU" sz="8000" dirty="0"/>
              <a:t>; 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формирование у обучающихся навыка использования в трудовой деятельности цифровых инструментов и программных сервисов, когнитивных инструментов и технологий; 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развитие умений оценивать свои профессиональные интересы и склонности в плане </a:t>
            </a:r>
            <a:r>
              <a:rPr lang="ru-RU" sz="8000" dirty="0">
                <a:solidFill>
                  <a:srgbClr val="FF99FF"/>
                </a:solidFill>
              </a:rPr>
              <a:t>подготовки к будущей профессиональной деятельности</a:t>
            </a:r>
            <a:r>
              <a:rPr lang="ru-RU" sz="8000" dirty="0"/>
              <a:t>, владение методиками оценки своих профессиональных предпочтений.</a:t>
            </a:r>
          </a:p>
        </p:txBody>
      </p:sp>
    </p:spTree>
    <p:extLst>
      <p:ext uri="{BB962C8B-B14F-4D97-AF65-F5344CB8AC3E}">
        <p14:creationId xmlns:p14="http://schemas.microsoft.com/office/powerpoint/2010/main" val="14282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219" y="152504"/>
            <a:ext cx="5382610" cy="35884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131" y="431842"/>
            <a:ext cx="4621869" cy="30761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470" y="3973831"/>
            <a:ext cx="4236530" cy="28335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1" y="4069908"/>
            <a:ext cx="3521828" cy="26413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00" y="3740910"/>
            <a:ext cx="4412922" cy="29401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31842"/>
            <a:ext cx="2743201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0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64338"/>
            <a:ext cx="10515600" cy="45751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+mj-lt"/>
              </a:rPr>
              <a:t> </a:t>
            </a:r>
            <a:r>
              <a:rPr lang="ru-RU" sz="1800" dirty="0" smtClean="0">
                <a:latin typeface="+mj-lt"/>
              </a:rPr>
              <a:t>    </a:t>
            </a:r>
            <a:r>
              <a:rPr lang="ru-RU" sz="1800" dirty="0" smtClean="0">
                <a:solidFill>
                  <a:srgbClr val="FF99FF"/>
                </a:solidFill>
                <a:latin typeface="+mj-lt"/>
              </a:rPr>
              <a:t>Основная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цель школьного предмета</a:t>
            </a:r>
            <a:r>
              <a:rPr lang="ru-RU" sz="1800" dirty="0">
                <a:latin typeface="+mj-lt"/>
              </a:rPr>
              <a:t> </a:t>
            </a:r>
            <a:r>
              <a:rPr lang="ru-RU" sz="1800" b="1" dirty="0">
                <a:solidFill>
                  <a:srgbClr val="FFFF00"/>
                </a:solidFill>
                <a:latin typeface="+mj-lt"/>
              </a:rPr>
              <a:t>«Изобразительное искусство» </a:t>
            </a:r>
            <a:r>
              <a:rPr lang="ru-RU" sz="1800" dirty="0">
                <a:latin typeface="+mj-lt"/>
              </a:rPr>
              <a:t>— развитие визуально-пространственного мышления учащихся как формы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эмоционально-ценностного</a:t>
            </a:r>
            <a:r>
              <a:rPr lang="ru-RU" sz="1800" dirty="0">
                <a:latin typeface="+mj-lt"/>
              </a:rPr>
              <a:t>,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эстетического освоения мира</a:t>
            </a:r>
            <a:r>
              <a:rPr lang="ru-RU" sz="1800" dirty="0">
                <a:latin typeface="+mj-lt"/>
              </a:rPr>
              <a:t>, формы самовыражения и ориентации в художественном и нравственном пространстве культуры.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Искусство рассматривается как особая духовная сфера, концентрирующая в себе колоссальный эстетический, художественный и нравственный мировой опыт.</a:t>
            </a:r>
            <a:r>
              <a:rPr lang="ru-RU" sz="1800" dirty="0">
                <a:latin typeface="+mj-lt"/>
              </a:rPr>
              <a:t> Изобразительное искусство как школьная дисциплина имеет интегративный характер, так как включает в себя основы разных видов визуально-пространственных искусств: </a:t>
            </a:r>
            <a:r>
              <a:rPr lang="ru-RU" sz="1800" dirty="0">
                <a:solidFill>
                  <a:srgbClr val="FFFF00"/>
                </a:solidFill>
                <a:latin typeface="+mj-lt"/>
              </a:rPr>
              <a:t>живописи</a:t>
            </a:r>
            <a:r>
              <a:rPr lang="ru-RU" sz="1800" dirty="0" smtClean="0">
                <a:solidFill>
                  <a:srgbClr val="FFFF00"/>
                </a:solidFill>
                <a:latin typeface="+mj-lt"/>
              </a:rPr>
              <a:t>, графики</a:t>
            </a:r>
            <a:r>
              <a:rPr lang="ru-RU" sz="1800" dirty="0">
                <a:solidFill>
                  <a:srgbClr val="FFFF00"/>
                </a:solidFill>
                <a:latin typeface="+mj-lt"/>
              </a:rPr>
              <a:t>, скульптуры, дизайна, архитектуры, народного и декоративно-прикладного искусства, фотографии, функции художественного изображения в зрелищных и экранных искусствах.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+mj-lt"/>
              </a:rPr>
              <a:t>    </a:t>
            </a:r>
            <a:r>
              <a:rPr lang="ru-RU" sz="1800" dirty="0" smtClean="0">
                <a:latin typeface="+mj-lt"/>
              </a:rPr>
              <a:t>  </a:t>
            </a:r>
            <a:r>
              <a:rPr lang="ru-RU" sz="1800" dirty="0">
                <a:latin typeface="+mj-lt"/>
              </a:rPr>
              <a:t>Основные формы учебной деятельности —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практическая художественно-творческая деятельность</a:t>
            </a:r>
            <a:r>
              <a:rPr lang="ru-RU" sz="1800" dirty="0">
                <a:latin typeface="+mj-lt"/>
              </a:rPr>
              <a:t>, зрительское восприятие произведений искусства и эстетическое наблюдение окружающего мира. Важнейшими задачами являются формирование активного отношения к традициям культуры как смысловой, эстетической и личностно значимой ценности,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воспитание гражданственности и патриотизма</a:t>
            </a:r>
            <a:r>
              <a:rPr lang="ru-RU" sz="1800" dirty="0">
                <a:latin typeface="+mj-lt"/>
              </a:rPr>
              <a:t>, уважения и </a:t>
            </a:r>
            <a:r>
              <a:rPr lang="ru-RU" sz="1800" dirty="0">
                <a:solidFill>
                  <a:srgbClr val="FF99FF"/>
                </a:solidFill>
                <a:latin typeface="+mj-lt"/>
              </a:rPr>
              <a:t>бережного отношения к истории культуры своего Отечества</a:t>
            </a:r>
            <a:r>
              <a:rPr lang="ru-RU" sz="1800" dirty="0">
                <a:latin typeface="+mj-lt"/>
              </a:rPr>
              <a:t>, выраженной в её архитектуре, изобразительном искусстве, в национальных образах предметно-материальной и пространственной среды, в понимании красоты человека</a:t>
            </a:r>
            <a:r>
              <a:rPr lang="ru-RU" sz="1600" dirty="0">
                <a:latin typeface="+mj-lt"/>
              </a:rPr>
              <a:t>.</a:t>
            </a:r>
          </a:p>
        </p:txBody>
      </p:sp>
      <p:sp>
        <p:nvSpPr>
          <p:cNvPr id="1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/>
              <a:t>Предметы «Изобразительное искусство», «Технология» и «Черчение».</a:t>
            </a:r>
            <a:br>
              <a:rPr lang="ru-RU" sz="3200" b="1" dirty="0" smtClean="0"/>
            </a:br>
            <a:r>
              <a:rPr lang="ru-RU" sz="3200" b="1" dirty="0" smtClean="0"/>
              <a:t> Межпредметные связи и специфика дисциплин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34840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306" y="376093"/>
            <a:ext cx="2156592" cy="16103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013" y="334763"/>
            <a:ext cx="2400805" cy="16768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5" y="2440795"/>
            <a:ext cx="2267771" cy="1626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9984" y="4800401"/>
            <a:ext cx="2867354" cy="19115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719" y="4612584"/>
            <a:ext cx="2989529" cy="2242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3131" y="292163"/>
            <a:ext cx="2181848" cy="17194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6214" y="2499679"/>
            <a:ext cx="3296052" cy="21973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4641" y="292163"/>
            <a:ext cx="1795945" cy="17781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1250" y="4781111"/>
            <a:ext cx="3061227" cy="20408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41324" y="2131014"/>
            <a:ext cx="2319262" cy="25813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1867" y="2195923"/>
            <a:ext cx="3604952" cy="24008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059" y="334763"/>
            <a:ext cx="2400362" cy="152623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255" y="4690334"/>
            <a:ext cx="29527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Arial Narrow" panose="020B0606020202030204" pitchFamily="34" charset="0"/>
              </a:rPr>
              <a:t>    </a:t>
            </a:r>
            <a:r>
              <a:rPr lang="ru-RU" sz="2000" dirty="0" smtClean="0">
                <a:solidFill>
                  <a:srgbClr val="FF99FF"/>
                </a:solidFill>
                <a:latin typeface="Arial Narrow" panose="020B0606020202030204" pitchFamily="34" charset="0"/>
              </a:rPr>
              <a:t>Приоритетной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целью </a:t>
            </a:r>
            <a:r>
              <a:rPr lang="ru-RU" sz="2000" dirty="0">
                <a:latin typeface="Arial Narrow" panose="020B0606020202030204" pitchFamily="34" charset="0"/>
              </a:rPr>
              <a:t>школьного курса </a:t>
            </a:r>
            <a:r>
              <a:rPr lang="ru-RU" sz="2000" b="1" dirty="0">
                <a:solidFill>
                  <a:srgbClr val="FFC000"/>
                </a:solidFill>
                <a:latin typeface="Arial Narrow" panose="020B0606020202030204" pitchFamily="34" charset="0"/>
              </a:rPr>
              <a:t>черчения</a:t>
            </a:r>
            <a:r>
              <a:rPr lang="ru-RU" sz="2000" dirty="0">
                <a:latin typeface="Arial Narrow" panose="020B0606020202030204" pitchFamily="34" charset="0"/>
              </a:rPr>
              <a:t> является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общая система развития мышления</a:t>
            </a:r>
            <a:r>
              <a:rPr lang="ru-RU" sz="2000" dirty="0">
                <a:latin typeface="Arial Narrow" panose="020B0606020202030204" pitchFamily="34" charset="0"/>
              </a:rPr>
              <a:t>,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пространственных </a:t>
            </a:r>
            <a:r>
              <a:rPr lang="ru-RU" sz="2000" dirty="0" smtClean="0">
                <a:solidFill>
                  <a:srgbClr val="FF99FF"/>
                </a:solidFill>
                <a:latin typeface="Arial Narrow" panose="020B0606020202030204" pitchFamily="34" charset="0"/>
              </a:rPr>
              <a:t>представлений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r>
              <a:rPr lang="ru-RU" sz="2000" dirty="0">
                <a:latin typeface="Arial Narrow" panose="020B0606020202030204" pitchFamily="34" charset="0"/>
              </a:rPr>
              <a:t>и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графической </a:t>
            </a:r>
            <a:r>
              <a:rPr lang="ru-RU" sz="2000" dirty="0" smtClean="0">
                <a:solidFill>
                  <a:srgbClr val="FF99FF"/>
                </a:solidFill>
                <a:latin typeface="Arial Narrow" panose="020B0606020202030204" pitchFamily="34" charset="0"/>
              </a:rPr>
              <a:t> культуры  </a:t>
            </a:r>
            <a:r>
              <a:rPr lang="ru-RU" sz="2000" dirty="0" smtClean="0">
                <a:latin typeface="Arial Narrow" panose="020B0606020202030204" pitchFamily="34" charset="0"/>
              </a:rPr>
              <a:t>учащихся.</a:t>
            </a:r>
          </a:p>
          <a:p>
            <a:pPr marL="0" indent="0">
              <a:buNone/>
            </a:pPr>
            <a:r>
              <a:rPr lang="ru-RU" sz="2000" dirty="0">
                <a:latin typeface="Arial Narrow" panose="020B0606020202030204" pitchFamily="34" charset="0"/>
              </a:rPr>
              <a:t>Школьный курс черчения помогает школьникам овладеть одним из средств познания окружающего мира; имеет большое значение для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общего и политехнического образования </a:t>
            </a:r>
            <a:r>
              <a:rPr lang="ru-RU" sz="2000" dirty="0">
                <a:latin typeface="Arial Narrow" panose="020B0606020202030204" pitchFamily="34" charset="0"/>
              </a:rPr>
              <a:t>учащихся; приобщает школьников к элементам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инженерно-технических знаний </a:t>
            </a:r>
            <a:r>
              <a:rPr lang="ru-RU" sz="2000" dirty="0">
                <a:latin typeface="Arial Narrow" panose="020B0606020202030204" pitchFamily="34" charset="0"/>
              </a:rPr>
              <a:t>в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области техники и технологии современного производства</a:t>
            </a:r>
            <a:r>
              <a:rPr lang="ru-RU" sz="2000" dirty="0">
                <a:latin typeface="Arial Narrow" panose="020B0606020202030204" pitchFamily="34" charset="0"/>
              </a:rPr>
              <a:t>; содействует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развитию технического мышления</a:t>
            </a:r>
            <a:r>
              <a:rPr lang="ru-RU" sz="2000" dirty="0">
                <a:latin typeface="Arial Narrow" panose="020B0606020202030204" pitchFamily="34" charset="0"/>
              </a:rPr>
              <a:t>, познавательных способностей учащихся. 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 Narrow" panose="020B0606020202030204" pitchFamily="34" charset="0"/>
              </a:rPr>
              <a:t>Основная задача курса черчения – формирование учащихся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технического мышления, пространственных представлений</a:t>
            </a:r>
            <a:r>
              <a:rPr lang="ru-RU" sz="2000" dirty="0">
                <a:latin typeface="Arial Narrow" panose="020B0606020202030204" pitchFamily="34" charset="0"/>
              </a:rPr>
              <a:t>, а также способностей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к познанию техники с помощью графических изображений. </a:t>
            </a:r>
            <a:endParaRPr lang="ru-RU" sz="2000" dirty="0" smtClean="0">
              <a:solidFill>
                <a:srgbClr val="FFFF00"/>
              </a:solidFill>
              <a:latin typeface="Arial Narrow" panose="020B0606020202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latin typeface="Arial Narrow" panose="020B0606020202030204" pitchFamily="34" charset="0"/>
              </a:rPr>
              <a:t> В </a:t>
            </a:r>
            <a:r>
              <a:rPr lang="ru-RU" sz="2000" dirty="0">
                <a:latin typeface="Arial Narrow" panose="020B0606020202030204" pitchFamily="34" charset="0"/>
              </a:rPr>
              <a:t>число задач политехнической подготовки входят </a:t>
            </a:r>
            <a:r>
              <a:rPr lang="ru-RU" sz="2000" dirty="0" smtClean="0">
                <a:latin typeface="Arial Narrow" panose="020B0606020202030204" pitchFamily="34" charset="0"/>
              </a:rPr>
              <a:t>ознакомление учащихся </a:t>
            </a:r>
            <a:r>
              <a:rPr lang="ru-RU" sz="2000" dirty="0">
                <a:latin typeface="Arial Narrow" panose="020B0606020202030204" pitchFamily="34" charset="0"/>
              </a:rPr>
              <a:t>с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основами производства, развитие конструкторских способностей</a:t>
            </a:r>
            <a:r>
              <a:rPr lang="ru-RU" sz="2000" dirty="0" smtClean="0">
                <a:solidFill>
                  <a:srgbClr val="FF99FF"/>
                </a:solidFill>
                <a:latin typeface="Arial Narrow" panose="020B0606020202030204" pitchFamily="34" charset="0"/>
              </a:rPr>
              <a:t>, изучение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роли чертежа в современном производстве, </a:t>
            </a:r>
            <a:r>
              <a:rPr lang="ru-RU" sz="2000" dirty="0">
                <a:latin typeface="Arial Narrow" panose="020B0606020202030204" pitchFamily="34" charset="0"/>
              </a:rPr>
              <a:t>установление </a:t>
            </a:r>
            <a:r>
              <a:rPr lang="ru-RU" sz="2000" dirty="0">
                <a:solidFill>
                  <a:srgbClr val="FFFF00"/>
                </a:solidFill>
                <a:latin typeface="Arial Narrow" panose="020B0606020202030204" pitchFamily="34" charset="0"/>
              </a:rPr>
              <a:t>логической связи черчения с другими предметами политехнического цикла, выражающейся, в частности, в повышении требовательности к качеству графических работ школьников на уроках математики, физики, химии, труда</a:t>
            </a:r>
            <a:r>
              <a:rPr lang="ru-RU" sz="2000" dirty="0">
                <a:latin typeface="Arial Narrow" panose="020B0606020202030204" pitchFamily="34" charset="0"/>
              </a:rPr>
              <a:t>.   В результате этого будет совершенствоваться </a:t>
            </a:r>
            <a:r>
              <a:rPr lang="ru-RU" sz="2000" dirty="0">
                <a:solidFill>
                  <a:srgbClr val="FF99FF"/>
                </a:solidFill>
                <a:latin typeface="Arial Narrow" panose="020B0606020202030204" pitchFamily="34" charset="0"/>
              </a:rPr>
              <a:t>общая графическая грамотность</a:t>
            </a:r>
            <a:r>
              <a:rPr lang="ru-RU" sz="2000" dirty="0">
                <a:latin typeface="Arial Narrow" panose="020B0606020202030204" pitchFamily="34" charset="0"/>
              </a:rPr>
              <a:t> учащихся. 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/>
              <a:t>Предметы </a:t>
            </a:r>
            <a:r>
              <a:rPr lang="ru-RU" sz="3200" b="1" dirty="0"/>
              <a:t>«Черчение</a:t>
            </a:r>
            <a:r>
              <a:rPr lang="ru-RU" sz="3200" b="1" dirty="0" smtClean="0"/>
              <a:t>», «Изобразительное искусство</a:t>
            </a:r>
            <a:r>
              <a:rPr lang="ru-RU" sz="3200" b="1" dirty="0"/>
              <a:t>» </a:t>
            </a:r>
            <a:r>
              <a:rPr lang="ru-RU" sz="3200" b="1" dirty="0" smtClean="0"/>
              <a:t>и «</a:t>
            </a:r>
            <a:r>
              <a:rPr lang="ru-RU" sz="3200" b="1" dirty="0"/>
              <a:t>Технология</a:t>
            </a:r>
            <a:r>
              <a:rPr lang="ru-RU" sz="3200" b="1" dirty="0" smtClean="0"/>
              <a:t>».</a:t>
            </a:r>
            <a:br>
              <a:rPr lang="ru-RU" sz="3200" b="1" dirty="0" smtClean="0"/>
            </a:br>
            <a:r>
              <a:rPr lang="ru-RU" sz="3200" b="1" dirty="0" smtClean="0"/>
              <a:t> Межпредметные связи и специфика дисциплин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85919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179"/>
            <a:ext cx="2897386" cy="38586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340" y="1"/>
            <a:ext cx="3570660" cy="2554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364" y="1746881"/>
            <a:ext cx="6191250" cy="3000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0679" y="2554015"/>
            <a:ext cx="2725255" cy="21620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006" y="4531908"/>
            <a:ext cx="5444045" cy="2326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492" y="51180"/>
            <a:ext cx="3358994" cy="20153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5548" y="4799137"/>
            <a:ext cx="4350386" cy="19359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3620" y="31303"/>
            <a:ext cx="1743580" cy="17435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15" y="4954178"/>
            <a:ext cx="2142885" cy="178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8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4952"/>
            <a:ext cx="10515600" cy="77251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Сравнительный анализ общих положений предметов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83779" y="1166728"/>
            <a:ext cx="6716111" cy="554938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FFC000"/>
                </a:solidFill>
              </a:rPr>
              <a:t>В технологии</a:t>
            </a:r>
            <a:r>
              <a:rPr lang="ru-RU" sz="2000" dirty="0">
                <a:solidFill>
                  <a:srgbClr val="FFC000"/>
                </a:solidFill>
              </a:rPr>
              <a:t>. </a:t>
            </a:r>
            <a:r>
              <a:rPr lang="ru-RU" sz="2000" dirty="0" smtClean="0"/>
              <a:t>Эстетическая </a:t>
            </a:r>
            <a:r>
              <a:rPr lang="ru-RU" sz="2000" dirty="0"/>
              <a:t>ценность результатов труда. Промышленная </a:t>
            </a:r>
            <a:r>
              <a:rPr lang="ru-RU" sz="2000" dirty="0">
                <a:solidFill>
                  <a:srgbClr val="FF99FF"/>
                </a:solidFill>
              </a:rPr>
              <a:t>эстетика</a:t>
            </a:r>
            <a:r>
              <a:rPr lang="ru-RU" sz="2000" dirty="0"/>
              <a:t>. Дизайн. </a:t>
            </a:r>
            <a:br>
              <a:rPr lang="ru-RU" sz="2000" dirty="0"/>
            </a:br>
            <a:r>
              <a:rPr lang="ru-RU" sz="2000" dirty="0">
                <a:solidFill>
                  <a:srgbClr val="FF99FF"/>
                </a:solidFill>
              </a:rPr>
              <a:t>Народные ремёсла. </a:t>
            </a:r>
            <a:r>
              <a:rPr lang="ru-RU" sz="2000" dirty="0">
                <a:solidFill>
                  <a:srgbClr val="CCFF66"/>
                </a:solidFill>
              </a:rPr>
              <a:t>Народные ремёсла и промыслы </a:t>
            </a:r>
            <a:r>
              <a:rPr lang="ru-RU" sz="2000" dirty="0" smtClean="0">
                <a:solidFill>
                  <a:srgbClr val="CCFF66"/>
                </a:solidFill>
              </a:rPr>
              <a:t>России 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FFC000"/>
                </a:solidFill>
              </a:rPr>
              <a:t>В  ИЗО  </a:t>
            </a:r>
            <a:r>
              <a:rPr lang="ru-RU" sz="2000" dirty="0" smtClean="0">
                <a:solidFill>
                  <a:srgbClr val="FFC000"/>
                </a:solidFill>
              </a:rPr>
              <a:t>(</a:t>
            </a:r>
            <a:r>
              <a:rPr lang="ru-RU" sz="2000" dirty="0" err="1" smtClean="0">
                <a:solidFill>
                  <a:srgbClr val="FFC000"/>
                </a:solidFill>
              </a:rPr>
              <a:t>МОДУЛь</a:t>
            </a:r>
            <a:r>
              <a:rPr lang="ru-RU" sz="2000" dirty="0" smtClean="0">
                <a:solidFill>
                  <a:srgbClr val="FFC000"/>
                </a:solidFill>
              </a:rPr>
              <a:t> «АРХИТЕКТУРА и ДИЗАЙН», ДПИ)</a:t>
            </a:r>
            <a:r>
              <a:rPr lang="ru-RU" sz="2000" dirty="0" smtClean="0"/>
              <a:t>-  </a:t>
            </a:r>
            <a:r>
              <a:rPr lang="ru-RU" sz="2000" dirty="0"/>
              <a:t>предметная среда жизни </a:t>
            </a:r>
            <a:r>
              <a:rPr lang="ru-RU" sz="2000" dirty="0" smtClean="0"/>
              <a:t>людей</a:t>
            </a:r>
            <a:r>
              <a:rPr lang="ru-RU" sz="2000" dirty="0"/>
              <a:t> </a:t>
            </a:r>
            <a:r>
              <a:rPr lang="ru-RU" sz="2000" dirty="0" smtClean="0"/>
              <a:t>в прошлом и в </a:t>
            </a:r>
            <a:r>
              <a:rPr lang="ru-RU" sz="2000" dirty="0" err="1" smtClean="0"/>
              <a:t>ссовременности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FFC000"/>
                </a:solidFill>
              </a:rPr>
              <a:t>ДПИ</a:t>
            </a:r>
            <a:r>
              <a:rPr lang="ru-RU" sz="2000" dirty="0" smtClean="0"/>
              <a:t> . Древние </a:t>
            </a:r>
            <a:r>
              <a:rPr lang="ru-RU" sz="2000" dirty="0"/>
              <a:t>корни  и традиционные образы </a:t>
            </a:r>
            <a:r>
              <a:rPr lang="ru-RU" sz="2000" dirty="0" smtClean="0"/>
              <a:t>народного </a:t>
            </a:r>
            <a:r>
              <a:rPr lang="ru-RU" sz="2000" dirty="0"/>
              <a:t>прикладного искусства </a:t>
            </a:r>
            <a:r>
              <a:rPr lang="ru-RU" sz="2000" dirty="0" smtClean="0"/>
              <a:t>(крестьянского. </a:t>
            </a:r>
            <a:r>
              <a:rPr lang="ru-RU" sz="2000" dirty="0"/>
              <a:t>Знаки-символы </a:t>
            </a:r>
            <a:r>
              <a:rPr lang="ru-RU" sz="2000" dirty="0" smtClean="0"/>
              <a:t>. Выполнение </a:t>
            </a:r>
            <a:r>
              <a:rPr lang="ru-RU" sz="2000" dirty="0">
                <a:solidFill>
                  <a:srgbClr val="CCFFFF"/>
                </a:solidFill>
              </a:rPr>
              <a:t>рисунков</a:t>
            </a:r>
            <a:r>
              <a:rPr lang="ru-RU" sz="2000" dirty="0"/>
              <a:t> на темы древних узоров деревянной резьбы, росписи по дереву, </a:t>
            </a:r>
            <a:r>
              <a:rPr lang="ru-RU" sz="2000" dirty="0" smtClean="0"/>
              <a:t>вышивки. Рисунок избы в угловой перспективе. </a:t>
            </a:r>
            <a:r>
              <a:rPr lang="ru-RU" sz="2000" dirty="0" smtClean="0">
                <a:solidFill>
                  <a:srgbClr val="CCFF66"/>
                </a:solidFill>
              </a:rPr>
              <a:t>Художественные промыслы РФ и РТ. </a:t>
            </a:r>
            <a:endParaRPr lang="ru-RU" sz="2000" dirty="0">
              <a:solidFill>
                <a:srgbClr val="CCFF66"/>
              </a:solidFill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rgbClr val="FF99FF"/>
                </a:solidFill>
              </a:rPr>
              <a:t>Связь народного искусства с природой, бытом, трудом, верованиями и эпосом</a:t>
            </a:r>
            <a:r>
              <a:rPr lang="ru-RU" sz="2000" dirty="0" smtClean="0"/>
              <a:t>. (история, краеведение)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>
                <a:solidFill>
                  <a:srgbClr val="FF99FF"/>
                </a:solidFill>
              </a:rPr>
              <a:t>Роль </a:t>
            </a:r>
            <a:r>
              <a:rPr lang="ru-RU" sz="2000" dirty="0">
                <a:solidFill>
                  <a:srgbClr val="CCFF66"/>
                </a:solidFill>
              </a:rPr>
              <a:t>природных материалов </a:t>
            </a:r>
            <a:r>
              <a:rPr lang="ru-RU" sz="2000" dirty="0">
                <a:solidFill>
                  <a:srgbClr val="FF99FF"/>
                </a:solidFill>
              </a:rPr>
              <a:t>в строительстве и </a:t>
            </a:r>
            <a:r>
              <a:rPr lang="ru-RU" sz="2000" dirty="0">
                <a:solidFill>
                  <a:srgbClr val="CCFF66"/>
                </a:solidFill>
              </a:rPr>
              <a:t>изготовлении предметов быта</a:t>
            </a:r>
            <a:r>
              <a:rPr lang="ru-RU" sz="2000" dirty="0">
                <a:solidFill>
                  <a:srgbClr val="FF99FF"/>
                </a:solidFill>
              </a:rPr>
              <a:t>, их значение в характере труда и жизненного уклада. </a:t>
            </a:r>
            <a:endParaRPr lang="ru-RU" sz="2000" dirty="0" smtClean="0">
              <a:solidFill>
                <a:srgbClr val="FFC000"/>
              </a:solidFill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FFFFFF"/>
                </a:solidFill>
              </a:rPr>
              <a:t>Современное</a:t>
            </a:r>
            <a:r>
              <a:rPr lang="ru-RU" sz="2000" dirty="0" smtClean="0">
                <a:solidFill>
                  <a:srgbClr val="FFC000"/>
                </a:solidFill>
              </a:rPr>
              <a:t> ДПИ – </a:t>
            </a:r>
            <a:r>
              <a:rPr lang="ru-RU" sz="2000" dirty="0" smtClean="0">
                <a:solidFill>
                  <a:srgbClr val="FFFFFF"/>
                </a:solidFill>
              </a:rPr>
              <a:t>интерьер, предметы, одежда.</a:t>
            </a:r>
            <a:endParaRPr lang="ru-RU" sz="2000" dirty="0">
              <a:solidFill>
                <a:srgbClr val="FFC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220606" y="2963213"/>
            <a:ext cx="4650829" cy="41250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FFC000"/>
                </a:solidFill>
                <a:latin typeface="Arial Narrow" panose="020B0606020202030204" pitchFamily="34" charset="0"/>
              </a:rPr>
              <a:t>В</a:t>
            </a:r>
            <a:r>
              <a:rPr lang="ru-RU" sz="2400" b="1" dirty="0" smtClean="0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solidFill>
                  <a:srgbClr val="FFC000"/>
                </a:solidFill>
              </a:rPr>
              <a:t>черчении </a:t>
            </a:r>
            <a:r>
              <a:rPr lang="ru-RU" sz="2400" dirty="0" smtClean="0">
                <a:solidFill>
                  <a:srgbClr val="FFC000"/>
                </a:solidFill>
              </a:rPr>
              <a:t>- </a:t>
            </a:r>
            <a:r>
              <a:rPr lang="ru-RU" sz="2000" dirty="0" smtClean="0"/>
              <a:t>Графический </a:t>
            </a:r>
            <a:r>
              <a:rPr lang="ru-RU" sz="2000" dirty="0"/>
              <a:t>язык рассматривается как язык делового общения, принятый в науке, технике, искусстве, содержащий геометрическую, </a:t>
            </a:r>
            <a:r>
              <a:rPr lang="ru-RU" sz="2000" dirty="0">
                <a:solidFill>
                  <a:srgbClr val="FF99FF"/>
                </a:solidFill>
              </a:rPr>
              <a:t>эстетическую</a:t>
            </a:r>
            <a:r>
              <a:rPr lang="ru-RU" sz="2000" dirty="0"/>
              <a:t>, техническую и технологическую информацию. Огромную роль в обучении учащихся </a:t>
            </a:r>
            <a:r>
              <a:rPr lang="ru-RU" sz="2000" dirty="0" smtClean="0"/>
              <a:t>играет </a:t>
            </a:r>
            <a:r>
              <a:rPr lang="ru-RU" sz="2000" dirty="0"/>
              <a:t>развитие </a:t>
            </a:r>
            <a:r>
              <a:rPr lang="ru-RU" sz="2400" dirty="0" smtClean="0">
                <a:solidFill>
                  <a:srgbClr val="FF99FF"/>
                </a:solidFill>
              </a:rPr>
              <a:t>образно-пространственного мышления.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CCFFFF"/>
                </a:solidFill>
              </a:rPr>
              <a:t>В искусстве – художественно-образное мышление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30510" y="1308618"/>
            <a:ext cx="4083269" cy="132343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ru-RU" sz="2000" b="1" dirty="0"/>
              <a:t>Ключевые слова </a:t>
            </a:r>
            <a:r>
              <a:rPr lang="ru-RU" sz="2000" b="1" dirty="0" smtClean="0"/>
              <a:t>–Интеграция</a:t>
            </a:r>
            <a:r>
              <a:rPr lang="ru-RU" sz="2000" b="1" dirty="0"/>
              <a:t>, Синергия, Межпредметные связи, Единство теории и практики, Проектная Деятельность</a:t>
            </a:r>
            <a:r>
              <a:rPr lang="ru-RU" sz="2000" b="1" dirty="0" smtClean="0"/>
              <a:t>.</a:t>
            </a:r>
            <a:r>
              <a:rPr lang="ru-RU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169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001" y="3266792"/>
            <a:ext cx="5548417" cy="3591208"/>
          </a:xfrm>
          <a:prstGeom prst="rect">
            <a:avLst/>
          </a:prstGeom>
        </p:spPr>
      </p:pic>
      <p:pic>
        <p:nvPicPr>
          <p:cNvPr id="1026" name="Picture 2" descr="https://avatars.mds.yandex.net/i?id=6b1249cab2428ad4f62a32b25952ba701fceb214-9084061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6532"/>
            <a:ext cx="5707116" cy="319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668" y="-48787"/>
            <a:ext cx="4572000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115" y="3402471"/>
            <a:ext cx="4544284" cy="34082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402471"/>
            <a:ext cx="4240924" cy="32821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7420" y="104669"/>
            <a:ext cx="2728188" cy="34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9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290" y="96330"/>
            <a:ext cx="11415972" cy="961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Фантастические города в произведениях литературы и в изобразительном искусстве</a:t>
            </a:r>
            <a:endParaRPr lang="ru-RU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233233" y="1026045"/>
            <a:ext cx="11619186" cy="5167987"/>
          </a:xfrm>
        </p:spPr>
        <p:txBody>
          <a:bodyPr/>
          <a:lstStyle/>
          <a:p>
            <a:r>
              <a:rPr lang="ru-RU" dirty="0" smtClean="0"/>
              <a:t>Мотивирующие и воспитательные аспекты. Программирование будущего. Поиск гуманистических идеалов. Философия. Проектирование  пространства городов. Современные </a:t>
            </a:r>
            <a:r>
              <a:rPr lang="ru-RU" dirty="0" err="1" smtClean="0"/>
              <a:t>технолгии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154" y="4634645"/>
            <a:ext cx="3670625" cy="22023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7931" y="1896071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i="1" dirty="0">
                <a:solidFill>
                  <a:srgbClr val="DBB986"/>
                </a:solidFill>
                <a:latin typeface="Playfair Display"/>
              </a:rPr>
              <a:t>«</a:t>
            </a:r>
            <a:r>
              <a:rPr lang="ru-RU" sz="1600" b="1" i="1" dirty="0">
                <a:solidFill>
                  <a:srgbClr val="DBB986"/>
                </a:solidFill>
                <a:latin typeface="Playfair Display"/>
              </a:rPr>
              <a:t>Блистающим миром» выглядит земля с высоты полёта, но есть ещё и блистающий «мир души, свободной от земного притяжения».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i="1" dirty="0">
                <a:solidFill>
                  <a:srgbClr val="DBB986"/>
                </a:solidFill>
                <a:latin typeface="Playfair Display"/>
              </a:rPr>
              <a:t>Александр Грин</a:t>
            </a:r>
            <a:endParaRPr lang="ru-RU" sz="1600" b="0" i="0" dirty="0">
              <a:solidFill>
                <a:srgbClr val="000000"/>
              </a:solidFill>
              <a:effectLst/>
              <a:latin typeface="Playfair Display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281" y="3040785"/>
            <a:ext cx="1741243" cy="14122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7656044" y="3004067"/>
            <a:ext cx="1850749" cy="14460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0673" y="4150784"/>
            <a:ext cx="4474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Города </a:t>
            </a:r>
            <a:r>
              <a:rPr lang="ru-RU" sz="1600" dirty="0"/>
              <a:t>будущего – тема интереснейшая, важнейшая и очень неплохо реализованная в кино и книгах. Будут ли это огромные мегаполисы с летающими машинами, лишенные зелени и парков, или гигантские стальные мосты под куполом, защищающем нас от грязного воздуха, или развалины и роботы на улицах? Неизвестно. Но идей и предположений великое множество у всех, особенно у художников</a:t>
            </a:r>
            <a:r>
              <a:rPr lang="ru-RU" sz="1600" dirty="0" smtClean="0"/>
              <a:t>.</a:t>
            </a:r>
          </a:p>
          <a:p>
            <a:r>
              <a:rPr lang="ru-RU" sz="1200" dirty="0" smtClean="0">
                <a:solidFill>
                  <a:srgbClr val="0070C0"/>
                </a:solidFill>
              </a:rPr>
              <a:t>https</a:t>
            </a:r>
            <a:r>
              <a:rPr lang="ru-RU" sz="1200" dirty="0">
                <a:solidFill>
                  <a:srgbClr val="0070C0"/>
                </a:solidFill>
              </a:rPr>
              <a:t>://kulturologia.ru/blogs/051010/13210/?ysclid=llozpyuq5d177228990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91" y="2105744"/>
            <a:ext cx="4655744" cy="19447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133" y="4391621"/>
            <a:ext cx="2014850" cy="14103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854" y="5837638"/>
            <a:ext cx="3308300" cy="9993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1696" y="2687831"/>
            <a:ext cx="2095048" cy="150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0404" y="179933"/>
            <a:ext cx="10817609" cy="964655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Межпредметные связи </a:t>
            </a:r>
            <a:r>
              <a:rPr lang="ru-RU" sz="3600" b="1" dirty="0" smtClean="0"/>
              <a:t>черчения, математики и физики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505496"/>
            <a:ext cx="5181600" cy="4351338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Математик</a:t>
            </a:r>
            <a:r>
              <a:rPr lang="ru-RU" dirty="0" smtClean="0">
                <a:solidFill>
                  <a:srgbClr val="FFC000"/>
                </a:solidFill>
              </a:rPr>
              <a:t>а</a:t>
            </a:r>
            <a:r>
              <a:rPr lang="ru-RU" dirty="0" smtClean="0"/>
              <a:t> и графика: </a:t>
            </a:r>
          </a:p>
          <a:p>
            <a:r>
              <a:rPr lang="ru-RU" dirty="0" smtClean="0"/>
              <a:t>Начертательная геометрия;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91208" y="1430967"/>
            <a:ext cx="6479315" cy="5600454"/>
          </a:xfrm>
        </p:spPr>
        <p:txBody>
          <a:bodyPr/>
          <a:lstStyle/>
          <a:p>
            <a:r>
              <a:rPr lang="ru-RU" b="1" dirty="0" smtClean="0">
                <a:solidFill>
                  <a:srgbClr val="FFC000"/>
                </a:solidFill>
              </a:rPr>
              <a:t>Физика</a:t>
            </a:r>
            <a:r>
              <a:rPr lang="ru-RU" dirty="0" smtClean="0"/>
              <a:t>, </a:t>
            </a:r>
            <a:r>
              <a:rPr lang="ru-RU" dirty="0" err="1" smtClean="0"/>
              <a:t>машины,роботы</a:t>
            </a:r>
            <a:r>
              <a:rPr lang="ru-RU" dirty="0" smtClean="0"/>
              <a:t>…</a:t>
            </a:r>
          </a:p>
          <a:p>
            <a:pPr>
              <a:spcBef>
                <a:spcPts val="0"/>
              </a:spcBef>
            </a:pPr>
            <a:r>
              <a:rPr lang="ru-RU" sz="2400" dirty="0" smtClean="0"/>
              <a:t>Законы физики в работе механических конструкций: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400" dirty="0" smtClean="0"/>
              <a:t>электрические: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- Механические и т.д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65" y="2661675"/>
            <a:ext cx="5754236" cy="4196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860" y="4734612"/>
            <a:ext cx="2617075" cy="19726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838" y="3316467"/>
            <a:ext cx="2956027" cy="14181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3" y="3350610"/>
            <a:ext cx="3166242" cy="17810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2208" y="2675460"/>
            <a:ext cx="2355350" cy="17631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9525" y="4942573"/>
            <a:ext cx="2817568" cy="15848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042" y="4848161"/>
            <a:ext cx="2661924" cy="177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1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4260"/>
            <a:ext cx="10515600" cy="1325563"/>
          </a:xfrm>
          <a:solidFill>
            <a:srgbClr val="CC99FF"/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prstClr val="white"/>
                </a:solidFill>
              </a:rPr>
              <a:t>Межпредметные связи </a:t>
            </a:r>
            <a:r>
              <a:rPr lang="ru-RU" sz="3600" b="1" dirty="0" smtClean="0">
                <a:solidFill>
                  <a:prstClr val="white"/>
                </a:solidFill>
              </a:rPr>
              <a:t>черчения, изо </a:t>
            </a:r>
            <a:r>
              <a:rPr lang="ru-RU" sz="3600" b="1" dirty="0">
                <a:solidFill>
                  <a:prstClr val="white"/>
                </a:solidFill>
              </a:rPr>
              <a:t>и </a:t>
            </a:r>
            <a:r>
              <a:rPr lang="ru-RU" sz="3600" b="1" dirty="0" smtClean="0">
                <a:solidFill>
                  <a:prstClr val="white"/>
                </a:solidFill>
              </a:rPr>
              <a:t>технологии с предметами естественно-научного цикла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4189" y="1403131"/>
            <a:ext cx="5622928" cy="4982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C000"/>
                </a:solidFill>
              </a:rPr>
              <a:t>Химия</a:t>
            </a:r>
            <a:r>
              <a:rPr lang="ru-RU" dirty="0" smtClean="0"/>
              <a:t> - </a:t>
            </a:r>
            <a:r>
              <a:rPr lang="ru-RU" sz="2000" dirty="0" smtClean="0"/>
              <a:t>производство предметов потребления и создание новых материалов для производства и строительства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88252"/>
            <a:ext cx="5181600" cy="877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C000"/>
                </a:solidFill>
              </a:rPr>
              <a:t>Биология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sz="2100" dirty="0"/>
              <a:t>архитектоника и строение живых природных </a:t>
            </a:r>
            <a:r>
              <a:rPr lang="ru-RU" sz="2100" dirty="0" smtClean="0"/>
              <a:t>созданий</a:t>
            </a:r>
            <a:r>
              <a:rPr lang="ru-RU" sz="2100" dirty="0"/>
              <a:t>,</a:t>
            </a:r>
            <a:r>
              <a:rPr lang="ru-RU" sz="2100" dirty="0" smtClean="0"/>
              <a:t> еда, и т.д. </a:t>
            </a:r>
            <a:endParaRPr lang="ru-RU" sz="21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1" y="4394632"/>
            <a:ext cx="4865030" cy="1729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1" y="4503683"/>
            <a:ext cx="4865030" cy="17291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021" y="4656083"/>
            <a:ext cx="4865030" cy="17291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8" y="2518488"/>
            <a:ext cx="3167490" cy="2375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861" y="2811596"/>
            <a:ext cx="1091708" cy="10917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0915" y="5022516"/>
            <a:ext cx="3048000" cy="1714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1687" y="2667953"/>
            <a:ext cx="1201411" cy="20128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9364" y="2646957"/>
            <a:ext cx="2767370" cy="19548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7347" y="4735039"/>
            <a:ext cx="2251180" cy="20781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4707" y="5431930"/>
            <a:ext cx="1879260" cy="125284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89" y="5396578"/>
            <a:ext cx="2107218" cy="137601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3433" y="5448467"/>
            <a:ext cx="2725401" cy="132295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9159" y="4192969"/>
            <a:ext cx="1567033" cy="11752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1529" y="2472388"/>
            <a:ext cx="3008439" cy="169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prstClr val="white"/>
                </a:solidFill>
              </a:rPr>
              <a:t>Межпредметные связи черчения, изо и технологии с предметами естественно-научного цикла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56289" y="1690687"/>
            <a:ext cx="10113579" cy="424534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C000"/>
                </a:solidFill>
              </a:rPr>
              <a:t>География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56" y="2324027"/>
            <a:ext cx="2668437" cy="19997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56" y="4474602"/>
            <a:ext cx="2798298" cy="20970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305" y="1791948"/>
            <a:ext cx="2169112" cy="16607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3954" y="2219329"/>
            <a:ext cx="2718115" cy="20369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639" y="4397773"/>
            <a:ext cx="3379076" cy="22527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0158" y="1791948"/>
            <a:ext cx="3108353" cy="23312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400" y="3760362"/>
            <a:ext cx="3938942" cy="295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2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682" y="254766"/>
            <a:ext cx="10675883" cy="2046999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Взаимодействие учителей технологии, информатики и изобразительного искусства в рамках интеграции модулей «Компьютерная графика. Черчение», «Робототехника», «Архитектура и дизайн»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77209" y="2388429"/>
            <a:ext cx="5754414" cy="1016923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Базовая форма сотрудничества – создание  совместных проектов. От разработки идеи проекта до его воплощения.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587" y="3578773"/>
            <a:ext cx="4146299" cy="31097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623" y="2609145"/>
            <a:ext cx="6114252" cy="407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1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21655" y="123105"/>
            <a:ext cx="11752580" cy="1077218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Кадровое обеспечение предмета «Черчение» в общеобразовательной школе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9310" y="1161984"/>
            <a:ext cx="3634414" cy="218038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hlinkClick r:id="rId2"/>
              </a:rPr>
              <a:t/>
            </a:r>
            <a:b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hlinkClick r:id="rId2"/>
              </a:rPr>
            </a:b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hlinkClick r:id="rId2"/>
              </a:rPr>
              <a:t>АНО ДПО Единый Всероссийский Институт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1,2K подписчиков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-apple-system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Учитель черчения в школах. Последние обновленные требования и программы повышения квалификации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022" y="1357659"/>
            <a:ext cx="6017213" cy="830997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-apple-system"/>
              </a:rPr>
              <a:t>В настоящее время Министерство просвещения должно разработать программу изучения предмета и организовать подготовку педагогов.</a:t>
            </a:r>
            <a:endParaRPr lang="ru-RU" sz="16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26009" y="2345992"/>
            <a:ext cx="7248226" cy="440120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В онлайн институте ЕВИДПО можно пройти повышение квалификации и получить удостоверение по курсу: 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hlinkClick r:id="rId3"/>
              </a:rPr>
              <a:t>Учитель черчения. Технологии проектирования и реализации учебного процесса с учетом требований ФГОС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Обучение проходит онлайн в сжатые сроки. По итогам обучение вы получите вот такой диплом. Все документы мы вносим в единый реестр ФИС ФРДО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  Обучаем учителя черчения в соответствии: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— с Федеральным законом 273 Об образовании в Российской Федерации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— c Профессиональным стандартом №01.001 Педагог (педагогическая деятельность в сфере дошкольного, начального общего, основного общего, среднего общего образования) (воспитатель, учитель)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На курсах института учитель черчения может получить необходимые знания и навыки для эффективного преподавания этого предмета в школьной программе с приятной скидкой.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В рамках обучения на курсах учителя черчения изучают основы черчения, методики преподавания, психологию обучения, а также другие важные аспекты.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После окончания курсов учителя черчения получают соответствующий диплом и сертификат, который позволяет им работать в школах и других учебных учреждениях.</a:t>
            </a:r>
            <a:endParaRPr kumimoji="0" lang="ru-RU" alt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hlinkClick r:id="rId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  <a:hlinkClick r:id="rId4"/>
              </a:rPr>
              <a:t>Еще больше доступных программ повышение квалификации для учителей по этой ссылке</a:t>
            </a:r>
            <a:r>
              <a:rPr kumimoji="0" lang="ru-RU" alt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  </a:t>
            </a:r>
          </a:p>
        </p:txBody>
      </p:sp>
      <p:pic>
        <p:nvPicPr>
          <p:cNvPr id="1027" name="Picture 3" descr="Следующий учебный год принесет изменения в школьную программу по поручению президента. В соответствии с указом, опубликованным на официальном сайте Кремля, введется обязательный предмет - черчение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10" y="3641834"/>
            <a:ext cx="4028552" cy="285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09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31" y="112877"/>
            <a:ext cx="10339552" cy="691163"/>
          </a:xfrm>
          <a:solidFill>
            <a:schemeClr val="tx1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99FF"/>
                </a:solidFill>
              </a:rPr>
              <a:t>Системно-структурный аспект в концепции содержания обязательного общего образования</a:t>
            </a:r>
            <a:endParaRPr lang="ru-RU" sz="3200" b="1" dirty="0">
              <a:solidFill>
                <a:srgbClr val="FF99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590" y="804040"/>
            <a:ext cx="8549833" cy="605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48" y="118239"/>
            <a:ext cx="10893973" cy="674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645" y="3096739"/>
            <a:ext cx="5602710" cy="664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1" y="0"/>
            <a:ext cx="11038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79" y="0"/>
            <a:ext cx="10641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6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79" y="0"/>
            <a:ext cx="10878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36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28952" y="1943263"/>
            <a:ext cx="8844455" cy="12098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+mn-lt"/>
                <a:ea typeface="Yu Gothic Medium" panose="020B0500000000000000" pitchFamily="34" charset="-128"/>
              </a:rPr>
              <a:t>Спасибо за внимание!</a:t>
            </a:r>
            <a:endParaRPr lang="ru-RU" sz="6000" b="1" dirty="0">
              <a:solidFill>
                <a:schemeClr val="bg1"/>
              </a:solidFill>
              <a:latin typeface="+mn-lt"/>
              <a:ea typeface="Yu Gothic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07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2611</TotalTime>
  <Words>1406</Words>
  <Application>Microsoft Office PowerPoint</Application>
  <PresentationFormat>Широкоэкранный</PresentationFormat>
  <Paragraphs>109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Yu Gothic Medium</vt:lpstr>
      <vt:lpstr>-apple-system</vt:lpstr>
      <vt:lpstr>Arial</vt:lpstr>
      <vt:lpstr>Arial Narrow</vt:lpstr>
      <vt:lpstr>Calibri</vt:lpstr>
      <vt:lpstr>Calibri Light</vt:lpstr>
      <vt:lpstr>GraphikCy</vt:lpstr>
      <vt:lpstr>Playfair Display</vt:lpstr>
      <vt:lpstr>Office Theme</vt:lpstr>
      <vt:lpstr>  «Предметы изо, технология и черчение в школе по новым ФОП в условиях экономического развития России»</vt:lpstr>
      <vt:lpstr>Презентация PowerPoint</vt:lpstr>
      <vt:lpstr>Проблемы кадров в индустрии тяжелой промышленности</vt:lpstr>
      <vt:lpstr>Перспективы и новые возможности предметов «Изобразительное искусство» и «черчение» в системе общего образования</vt:lpstr>
      <vt:lpstr>Нейрофизиологический и психологический аспекты развития мозга в процессе интеграции предметов изо, черчение.</vt:lpstr>
      <vt:lpstr>Презентация PowerPoint</vt:lpstr>
      <vt:lpstr>Интегрированность и синергетичность модулей в программах по изо и черчению</vt:lpstr>
      <vt:lpstr>Презентация PowerPoint</vt:lpstr>
      <vt:lpstr>Предметы «Технология», «Изобразительное искусство» и «Черчение».  Межпредметные связи и специфика дисциплин </vt:lpstr>
      <vt:lpstr>Презентация PowerPoint</vt:lpstr>
      <vt:lpstr>Предметы «Изобразительное искусство», «Технология» и «Черчение».  Межпредметные связи и специфика дисциплин </vt:lpstr>
      <vt:lpstr>Презентация PowerPoint</vt:lpstr>
      <vt:lpstr>Предметы «Черчение», «Изобразительное искусство» и «Технология».  Межпредметные связи и специфика дисциплин </vt:lpstr>
      <vt:lpstr>Презентация PowerPoint</vt:lpstr>
      <vt:lpstr>Сравнительный анализ общих положений предметов</vt:lpstr>
      <vt:lpstr>Презентация PowerPoint</vt:lpstr>
      <vt:lpstr>Фантастические города в произведениях литературы и в изобразительном искусстве</vt:lpstr>
      <vt:lpstr>Межпредметные связи черчения, математики и физики</vt:lpstr>
      <vt:lpstr>Межпредметные связи черчения, изо и технологии с предметами естественно-научного цикла</vt:lpstr>
      <vt:lpstr>Межпредметные связи черчения, изо и технологии с предметами естественно-научного цикла</vt:lpstr>
      <vt:lpstr>Взаимодействие учителей технологии, информатики и изобразительного искусства в рамках интеграции модулей «Компьютерная графика. Черчение», «Робототехника», «Архитектура и дизайн» </vt:lpstr>
      <vt:lpstr>Презентация PowerPoint</vt:lpstr>
      <vt:lpstr>Системно-структурный аспект в концепции содержания обязательного общего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«Предметы изо и черчение в школе по новым ФОП в условиях экономического развития России»</dc:title>
  <dc:creator>Пользователь Windows</dc:creator>
  <cp:lastModifiedBy>Пользователь Windows</cp:lastModifiedBy>
  <cp:revision>126</cp:revision>
  <dcterms:created xsi:type="dcterms:W3CDTF">2023-08-20T13:31:47Z</dcterms:created>
  <dcterms:modified xsi:type="dcterms:W3CDTF">2023-08-24T17:31:19Z</dcterms:modified>
</cp:coreProperties>
</file>