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5" r:id="rId5"/>
    <p:sldId id="260" r:id="rId6"/>
    <p:sldId id="261" r:id="rId7"/>
    <p:sldId id="263" r:id="rId8"/>
    <p:sldId id="264" r:id="rId9"/>
    <p:sldId id="266" r:id="rId10"/>
    <p:sldId id="262" r:id="rId11"/>
    <p:sldId id="267" r:id="rId12"/>
    <p:sldId id="269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44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5BD19-724D-4DE9-8B83-94B5A490D02C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3A837-7B26-45C8-AFE9-874BCF766CF2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3065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5BD19-724D-4DE9-8B83-94B5A490D02C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3A837-7B26-45C8-AFE9-874BCF766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205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5BD19-724D-4DE9-8B83-94B5A490D02C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3A837-7B26-45C8-AFE9-874BCF766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582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5BD19-724D-4DE9-8B83-94B5A490D02C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3A837-7B26-45C8-AFE9-874BCF766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348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5BD19-724D-4DE9-8B83-94B5A490D02C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3A837-7B26-45C8-AFE9-874BCF766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67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5BD19-724D-4DE9-8B83-94B5A490D02C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3A837-7B26-45C8-AFE9-874BCF766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860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5BD19-724D-4DE9-8B83-94B5A490D02C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3A837-7B26-45C8-AFE9-874BCF766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755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5BD19-724D-4DE9-8B83-94B5A490D02C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3A837-7B26-45C8-AFE9-874BCF766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075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5BD19-724D-4DE9-8B83-94B5A490D02C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3A837-7B26-45C8-AFE9-874BCF766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807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5BD19-724D-4DE9-8B83-94B5A490D02C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3A837-7B26-45C8-AFE9-874BCF766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106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5BD19-724D-4DE9-8B83-94B5A490D02C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3A837-7B26-45C8-AFE9-874BCF766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8319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5BD19-724D-4DE9-8B83-94B5A490D02C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3A837-7B26-45C8-AFE9-874BCF766CF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62466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5BD19-724D-4DE9-8B83-94B5A490D02C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3A837-7B26-45C8-AFE9-874BCF766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0786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5BD19-724D-4DE9-8B83-94B5A490D02C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3A837-7B26-45C8-AFE9-874BCF766CF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932270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5BD19-724D-4DE9-8B83-94B5A490D02C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3A837-7B26-45C8-AFE9-874BCF766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6643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5BD19-724D-4DE9-8B83-94B5A490D02C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3A837-7B26-45C8-AFE9-874BCF766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60851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5BD19-724D-4DE9-8B83-94B5A490D02C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3A837-7B26-45C8-AFE9-874BCF766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49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775BD19-724D-4DE9-8B83-94B5A490D02C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0A3A837-7B26-45C8-AFE9-874BCF766C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2642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57325" y="400050"/>
            <a:ext cx="9210675" cy="40052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Реализация модулей «Робототехника» и «Автоматизированные системы»: опыт и перспективы в рамках ФОП.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3999" y="4764088"/>
            <a:ext cx="9305925" cy="1846262"/>
          </a:xfrm>
        </p:spPr>
        <p:txBody>
          <a:bodyPr/>
          <a:lstStyle/>
          <a:p>
            <a:r>
              <a:rPr lang="ru-RU" dirty="0" smtClean="0"/>
              <a:t>                                                                                        Розенталь И.А.</a:t>
            </a:r>
          </a:p>
          <a:p>
            <a:r>
              <a:rPr lang="ru-RU" dirty="0" smtClean="0"/>
              <a:t>                                                                           МБОУ гимназия №102</a:t>
            </a:r>
          </a:p>
          <a:p>
            <a:r>
              <a:rPr lang="ru-RU" dirty="0" smtClean="0"/>
              <a:t>                                                                           учитель технологии.</a:t>
            </a:r>
          </a:p>
        </p:txBody>
      </p:sp>
    </p:spTree>
    <p:extLst>
      <p:ext uri="{BB962C8B-B14F-4D97-AF65-F5344CB8AC3E}">
        <p14:creationId xmlns:p14="http://schemas.microsoft.com/office/powerpoint/2010/main" val="4236086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65187" y="4449232"/>
            <a:ext cx="8534400" cy="150706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Весь мир присутствует </a:t>
            </a:r>
            <a:r>
              <a:rPr lang="ru-RU" dirty="0"/>
              <a:t>при бурном развитии новой отрасли промышленности</a:t>
            </a:r>
            <a:br>
              <a:rPr lang="ru-RU" dirty="0"/>
            </a:br>
            <a:r>
              <a:rPr lang="ru-RU" dirty="0"/>
              <a:t>— робототехники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/>
              <a:t>Наука должна быть веселая, увлекательная и</a:t>
            </a:r>
          </a:p>
          <a:p>
            <a:r>
              <a:rPr lang="ru-RU" i="1" dirty="0"/>
              <a:t>простая. Таковыми должны быть и ученые.</a:t>
            </a:r>
          </a:p>
          <a:p>
            <a:r>
              <a:rPr lang="ru-RU" dirty="0" smtClean="0"/>
              <a:t>                                                      Петр </a:t>
            </a:r>
            <a:r>
              <a:rPr lang="ru-RU" dirty="0"/>
              <a:t>Леонидович </a:t>
            </a:r>
            <a:r>
              <a:rPr lang="ru-RU" dirty="0" err="1"/>
              <a:t>Капица</a:t>
            </a:r>
            <a:r>
              <a:rPr lang="ru-RU" dirty="0"/>
              <a:t>,</a:t>
            </a:r>
          </a:p>
          <a:p>
            <a:r>
              <a:rPr lang="ru-RU" dirty="0" smtClean="0"/>
              <a:t>                                                      лауреат </a:t>
            </a:r>
            <a:r>
              <a:rPr lang="ru-RU" dirty="0"/>
              <a:t>Нобелевской премии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1947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1" y="685800"/>
            <a:ext cx="10736263" cy="5343525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     Наша задача, как учителей технологии не просто присутствовать, но и увлечь своих учеников Робототехникой, заинтересовать их электроникой, механикой и программированием. Роботы </a:t>
            </a:r>
            <a:r>
              <a:rPr lang="ru-RU" dirty="0"/>
              <a:t>выполняют опасные ремонтные работы, </a:t>
            </a:r>
            <a:r>
              <a:rPr lang="ru-RU" dirty="0" smtClean="0"/>
              <a:t>управляют </a:t>
            </a:r>
            <a:r>
              <a:rPr lang="ru-RU" dirty="0"/>
              <a:t>нефтепроводами, работают с вредными для человека </a:t>
            </a:r>
            <a:r>
              <a:rPr lang="ru-RU" dirty="0" smtClean="0"/>
              <a:t>веществами,  используются </a:t>
            </a:r>
            <a:r>
              <a:rPr lang="ru-RU" dirty="0"/>
              <a:t>для сварки деталей, создания микросхем </a:t>
            </a:r>
            <a:r>
              <a:rPr lang="ru-RU" dirty="0" smtClean="0"/>
              <a:t>и блоков компьютеров, </a:t>
            </a:r>
            <a:r>
              <a:rPr lang="ru-RU" dirty="0"/>
              <a:t>применяются для сборки </a:t>
            </a:r>
            <a:r>
              <a:rPr lang="ru-RU" dirty="0" smtClean="0"/>
              <a:t>автомобилей, помогают </a:t>
            </a:r>
            <a:r>
              <a:rPr lang="ru-RU" dirty="0"/>
              <a:t>врачам диагностировать и лечить пациентов, </a:t>
            </a:r>
            <a:r>
              <a:rPr lang="ru-RU" dirty="0" smtClean="0"/>
              <a:t>становятся основополагающим </a:t>
            </a:r>
            <a:r>
              <a:rPr lang="ru-RU" dirty="0"/>
              <a:t>элементом в системах безопасности</a:t>
            </a:r>
            <a:r>
              <a:rPr lang="ru-RU" dirty="0" smtClean="0"/>
              <a:t>.</a:t>
            </a:r>
          </a:p>
          <a:p>
            <a:pPr algn="just"/>
            <a:r>
              <a:rPr lang="ru-RU" dirty="0"/>
              <a:t> </a:t>
            </a:r>
            <a:r>
              <a:rPr lang="ru-RU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Включение модуля Робототехника в инвариантную часть предмета Технологии в 2022 учебном году показало, что многие образовательные организации не имеют необходимой  материальной базы. А учителя – необходимой подготовки. И весь учебный год мы  сами учились на семинарах организованных ИРО РТ.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1963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596" y="428604"/>
            <a:ext cx="8229600" cy="1143000"/>
          </a:xfrm>
        </p:spPr>
        <p:txBody>
          <a:bodyPr>
            <a:noAutofit/>
          </a:bodyPr>
          <a:lstStyle/>
          <a:p>
            <a:r>
              <a:rPr lang="ru-RU" sz="5400" b="1" dirty="0"/>
              <a:t>Принципы работы робота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38282" y="1643051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6000" b="1" dirty="0"/>
              <a:t>         </a:t>
            </a:r>
            <a:endParaRPr lang="ru-RU" sz="6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095472" y="3786190"/>
            <a:ext cx="4714908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/>
              <a:t>электроника</a:t>
            </a:r>
            <a:endParaRPr lang="ru-RU" sz="4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095471" y="5214950"/>
            <a:ext cx="7000903" cy="12144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/>
              <a:t>программирование</a:t>
            </a:r>
            <a:endParaRPr lang="ru-RU" sz="48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095472" y="2357430"/>
            <a:ext cx="4071966" cy="1143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/>
              <a:t>механика</a:t>
            </a:r>
            <a:endParaRPr lang="ru-RU" sz="4800" b="1" dirty="0"/>
          </a:p>
        </p:txBody>
      </p:sp>
      <p:sp>
        <p:nvSpPr>
          <p:cNvPr id="7" name="Стрелка вниз 6"/>
          <p:cNvSpPr/>
          <p:nvPr/>
        </p:nvSpPr>
        <p:spPr>
          <a:xfrm>
            <a:off x="5310182" y="1571612"/>
            <a:ext cx="428628" cy="64294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6310314" y="1571612"/>
            <a:ext cx="428628" cy="2143140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7096132" y="1571612"/>
            <a:ext cx="500066" cy="3429024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719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410102"/>
            <a:ext cx="8534400" cy="3615267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Элементная база робототехники основывается на электронике и для знакомства с ней учащихся 5-8 классов идеально подходит радиоэлектронный конструктор Знаток.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997" y="3084797"/>
            <a:ext cx="4473054" cy="337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082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7037" y="315382"/>
            <a:ext cx="8534400" cy="1507067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В наборах</a:t>
            </a:r>
            <a:r>
              <a:rPr lang="en-US" sz="1600" dirty="0" smtClean="0"/>
              <a:t>    Arduino</a:t>
            </a:r>
            <a:r>
              <a:rPr lang="ru-RU" sz="1600" dirty="0" smtClean="0"/>
              <a:t> -</a:t>
            </a:r>
            <a:r>
              <a:rPr lang="ru-RU" sz="1600" dirty="0" err="1" smtClean="0"/>
              <a:t>Ва</a:t>
            </a:r>
            <a:r>
              <a:rPr lang="en-US" sz="1600" dirty="0" smtClean="0"/>
              <a:t>sic b Arduino-start </a:t>
            </a:r>
            <a:r>
              <a:rPr lang="ru-RU" sz="1600" dirty="0" smtClean="0"/>
              <a:t>есть микроконтроллеры и работу схемы можно запрограммировать. Самые простые схемы при помощи </a:t>
            </a:r>
            <a:r>
              <a:rPr lang="en-US" sz="1600" dirty="0" smtClean="0"/>
              <a:t>scratch. </a:t>
            </a:r>
            <a:r>
              <a:rPr lang="ru-RU" sz="1600" dirty="0" smtClean="0"/>
              <a:t>Более сложные схемы при помощи </a:t>
            </a:r>
            <a:r>
              <a:rPr lang="en-US" sz="1600" dirty="0" smtClean="0"/>
              <a:t>Arduino</a:t>
            </a:r>
            <a:r>
              <a:rPr lang="ru-RU" sz="1600" dirty="0" smtClean="0"/>
              <a:t>. Подробные инструкции по сборке и программированию прилагаются                     в руководстве пользователя. </a:t>
            </a:r>
            <a:endParaRPr lang="ru-RU" sz="1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40" y="2636836"/>
            <a:ext cx="4985845" cy="3614738"/>
          </a:xfr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542" y="2705099"/>
            <a:ext cx="4609308" cy="349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94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03612" y="515407"/>
            <a:ext cx="8534400" cy="1507067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На сайте электронного магазина Знаток есть разные варианты робототехнических конструкторов которые можно применять на уроках робототехники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62" y="2679963"/>
            <a:ext cx="4985845" cy="36147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975" y="2650912"/>
            <a:ext cx="4876800" cy="3672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541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685800"/>
            <a:ext cx="8534400" cy="5905500"/>
          </a:xfrm>
        </p:spPr>
        <p:txBody>
          <a:bodyPr>
            <a:normAutofit/>
          </a:bodyPr>
          <a:lstStyle/>
          <a:p>
            <a:r>
              <a:rPr lang="ru-RU" dirty="0" smtClean="0"/>
              <a:t>   В 2022-2023 учебном году я обучала учеников при помощи конструкторов Знаток и начала осваивать Знаток </a:t>
            </a:r>
            <a:r>
              <a:rPr lang="en-US" dirty="0" smtClean="0"/>
              <a:t>Arduino-START </a:t>
            </a:r>
            <a:r>
              <a:rPr lang="ru-RU" dirty="0" smtClean="0"/>
              <a:t>и </a:t>
            </a:r>
            <a:r>
              <a:rPr lang="en-US" dirty="0" smtClean="0"/>
              <a:t>BASIC</a:t>
            </a:r>
            <a:r>
              <a:rPr lang="ru-RU" dirty="0" smtClean="0"/>
              <a:t>. Конечно же с 5 классами надо начинать с самых простых схем. Достаточно быстро дети осваивают методику сборки. Самое важное объяснить им, что нужно неукоснительно соблюдать правила эксплуатации электронных компонентов во избежание их выхода из строя</a:t>
            </a:r>
            <a:r>
              <a:rPr lang="en-US" dirty="0" smtClean="0"/>
              <a:t> </a:t>
            </a:r>
            <a:r>
              <a:rPr lang="ru-RU" dirty="0" smtClean="0"/>
              <a:t>и длительной службы.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b="1" dirty="0">
                <a:solidFill>
                  <a:schemeClr val="bg1"/>
                </a:solidFill>
              </a:rPr>
              <a:t>Подключать элементы питания после проверки схемы  учителем.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b="1" dirty="0">
                <a:solidFill>
                  <a:schemeClr val="bg1"/>
                </a:solidFill>
              </a:rPr>
              <a:t>Вносить  изменения  в схему  при отсутствии элементов питания. </a:t>
            </a:r>
            <a:endParaRPr lang="ru-RU" dirty="0">
              <a:solidFill>
                <a:schemeClr val="bg1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>
                <a:solidFill>
                  <a:schemeClr val="bg1"/>
                </a:solidFill>
              </a:rPr>
              <a:t>Детали </a:t>
            </a:r>
            <a:r>
              <a:rPr lang="ru-RU" dirty="0">
                <a:solidFill>
                  <a:schemeClr val="bg1"/>
                </a:solidFill>
              </a:rPr>
              <a:t>конструктора должны находиться либо на монтажной панели, либо на своем месте в коробке.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Соблюдайте полярность деталей. </a:t>
            </a:r>
          </a:p>
          <a:p>
            <a:pPr marL="514350" lvl="0" indent="-514350">
              <a:buFont typeface="+mj-lt"/>
              <a:buAutoNum type="arabicPeriod"/>
            </a:pPr>
            <a:endParaRPr lang="ru-RU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0752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ая выноска 3"/>
          <p:cNvSpPr/>
          <p:nvPr/>
        </p:nvSpPr>
        <p:spPr>
          <a:xfrm>
            <a:off x="1952596" y="214290"/>
            <a:ext cx="7786742" cy="4286280"/>
          </a:xfrm>
          <a:prstGeom prst="wedgeRect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chemeClr val="tx1"/>
                </a:solidFill>
              </a:rPr>
              <a:t>К каким системам робота относятся микроконтроллер, светодиод, фоторезистор, мотор-редуктор, дальномер?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524000" y="1"/>
            <a:ext cx="2648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30228" y="4579204"/>
            <a:ext cx="2086012" cy="2043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 l="32705" t="26028" r="31877" b="27397"/>
          <a:stretch>
            <a:fillRect/>
          </a:stretch>
        </p:blipFill>
        <p:spPr bwMode="auto">
          <a:xfrm>
            <a:off x="6191306" y="4078126"/>
            <a:ext cx="1528764" cy="2598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2463" y="4734332"/>
            <a:ext cx="2822620" cy="1942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/>
          <a:srcRect l="35226" t="11307" r="3806" b="52481"/>
          <a:stretch>
            <a:fillRect/>
          </a:stretch>
        </p:blipFill>
        <p:spPr bwMode="auto">
          <a:xfrm rot="10800000">
            <a:off x="8529615" y="3496103"/>
            <a:ext cx="321471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/>
          <a:srcRect l="47500" b="56491"/>
          <a:stretch>
            <a:fillRect/>
          </a:stretch>
        </p:blipFill>
        <p:spPr bwMode="auto">
          <a:xfrm>
            <a:off x="8196293" y="4866142"/>
            <a:ext cx="3086090" cy="1469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02843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Для изучения основ программирования я выбрала визуальный язык программирования </a:t>
            </a:r>
            <a:r>
              <a:rPr lang="en-US" dirty="0" smtClean="0"/>
              <a:t>SCRATCH</a:t>
            </a:r>
            <a:r>
              <a:rPr lang="ru-RU" dirty="0" smtClean="0"/>
              <a:t>. Считаю что это наиболее подходящий язык для учащихся         5-6 классов. Позволяет закрепить базовые правила программирования, научить писать линейные и циклические алгоритмы. Интерфейс и возможности данной программы очень привлекали и мотивировали  к учебной деятельности учеников 5кл. В этом учебном году планируем продолжить работу с данным оборудованием и  в 6 классах.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230" y="4324349"/>
            <a:ext cx="3305969" cy="22200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425" y="3857625"/>
            <a:ext cx="4533900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126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В 8 классах модуль </a:t>
            </a:r>
            <a:r>
              <a:rPr lang="ru-RU" b="1" dirty="0" smtClean="0"/>
              <a:t>«Робототехника» </a:t>
            </a:r>
            <a:r>
              <a:rPr lang="ru-RU" dirty="0" smtClean="0"/>
              <a:t>есть идея объединить с  частью тем вариативного модуля,  </a:t>
            </a:r>
            <a:r>
              <a:rPr lang="ru-RU" b="1" dirty="0" smtClean="0"/>
              <a:t>«Автоматизированные  системы» </a:t>
            </a:r>
            <a:r>
              <a:rPr lang="ru-RU" dirty="0" smtClean="0"/>
              <a:t>содержание которого перекликается с содержанием модуля «Электротехника» из предыдущих программ и содержанием компетенций Профессионалы</a:t>
            </a:r>
            <a:r>
              <a:rPr lang="en-US" dirty="0" smtClean="0"/>
              <a:t> </a:t>
            </a:r>
            <a:r>
              <a:rPr lang="ru-RU" dirty="0" smtClean="0"/>
              <a:t>России «Электромонтаж» и «Промышленная автоматика». Либо полностью вести при материально-технической возможности вариативный модуль «Автоматизированные системы» опираясь на стандарты юниорского движения  Профессионалы России.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792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276" t="11565" r="1680" b="-19039"/>
          <a:stretch/>
        </p:blipFill>
        <p:spPr>
          <a:xfrm>
            <a:off x="1457325" y="457200"/>
            <a:ext cx="8696326" cy="725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3802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84212" y="685800"/>
            <a:ext cx="8534400" cy="5886450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/>
              <a:t>Модуль «Автоматизированные системы»</a:t>
            </a:r>
          </a:p>
          <a:p>
            <a:r>
              <a:rPr lang="ru-RU" b="1" dirty="0"/>
              <a:t>8–9 КЛАССЫ</a:t>
            </a:r>
          </a:p>
          <a:p>
            <a:r>
              <a:rPr lang="ru-RU" b="1" dirty="0"/>
              <a:t>Введение в автоматизированные системы.</a:t>
            </a:r>
          </a:p>
          <a:p>
            <a:r>
              <a:rPr lang="ru-RU" b="1" dirty="0"/>
              <a:t>Определение автоматизации, общие принципы управления технологическим</a:t>
            </a:r>
          </a:p>
          <a:p>
            <a:r>
              <a:rPr lang="ru-RU" b="1" dirty="0"/>
              <a:t>процессом. Автоматизированные системы, используемые на промышленных</a:t>
            </a:r>
          </a:p>
          <a:p>
            <a:r>
              <a:rPr lang="ru-RU" b="1" dirty="0"/>
              <a:t>предприятиях региона.</a:t>
            </a:r>
          </a:p>
          <a:p>
            <a:r>
              <a:rPr lang="ru-RU" b="1" dirty="0"/>
              <a:t>Управляющие и управляемые системы. Понятие обратной связи, ошибка</a:t>
            </a:r>
          </a:p>
          <a:p>
            <a:r>
              <a:rPr lang="ru-RU" b="1" dirty="0"/>
              <a:t>регулирования, корректирующие устройства.</a:t>
            </a:r>
          </a:p>
          <a:p>
            <a:r>
              <a:rPr lang="ru-RU" b="1" dirty="0"/>
              <a:t>Виды автоматизированных систем, их применение на производстве.</a:t>
            </a:r>
          </a:p>
          <a:p>
            <a:r>
              <a:rPr lang="ru-RU" b="1" u="sng" dirty="0"/>
              <a:t>Элементная база автоматизированных систем.</a:t>
            </a:r>
          </a:p>
          <a:p>
            <a:r>
              <a:rPr lang="ru-RU" b="1" u="sng" dirty="0"/>
              <a:t>Понятие об электрическом токе, проводники и диэлектрики. Создание</a:t>
            </a:r>
          </a:p>
          <a:p>
            <a:r>
              <a:rPr lang="ru-RU" b="1" u="sng" dirty="0"/>
              <a:t>электрических цепей, соединение проводников. Основные электрические</a:t>
            </a:r>
          </a:p>
          <a:p>
            <a:r>
              <a:rPr lang="ru-RU" b="1" u="sng" dirty="0"/>
              <a:t>устройства и системы: щиты и оборудование щитов, элементы управления и</a:t>
            </a:r>
          </a:p>
          <a:p>
            <a:r>
              <a:rPr lang="ru-RU" b="1" u="sng" dirty="0"/>
              <a:t>сигнализации, силовое оборудование, </a:t>
            </a:r>
            <a:r>
              <a:rPr lang="ru-RU" b="1" u="sng" dirty="0" err="1"/>
              <a:t>кабеленесущие</a:t>
            </a:r>
            <a:r>
              <a:rPr lang="ru-RU" b="1" u="sng" dirty="0"/>
              <a:t> системы, провода и кабели.</a:t>
            </a:r>
          </a:p>
          <a:p>
            <a:r>
              <a:rPr lang="ru-RU" b="1" u="sng" dirty="0"/>
              <a:t>Разработка стенда программирования модели автоматизированной системы.</a:t>
            </a:r>
          </a:p>
          <a:p>
            <a:r>
              <a:rPr lang="ru-RU" b="1" u="sng" dirty="0"/>
              <a:t>Управление техническими системами.</a:t>
            </a:r>
          </a:p>
          <a:p>
            <a:r>
              <a:rPr lang="ru-RU" b="1" u="sng" dirty="0"/>
              <a:t>Технические средства и системы управления. Программируемое логическое</a:t>
            </a:r>
          </a:p>
          <a:p>
            <a:r>
              <a:rPr lang="ru-RU" b="1" u="sng" dirty="0"/>
              <a:t>реле в управлении и автоматизации процессов. Графический язык</a:t>
            </a:r>
          </a:p>
          <a:p>
            <a:r>
              <a:rPr lang="ru-RU" b="1" u="sng" dirty="0"/>
              <a:t>программирования, библиотеки блоков. Создание простых алгоритмов и программ</a:t>
            </a:r>
          </a:p>
          <a:p>
            <a:r>
              <a:rPr lang="ru-RU" b="1" u="sng" dirty="0"/>
              <a:t>для управления технологическим процессом</a:t>
            </a:r>
            <a:r>
              <a:rPr lang="ru-RU" b="1" dirty="0"/>
              <a:t>. Создание алгоритма пуска и реверса</a:t>
            </a:r>
          </a:p>
          <a:p>
            <a:r>
              <a:rPr lang="ru-RU" b="1" dirty="0"/>
              <a:t>электродвигателя. Управление освещением в помещениях.</a:t>
            </a:r>
          </a:p>
        </p:txBody>
      </p:sp>
      <p:sp>
        <p:nvSpPr>
          <p:cNvPr id="3" name="Левая фигурная скобка 2"/>
          <p:cNvSpPr/>
          <p:nvPr/>
        </p:nvSpPr>
        <p:spPr>
          <a:xfrm>
            <a:off x="684212" y="3228976"/>
            <a:ext cx="192088" cy="26670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568243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224</TotalTime>
  <Words>666</Words>
  <Application>Microsoft Office PowerPoint</Application>
  <PresentationFormat>Широкоэкранный</PresentationFormat>
  <Paragraphs>49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Century Gothic</vt:lpstr>
      <vt:lpstr>Times New Roman</vt:lpstr>
      <vt:lpstr>Wingdings 3</vt:lpstr>
      <vt:lpstr>Сектор</vt:lpstr>
      <vt:lpstr>Реализация модулей «Робототехника» и «Автоматизированные системы»: опыт и перспективы в рамках ФОП.</vt:lpstr>
      <vt:lpstr>Весь мир присутствует при бурном развитии новой отрасли промышленности — робототехники</vt:lpstr>
      <vt:lpstr>Презентация PowerPoint</vt:lpstr>
      <vt:lpstr>Принципы работы робота</vt:lpstr>
      <vt:lpstr>Презентация PowerPoint</vt:lpstr>
      <vt:lpstr>В наборах    Arduino -Ваsic b Arduino-start есть микроконтроллеры и работу схемы можно запрограммировать. Самые простые схемы при помощи scratch. Более сложные схемы при помощи Arduino. Подробные инструкции по сборке и программированию прилагаются                     в руководстве пользователя. </vt:lpstr>
      <vt:lpstr>На сайте электронного магазина Знаток есть разные варианты робототехнических конструкторов которые можно применять на уроках робототехники.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Реализация модулей «Робототехника» и «Автоматизированные системы»: опыт и перспективы в рамках ФОП.</dc:title>
  <dc:creator>Инна</dc:creator>
  <cp:lastModifiedBy>Инна</cp:lastModifiedBy>
  <cp:revision>22</cp:revision>
  <dcterms:created xsi:type="dcterms:W3CDTF">2023-08-24T16:42:33Z</dcterms:created>
  <dcterms:modified xsi:type="dcterms:W3CDTF">2023-08-24T20:27:04Z</dcterms:modified>
</cp:coreProperties>
</file>