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58" r:id="rId4"/>
    <p:sldId id="257" r:id="rId5"/>
    <p:sldId id="260" r:id="rId6"/>
    <p:sldId id="263" r:id="rId7"/>
    <p:sldId id="261" r:id="rId8"/>
    <p:sldId id="272" r:id="rId9"/>
    <p:sldId id="274" r:id="rId10"/>
    <p:sldId id="277" r:id="rId11"/>
    <p:sldId id="273" r:id="rId12"/>
    <p:sldId id="275" r:id="rId13"/>
    <p:sldId id="27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6600"/>
    <a:srgbClr val="FF993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9818" autoAdjust="0"/>
  </p:normalViewPr>
  <p:slideViewPr>
    <p:cSldViewPr snapToGrid="0">
      <p:cViewPr varScale="1">
        <p:scale>
          <a:sx n="66" d="100"/>
          <a:sy n="66" d="100"/>
        </p:scale>
        <p:origin x="9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410DA-68E9-4AD6-9E9F-BD10084183DF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60DF8-3C92-4997-8481-29E1926E2F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22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60DF8-3C92-4997-8481-29E1926E2F5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52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60DF8-3C92-4997-8481-29E1926E2F5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451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60DF8-3C92-4997-8481-29E1926E2F5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9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60DF8-3C92-4997-8481-29E1926E2F5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090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60DF8-3C92-4997-8481-29E1926E2F5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614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60DF8-3C92-4997-8481-29E1926E2F5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265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60DF8-3C92-4997-8481-29E1926E2F5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01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60DF8-3C92-4997-8481-29E1926E2F5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550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60DF8-3C92-4997-8481-29E1926E2F5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506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60DF8-3C92-4997-8481-29E1926E2F5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064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54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815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15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861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282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564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2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35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160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46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039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37A4A-8286-4917-A8CD-11FCBF0DFBC7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27724-1025-45F8-AE58-8AAF2F834B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07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3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Relationship Id="rId9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9925"/>
            <a:ext cx="12191999" cy="3348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-1" y="261925"/>
            <a:ext cx="12192000" cy="3024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50" y="509630"/>
            <a:ext cx="1262332" cy="1112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6982" y="1783635"/>
            <a:ext cx="274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chemeClr val="bg1"/>
                </a:solidFill>
              </a:rPr>
              <a:t>МУНИЦИПАЛЬНОЕ БЮДЖЕТНОЕ ОБЩЕОБРАЗОВАТЕЛЬНОЕ УЧРЕЖДЕНИЕ </a:t>
            </a:r>
            <a:r>
              <a:rPr lang="ru-RU" sz="1100" dirty="0" smtClean="0">
                <a:solidFill>
                  <a:schemeClr val="bg1"/>
                </a:solidFill>
              </a:rPr>
              <a:t>«ГИМНАЗИЯ №179-ЦЕНТР ОБРАЗОВАНИЯ» </a:t>
            </a:r>
            <a:r>
              <a:rPr lang="ru-RU" sz="1050" dirty="0" smtClean="0">
                <a:solidFill>
                  <a:schemeClr val="bg1"/>
                </a:solidFill>
              </a:rPr>
              <a:t>НОВО-САВИНОВСКОГО РАЙОНА г. КАЗАНИ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3977" y="4364182"/>
            <a:ext cx="6345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НАУМОВА ЭЛЬВИРА ВИКТОРОВНА</a:t>
            </a:r>
          </a:p>
          <a:p>
            <a:pPr algn="ctr"/>
            <a:endParaRPr lang="ru-RU" sz="6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МБОУ «Гимназия №179-центр образования» г. Казани, </a:t>
            </a:r>
          </a:p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Заслуженный учитель Республики Татарстан,</a:t>
            </a:r>
          </a:p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педагогических наук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90110" y="735436"/>
            <a:ext cx="78832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ОРГАНИЗАЦИЯ ПЕРЕХОДА ОБУЧЕНИЯ </a:t>
            </a:r>
          </a:p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В РАМКАХ ОБНОВЛЕННЫХ ФГОС:  ПРОБЛЕМЫ, ПЕРСПЕКТИВЫ, РЕШЕНИЯ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r="14034"/>
          <a:stretch/>
        </p:blipFill>
        <p:spPr>
          <a:xfrm>
            <a:off x="346365" y="3447925"/>
            <a:ext cx="5624594" cy="345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0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Блок-схема: ссылка на другую страницу 49"/>
          <p:cNvSpPr/>
          <p:nvPr/>
        </p:nvSpPr>
        <p:spPr>
          <a:xfrm rot="10800000">
            <a:off x="-2" y="2132103"/>
            <a:ext cx="12182366" cy="4673412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5427185" y="2677833"/>
            <a:ext cx="2929084" cy="1117701"/>
          </a:xfrm>
          <a:prstGeom prst="rect">
            <a:avLst/>
          </a:prstGeom>
          <a:solidFill>
            <a:schemeClr val="bg2"/>
          </a:solidFill>
          <a:effectLst>
            <a:reflection blurRad="6350" stA="50000" endA="300" endPos="90000" dir="5400000" sy="-100000" algn="bl" rotWithShape="0"/>
          </a:effectLst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 rot="20830158">
            <a:off x="67732" y="439330"/>
            <a:ext cx="11111498" cy="7027034"/>
          </a:xfrm>
          <a:custGeom>
            <a:avLst/>
            <a:gdLst>
              <a:gd name="connsiteX0" fmla="*/ 0 w 8729288"/>
              <a:gd name="connsiteY0" fmla="*/ 0 h 1204017"/>
              <a:gd name="connsiteX1" fmla="*/ 8729288 w 8729288"/>
              <a:gd name="connsiteY1" fmla="*/ 0 h 1204017"/>
              <a:gd name="connsiteX2" fmla="*/ 8729288 w 8729288"/>
              <a:gd name="connsiteY2" fmla="*/ 1204017 h 1204017"/>
              <a:gd name="connsiteX3" fmla="*/ 0 w 8729288"/>
              <a:gd name="connsiteY3" fmla="*/ 1204017 h 1204017"/>
              <a:gd name="connsiteX4" fmla="*/ 0 w 8729288"/>
              <a:gd name="connsiteY4" fmla="*/ 0 h 1204017"/>
              <a:gd name="connsiteX0" fmla="*/ 0 w 8729288"/>
              <a:gd name="connsiteY0" fmla="*/ 0 h 2205503"/>
              <a:gd name="connsiteX1" fmla="*/ 8729288 w 8729288"/>
              <a:gd name="connsiteY1" fmla="*/ 0 h 2205503"/>
              <a:gd name="connsiteX2" fmla="*/ 8627688 w 8729288"/>
              <a:gd name="connsiteY2" fmla="*/ 2205503 h 2205503"/>
              <a:gd name="connsiteX3" fmla="*/ 0 w 8729288"/>
              <a:gd name="connsiteY3" fmla="*/ 1204017 h 2205503"/>
              <a:gd name="connsiteX4" fmla="*/ 0 w 8729288"/>
              <a:gd name="connsiteY4" fmla="*/ 0 h 2205503"/>
              <a:gd name="connsiteX0" fmla="*/ 0 w 8758316"/>
              <a:gd name="connsiteY0" fmla="*/ 0 h 2568360"/>
              <a:gd name="connsiteX1" fmla="*/ 8729288 w 8758316"/>
              <a:gd name="connsiteY1" fmla="*/ 0 h 2568360"/>
              <a:gd name="connsiteX2" fmla="*/ 8758316 w 8758316"/>
              <a:gd name="connsiteY2" fmla="*/ 2568360 h 2568360"/>
              <a:gd name="connsiteX3" fmla="*/ 0 w 8758316"/>
              <a:gd name="connsiteY3" fmla="*/ 1204017 h 2568360"/>
              <a:gd name="connsiteX4" fmla="*/ 0 w 8758316"/>
              <a:gd name="connsiteY4" fmla="*/ 0 h 2568360"/>
              <a:gd name="connsiteX0" fmla="*/ 0 w 8758316"/>
              <a:gd name="connsiteY0" fmla="*/ 0 h 4716475"/>
              <a:gd name="connsiteX1" fmla="*/ 8729288 w 8758316"/>
              <a:gd name="connsiteY1" fmla="*/ 0 h 4716475"/>
              <a:gd name="connsiteX2" fmla="*/ 8758316 w 8758316"/>
              <a:gd name="connsiteY2" fmla="*/ 2568360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758316"/>
              <a:gd name="connsiteY0" fmla="*/ 0 h 4716475"/>
              <a:gd name="connsiteX1" fmla="*/ 8729288 w 8758316"/>
              <a:gd name="connsiteY1" fmla="*/ 0 h 4716475"/>
              <a:gd name="connsiteX2" fmla="*/ 8758316 w 8758316"/>
              <a:gd name="connsiteY2" fmla="*/ 4440703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758316"/>
              <a:gd name="connsiteY0" fmla="*/ 0 h 4716475"/>
              <a:gd name="connsiteX1" fmla="*/ 7696401 w 8758316"/>
              <a:gd name="connsiteY1" fmla="*/ 1291772 h 4716475"/>
              <a:gd name="connsiteX2" fmla="*/ 8758316 w 8758316"/>
              <a:gd name="connsiteY2" fmla="*/ 4440703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758316"/>
              <a:gd name="connsiteY0" fmla="*/ 0 h 4716475"/>
              <a:gd name="connsiteX1" fmla="*/ 7540761 w 8758316"/>
              <a:gd name="connsiteY1" fmla="*/ 2293258 h 4716475"/>
              <a:gd name="connsiteX2" fmla="*/ 8758316 w 8758316"/>
              <a:gd name="connsiteY2" fmla="*/ 4440703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036530"/>
              <a:gd name="connsiteY0" fmla="*/ 0 h 5443040"/>
              <a:gd name="connsiteX1" fmla="*/ 7540761 w 8036530"/>
              <a:gd name="connsiteY1" fmla="*/ 2293258 h 5443040"/>
              <a:gd name="connsiteX2" fmla="*/ 8036530 w 8036530"/>
              <a:gd name="connsiteY2" fmla="*/ 5443040 h 5443040"/>
              <a:gd name="connsiteX3" fmla="*/ 3585461 w 8036530"/>
              <a:gd name="connsiteY3" fmla="*/ 4716475 h 5443040"/>
              <a:gd name="connsiteX4" fmla="*/ 0 w 8036530"/>
              <a:gd name="connsiteY4" fmla="*/ 0 h 544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6530" h="5443040">
                <a:moveTo>
                  <a:pt x="0" y="0"/>
                </a:moveTo>
                <a:lnTo>
                  <a:pt x="7540761" y="2293258"/>
                </a:lnTo>
                <a:lnTo>
                  <a:pt x="8036530" y="5443040"/>
                </a:lnTo>
                <a:lnTo>
                  <a:pt x="3585461" y="471647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ый треугольник 17"/>
          <p:cNvSpPr/>
          <p:nvPr/>
        </p:nvSpPr>
        <p:spPr>
          <a:xfrm flipH="1">
            <a:off x="5694218" y="168284"/>
            <a:ext cx="6497782" cy="1052945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0" y="5400"/>
            <a:ext cx="12919364" cy="1213670"/>
            <a:chOff x="0" y="5400"/>
            <a:chExt cx="12919364" cy="1213670"/>
          </a:xfrm>
        </p:grpSpPr>
        <p:sp>
          <p:nvSpPr>
            <p:cNvPr id="11" name="TextBox 10"/>
            <p:cNvSpPr txBox="1"/>
            <p:nvPr/>
          </p:nvSpPr>
          <p:spPr>
            <a:xfrm>
              <a:off x="0" y="31070"/>
              <a:ext cx="12192000" cy="118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</a:endParaRP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400" y="75021"/>
              <a:ext cx="1565564" cy="1068888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1729220" y="283614"/>
              <a:ext cx="72736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chemeClr val="bg1"/>
                  </a:solidFill>
                </a:rPr>
                <a:t>ОБРАЗОВАНИЕ</a:t>
              </a:r>
              <a:endParaRPr lang="ru-RU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01091" y="75021"/>
              <a:ext cx="7273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</a:rPr>
                <a:t>НАЦИОНАЛЬНЫЙ ПРОЕКТ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ый треугольник 12"/>
            <p:cNvSpPr/>
            <p:nvPr/>
          </p:nvSpPr>
          <p:spPr>
            <a:xfrm flipH="1">
              <a:off x="4322618" y="5400"/>
              <a:ext cx="7869382" cy="1199815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430491" y="539324"/>
              <a:ext cx="44888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accent5">
                      <a:lumMod val="50000"/>
                    </a:schemeClr>
                  </a:solidFill>
                </a:rPr>
                <a:t>СТРАТЕГИЧЕСКАЯ ЗАДАЧА - ОБЕСПЕЧЕНИЕ ВЫСОКОГО КАЧЕСТВА ОБРАЗОВАНИЯ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68365" y="67216"/>
            <a:ext cx="3177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НОРМАТИВНЫЕ </a:t>
            </a:r>
            <a:r>
              <a:rPr lang="ru-RU" sz="1200" dirty="0">
                <a:solidFill>
                  <a:schemeClr val="bg1"/>
                </a:solidFill>
              </a:rPr>
              <a:t>ПРАВОВЫЕ ОСНОВАНИЯ ПЕРЕХОДА НА </a:t>
            </a:r>
            <a:r>
              <a:rPr lang="ru-RU" sz="1200" dirty="0" smtClean="0">
                <a:solidFill>
                  <a:schemeClr val="bg1"/>
                </a:solidFill>
              </a:rPr>
              <a:t>ФООП</a:t>
            </a:r>
            <a:endParaRPr lang="ru-RU" sz="1200" dirty="0">
              <a:solidFill>
                <a:schemeClr val="bg1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0" y="2132103"/>
            <a:ext cx="12219973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729220" y="1342429"/>
            <a:ext cx="106244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НАЦИОНАЛЬНЫЕ ЦЕЛИ РАЗВИТИЯ РОССИЙСКОЙ ФЕДЕРАЦИИ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НА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ПЕРИОД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ДО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2030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ГОДА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2156" y="2346848"/>
            <a:ext cx="317120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Указ президента РФ от</a:t>
            </a:r>
          </a:p>
          <a:p>
            <a:pPr algn="ctr"/>
            <a:r>
              <a:rPr lang="ru-RU" sz="1600" dirty="0"/>
              <a:t>21 июля 2020 г. № 474</a:t>
            </a:r>
          </a:p>
          <a:p>
            <a:pPr algn="ctr"/>
            <a:r>
              <a:rPr lang="ru-RU" sz="1600" dirty="0"/>
              <a:t>«О национальных целях развития</a:t>
            </a:r>
          </a:p>
          <a:p>
            <a:pPr algn="ctr"/>
            <a:r>
              <a:rPr lang="ru-RU" sz="1600" dirty="0"/>
              <a:t>Российской Федерации на период</a:t>
            </a:r>
          </a:p>
          <a:p>
            <a:pPr algn="ctr"/>
            <a:r>
              <a:rPr lang="ru-RU" sz="1600" dirty="0"/>
              <a:t>до 2030 года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37517" y="2274624"/>
            <a:ext cx="2634593" cy="107721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Национальная цель «Возможности для самореализации и развития талантов»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95943" y="2316358"/>
            <a:ext cx="2347005" cy="5847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Национальный проект «Образование»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483700" y="2274160"/>
            <a:ext cx="2698665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Федеральный проект «Цифровая образовательная среда»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764692" y="3689995"/>
            <a:ext cx="2128982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Национальная цель</a:t>
            </a:r>
          </a:p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«Цифровая</a:t>
            </a:r>
          </a:p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трансформация»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040431" y="3664731"/>
            <a:ext cx="3641066" cy="13234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Стратегическое направление в области цифровой трансформации образования, относящееся к сфере деятельности Министерства просвещения Российской Федерации»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794083" y="3522328"/>
            <a:ext cx="2182022" cy="107721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Показатели в области цифровой трансформации отрасли образования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17073" y="5758656"/>
            <a:ext cx="6096000" cy="80021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r>
              <a:rPr lang="ru-RU" sz="1400" dirty="0"/>
              <a:t>Достижение стратегических</a:t>
            </a:r>
          </a:p>
          <a:p>
            <a:r>
              <a:rPr lang="ru-RU" sz="1400" dirty="0"/>
              <a:t>показателей для субъекта </a:t>
            </a:r>
            <a:r>
              <a:rPr lang="ru-RU" sz="1400" dirty="0" smtClean="0"/>
              <a:t>РФ</a:t>
            </a:r>
            <a:endParaRPr lang="ru-RU" sz="1400" dirty="0"/>
          </a:p>
          <a:p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3750252" y="5625572"/>
            <a:ext cx="6096000" cy="73866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r>
              <a:rPr lang="ru-RU" sz="1400" dirty="0" smtClean="0"/>
              <a:t>Достижение </a:t>
            </a:r>
            <a:r>
              <a:rPr lang="ru-RU" sz="1400" dirty="0"/>
              <a:t>«цифровой зрелости» ключевых отраслей</a:t>
            </a:r>
          </a:p>
          <a:p>
            <a:r>
              <a:rPr lang="ru-RU" sz="1400" dirty="0"/>
              <a:t>экономики и социальной сферы, в том </a:t>
            </a:r>
            <a:r>
              <a:rPr lang="ru-RU" sz="1400" dirty="0" smtClean="0"/>
              <a:t>числе здравоохранения </a:t>
            </a:r>
            <a:r>
              <a:rPr lang="ru-RU" sz="1400" dirty="0"/>
              <a:t>и образования, а </a:t>
            </a:r>
            <a:r>
              <a:rPr lang="ru-RU" sz="1400" dirty="0" smtClean="0"/>
              <a:t>также государственного </a:t>
            </a:r>
            <a:r>
              <a:rPr lang="ru-RU" sz="1400" dirty="0"/>
              <a:t>управления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flipV="1">
            <a:off x="2964894" y="2665169"/>
            <a:ext cx="1334860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6237511" y="2660780"/>
            <a:ext cx="803937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8773552" y="2658189"/>
            <a:ext cx="803937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964894" y="3699907"/>
            <a:ext cx="1133107" cy="53860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>
            <a:off x="4961553" y="4620419"/>
            <a:ext cx="0" cy="95968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595781" y="4323859"/>
            <a:ext cx="803937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9504321" y="4323859"/>
            <a:ext cx="803937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971389" y="5994904"/>
            <a:ext cx="803937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8877560" y="5994904"/>
            <a:ext cx="1955472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0833032" y="4620419"/>
            <a:ext cx="0" cy="1327433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08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5"/>
          <p:cNvSpPr/>
          <p:nvPr/>
        </p:nvSpPr>
        <p:spPr>
          <a:xfrm rot="20830158">
            <a:off x="815399" y="-1197188"/>
            <a:ext cx="10567821" cy="8472214"/>
          </a:xfrm>
          <a:custGeom>
            <a:avLst/>
            <a:gdLst>
              <a:gd name="connsiteX0" fmla="*/ 0 w 8729288"/>
              <a:gd name="connsiteY0" fmla="*/ 0 h 1204017"/>
              <a:gd name="connsiteX1" fmla="*/ 8729288 w 8729288"/>
              <a:gd name="connsiteY1" fmla="*/ 0 h 1204017"/>
              <a:gd name="connsiteX2" fmla="*/ 8729288 w 8729288"/>
              <a:gd name="connsiteY2" fmla="*/ 1204017 h 1204017"/>
              <a:gd name="connsiteX3" fmla="*/ 0 w 8729288"/>
              <a:gd name="connsiteY3" fmla="*/ 1204017 h 1204017"/>
              <a:gd name="connsiteX4" fmla="*/ 0 w 8729288"/>
              <a:gd name="connsiteY4" fmla="*/ 0 h 1204017"/>
              <a:gd name="connsiteX0" fmla="*/ 0 w 8729288"/>
              <a:gd name="connsiteY0" fmla="*/ 0 h 2205503"/>
              <a:gd name="connsiteX1" fmla="*/ 8729288 w 8729288"/>
              <a:gd name="connsiteY1" fmla="*/ 0 h 2205503"/>
              <a:gd name="connsiteX2" fmla="*/ 8627688 w 8729288"/>
              <a:gd name="connsiteY2" fmla="*/ 2205503 h 2205503"/>
              <a:gd name="connsiteX3" fmla="*/ 0 w 8729288"/>
              <a:gd name="connsiteY3" fmla="*/ 1204017 h 2205503"/>
              <a:gd name="connsiteX4" fmla="*/ 0 w 8729288"/>
              <a:gd name="connsiteY4" fmla="*/ 0 h 2205503"/>
              <a:gd name="connsiteX0" fmla="*/ 0 w 8758316"/>
              <a:gd name="connsiteY0" fmla="*/ 0 h 2568360"/>
              <a:gd name="connsiteX1" fmla="*/ 8729288 w 8758316"/>
              <a:gd name="connsiteY1" fmla="*/ 0 h 2568360"/>
              <a:gd name="connsiteX2" fmla="*/ 8758316 w 8758316"/>
              <a:gd name="connsiteY2" fmla="*/ 2568360 h 2568360"/>
              <a:gd name="connsiteX3" fmla="*/ 0 w 8758316"/>
              <a:gd name="connsiteY3" fmla="*/ 1204017 h 2568360"/>
              <a:gd name="connsiteX4" fmla="*/ 0 w 8758316"/>
              <a:gd name="connsiteY4" fmla="*/ 0 h 2568360"/>
              <a:gd name="connsiteX0" fmla="*/ 0 w 8758316"/>
              <a:gd name="connsiteY0" fmla="*/ 0 h 4716475"/>
              <a:gd name="connsiteX1" fmla="*/ 8729288 w 8758316"/>
              <a:gd name="connsiteY1" fmla="*/ 0 h 4716475"/>
              <a:gd name="connsiteX2" fmla="*/ 8758316 w 8758316"/>
              <a:gd name="connsiteY2" fmla="*/ 2568360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758316"/>
              <a:gd name="connsiteY0" fmla="*/ 0 h 4716475"/>
              <a:gd name="connsiteX1" fmla="*/ 8729288 w 8758316"/>
              <a:gd name="connsiteY1" fmla="*/ 0 h 4716475"/>
              <a:gd name="connsiteX2" fmla="*/ 8758316 w 8758316"/>
              <a:gd name="connsiteY2" fmla="*/ 4440703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758316"/>
              <a:gd name="connsiteY0" fmla="*/ 0 h 4716475"/>
              <a:gd name="connsiteX1" fmla="*/ 7696401 w 8758316"/>
              <a:gd name="connsiteY1" fmla="*/ 1291772 h 4716475"/>
              <a:gd name="connsiteX2" fmla="*/ 8758316 w 8758316"/>
              <a:gd name="connsiteY2" fmla="*/ 4440703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758316"/>
              <a:gd name="connsiteY0" fmla="*/ 0 h 4716475"/>
              <a:gd name="connsiteX1" fmla="*/ 7540761 w 8758316"/>
              <a:gd name="connsiteY1" fmla="*/ 2293258 h 4716475"/>
              <a:gd name="connsiteX2" fmla="*/ 8758316 w 8758316"/>
              <a:gd name="connsiteY2" fmla="*/ 4440703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036530"/>
              <a:gd name="connsiteY0" fmla="*/ 0 h 5443040"/>
              <a:gd name="connsiteX1" fmla="*/ 7540761 w 8036530"/>
              <a:gd name="connsiteY1" fmla="*/ 2293258 h 5443040"/>
              <a:gd name="connsiteX2" fmla="*/ 8036530 w 8036530"/>
              <a:gd name="connsiteY2" fmla="*/ 5443040 h 5443040"/>
              <a:gd name="connsiteX3" fmla="*/ 3585461 w 8036530"/>
              <a:gd name="connsiteY3" fmla="*/ 4716475 h 5443040"/>
              <a:gd name="connsiteX4" fmla="*/ 0 w 8036530"/>
              <a:gd name="connsiteY4" fmla="*/ 0 h 5443040"/>
              <a:gd name="connsiteX0" fmla="*/ 0 w 8036530"/>
              <a:gd name="connsiteY0" fmla="*/ 0 h 5443040"/>
              <a:gd name="connsiteX1" fmla="*/ 7540761 w 8036530"/>
              <a:gd name="connsiteY1" fmla="*/ 2293258 h 5443040"/>
              <a:gd name="connsiteX2" fmla="*/ 8036530 w 8036530"/>
              <a:gd name="connsiteY2" fmla="*/ 5443040 h 5443040"/>
              <a:gd name="connsiteX3" fmla="*/ 2256782 w 8036530"/>
              <a:gd name="connsiteY3" fmla="*/ 4835105 h 5443040"/>
              <a:gd name="connsiteX4" fmla="*/ 0 w 8036530"/>
              <a:gd name="connsiteY4" fmla="*/ 0 h 544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6530" h="5443040">
                <a:moveTo>
                  <a:pt x="0" y="0"/>
                </a:moveTo>
                <a:lnTo>
                  <a:pt x="7540761" y="2293258"/>
                </a:lnTo>
                <a:lnTo>
                  <a:pt x="8036530" y="5443040"/>
                </a:lnTo>
                <a:lnTo>
                  <a:pt x="2256782" y="483510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ый треугольник 17"/>
          <p:cNvSpPr/>
          <p:nvPr/>
        </p:nvSpPr>
        <p:spPr>
          <a:xfrm flipH="1">
            <a:off x="5694218" y="168284"/>
            <a:ext cx="6497782" cy="1052945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0" y="5400"/>
            <a:ext cx="12919364" cy="1213670"/>
            <a:chOff x="0" y="5400"/>
            <a:chExt cx="12919364" cy="1213670"/>
          </a:xfrm>
        </p:grpSpPr>
        <p:sp>
          <p:nvSpPr>
            <p:cNvPr id="11" name="TextBox 10"/>
            <p:cNvSpPr txBox="1"/>
            <p:nvPr/>
          </p:nvSpPr>
          <p:spPr>
            <a:xfrm>
              <a:off x="0" y="31070"/>
              <a:ext cx="12192000" cy="118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</a:endParaRP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400" y="75021"/>
              <a:ext cx="1565564" cy="1068888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1729220" y="283614"/>
              <a:ext cx="72736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chemeClr val="bg1"/>
                  </a:solidFill>
                </a:rPr>
                <a:t>ОБРАЗОВАНИЕ</a:t>
              </a:r>
              <a:endParaRPr lang="ru-RU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01091" y="75021"/>
              <a:ext cx="7273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</a:rPr>
                <a:t>НАЦИОНАЛЬНЫЙ ПРОЕКТ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ый треугольник 12"/>
            <p:cNvSpPr/>
            <p:nvPr/>
          </p:nvSpPr>
          <p:spPr>
            <a:xfrm flipH="1">
              <a:off x="4322618" y="5400"/>
              <a:ext cx="7869382" cy="1199815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430491" y="539324"/>
              <a:ext cx="44888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accent5">
                      <a:lumMod val="50000"/>
                    </a:schemeClr>
                  </a:solidFill>
                </a:rPr>
                <a:t>СТРАТЕГИЧЕСКАЯ ЗАДАЧА - ОБЕСПЕЧЕНИЕ ВЫСОКОГО КАЧЕСТВА ОБРАЗОВАНИЯ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0781" y="1230885"/>
            <a:ext cx="12171219" cy="1264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74" y="1674936"/>
            <a:ext cx="615708" cy="61570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3317" y="1888901"/>
            <a:ext cx="3387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01.09.2022</a:t>
            </a:r>
          </a:p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обновленные ФГОС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464" y="1294006"/>
            <a:ext cx="615708" cy="61570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062060" y="1344963"/>
            <a:ext cx="2825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01.09.2023</a:t>
            </a:r>
          </a:p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обновленные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ФГОС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530" y="1254727"/>
            <a:ext cx="1835361" cy="124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027" y="1263021"/>
            <a:ext cx="1920198" cy="1231939"/>
          </a:xfrm>
          <a:prstGeom prst="rect">
            <a:avLst/>
          </a:prstGeom>
        </p:spPr>
      </p:pic>
      <p:pic>
        <p:nvPicPr>
          <p:cNvPr id="31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30" y="1263021"/>
            <a:ext cx="1962095" cy="123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668365" y="67216"/>
            <a:ext cx="3177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НОРМАТИВНЫЕ </a:t>
            </a:r>
            <a:r>
              <a:rPr lang="ru-RU" sz="1200" dirty="0">
                <a:solidFill>
                  <a:schemeClr val="bg1"/>
                </a:solidFill>
              </a:rPr>
              <a:t>ПРАВОВЫЕ ОСНОВАНИЯ ПЕРЕХОДА НА </a:t>
            </a:r>
            <a:r>
              <a:rPr lang="ru-RU" sz="1200" dirty="0" smtClean="0">
                <a:solidFill>
                  <a:schemeClr val="bg1"/>
                </a:solidFill>
              </a:rPr>
              <a:t>ФООП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32709" y="2654448"/>
            <a:ext cx="8742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ЕДИНОЕ ОБРАЗОВАТЕЛЬНОЕ ПРОСТРАНСТВО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-27973" y="2494960"/>
            <a:ext cx="12219973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/>
          <a:srcRect l="46928" t="59842" r="16122" b="31824"/>
          <a:stretch/>
        </p:blipFill>
        <p:spPr>
          <a:xfrm>
            <a:off x="6224983" y="3565228"/>
            <a:ext cx="5699487" cy="103173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65402" y="3664056"/>
            <a:ext cx="2267811" cy="830997"/>
          </a:xfrm>
          <a:custGeom>
            <a:avLst/>
            <a:gdLst>
              <a:gd name="connsiteX0" fmla="*/ 0 w 2267811"/>
              <a:gd name="connsiteY0" fmla="*/ 0 h 830997"/>
              <a:gd name="connsiteX1" fmla="*/ 2267811 w 2267811"/>
              <a:gd name="connsiteY1" fmla="*/ 0 h 830997"/>
              <a:gd name="connsiteX2" fmla="*/ 2267811 w 2267811"/>
              <a:gd name="connsiteY2" fmla="*/ 830997 h 830997"/>
              <a:gd name="connsiteX3" fmla="*/ 0 w 2267811"/>
              <a:gd name="connsiteY3" fmla="*/ 830997 h 830997"/>
              <a:gd name="connsiteX4" fmla="*/ 0 w 2267811"/>
              <a:gd name="connsiteY4" fmla="*/ 0 h 830997"/>
              <a:gd name="connsiteX0" fmla="*/ 0 w 2267811"/>
              <a:gd name="connsiteY0" fmla="*/ 0 h 830997"/>
              <a:gd name="connsiteX1" fmla="*/ 2267811 w 2267811"/>
              <a:gd name="connsiteY1" fmla="*/ 0 h 830997"/>
              <a:gd name="connsiteX2" fmla="*/ 2073848 w 2267811"/>
              <a:gd name="connsiteY2" fmla="*/ 692452 h 830997"/>
              <a:gd name="connsiteX3" fmla="*/ 0 w 2267811"/>
              <a:gd name="connsiteY3" fmla="*/ 830997 h 830997"/>
              <a:gd name="connsiteX4" fmla="*/ 0 w 2267811"/>
              <a:gd name="connsiteY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811" h="830997">
                <a:moveTo>
                  <a:pt x="0" y="0"/>
                </a:moveTo>
                <a:lnTo>
                  <a:pt x="2267811" y="0"/>
                </a:lnTo>
                <a:lnTo>
                  <a:pt x="2073848" y="692452"/>
                </a:lnTo>
                <a:lnTo>
                  <a:pt x="0" y="83099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ОБНОВЛЕННЫЕ </a:t>
            </a:r>
          </a:p>
          <a:p>
            <a:pPr algn="ctr"/>
            <a:r>
              <a:rPr lang="ru-RU" sz="1600" dirty="0" smtClean="0"/>
              <a:t>ФГОС НОО и ООО</a:t>
            </a:r>
          </a:p>
          <a:p>
            <a:pPr algn="ctr"/>
            <a:r>
              <a:rPr lang="ru-RU" sz="1600" dirty="0" smtClean="0"/>
              <a:t>ФГОС СОО</a:t>
            </a:r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369356" y="4766511"/>
            <a:ext cx="2267811" cy="830997"/>
          </a:xfrm>
          <a:custGeom>
            <a:avLst/>
            <a:gdLst>
              <a:gd name="connsiteX0" fmla="*/ 0 w 2267811"/>
              <a:gd name="connsiteY0" fmla="*/ 0 h 830997"/>
              <a:gd name="connsiteX1" fmla="*/ 2267811 w 2267811"/>
              <a:gd name="connsiteY1" fmla="*/ 0 h 830997"/>
              <a:gd name="connsiteX2" fmla="*/ 2267811 w 2267811"/>
              <a:gd name="connsiteY2" fmla="*/ 830997 h 830997"/>
              <a:gd name="connsiteX3" fmla="*/ 0 w 2267811"/>
              <a:gd name="connsiteY3" fmla="*/ 830997 h 830997"/>
              <a:gd name="connsiteX4" fmla="*/ 0 w 2267811"/>
              <a:gd name="connsiteY4" fmla="*/ 0 h 830997"/>
              <a:gd name="connsiteX0" fmla="*/ 0 w 2267811"/>
              <a:gd name="connsiteY0" fmla="*/ 0 h 830997"/>
              <a:gd name="connsiteX1" fmla="*/ 2059993 w 2267811"/>
              <a:gd name="connsiteY1" fmla="*/ 96982 h 830997"/>
              <a:gd name="connsiteX2" fmla="*/ 2267811 w 2267811"/>
              <a:gd name="connsiteY2" fmla="*/ 830997 h 830997"/>
              <a:gd name="connsiteX3" fmla="*/ 0 w 2267811"/>
              <a:gd name="connsiteY3" fmla="*/ 830997 h 830997"/>
              <a:gd name="connsiteX4" fmla="*/ 0 w 2267811"/>
              <a:gd name="connsiteY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811" h="830997">
                <a:moveTo>
                  <a:pt x="0" y="0"/>
                </a:moveTo>
                <a:lnTo>
                  <a:pt x="2059993" y="96982"/>
                </a:lnTo>
                <a:lnTo>
                  <a:pt x="2267811" y="830997"/>
                </a:lnTo>
                <a:lnTo>
                  <a:pt x="0" y="83099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ПРЕЕМСТВЕННОСТЬ </a:t>
            </a:r>
            <a:r>
              <a:rPr lang="ru-RU" sz="1600" dirty="0"/>
              <a:t>ВСЕХ УРОВНЕЙ ОБЩЕГО</a:t>
            </a:r>
          </a:p>
          <a:p>
            <a:pPr algn="ctr"/>
            <a:r>
              <a:rPr lang="ru-RU" sz="1600" dirty="0" smtClean="0"/>
              <a:t>ОБРАЗОВАНИЯ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698842" y="3639635"/>
            <a:ext cx="3247551" cy="830997"/>
          </a:xfrm>
          <a:custGeom>
            <a:avLst/>
            <a:gdLst>
              <a:gd name="connsiteX0" fmla="*/ 0 w 3247551"/>
              <a:gd name="connsiteY0" fmla="*/ 0 h 830997"/>
              <a:gd name="connsiteX1" fmla="*/ 3247551 w 3247551"/>
              <a:gd name="connsiteY1" fmla="*/ 0 h 830997"/>
              <a:gd name="connsiteX2" fmla="*/ 3247551 w 3247551"/>
              <a:gd name="connsiteY2" fmla="*/ 830997 h 830997"/>
              <a:gd name="connsiteX3" fmla="*/ 0 w 3247551"/>
              <a:gd name="connsiteY3" fmla="*/ 830997 h 830997"/>
              <a:gd name="connsiteX4" fmla="*/ 0 w 3247551"/>
              <a:gd name="connsiteY4" fmla="*/ 0 h 830997"/>
              <a:gd name="connsiteX0" fmla="*/ 0 w 3247551"/>
              <a:gd name="connsiteY0" fmla="*/ 0 h 830997"/>
              <a:gd name="connsiteX1" fmla="*/ 3247551 w 3247551"/>
              <a:gd name="connsiteY1" fmla="*/ 0 h 830997"/>
              <a:gd name="connsiteX2" fmla="*/ 3247551 w 3247551"/>
              <a:gd name="connsiteY2" fmla="*/ 830997 h 830997"/>
              <a:gd name="connsiteX3" fmla="*/ 0 w 3247551"/>
              <a:gd name="connsiteY3" fmla="*/ 830997 h 830997"/>
              <a:gd name="connsiteX4" fmla="*/ 0 w 3247551"/>
              <a:gd name="connsiteY4" fmla="*/ 0 h 830997"/>
              <a:gd name="connsiteX0" fmla="*/ 0 w 3247551"/>
              <a:gd name="connsiteY0" fmla="*/ 0 h 830997"/>
              <a:gd name="connsiteX1" fmla="*/ 3247551 w 3247551"/>
              <a:gd name="connsiteY1" fmla="*/ 0 h 830997"/>
              <a:gd name="connsiteX2" fmla="*/ 3247551 w 3247551"/>
              <a:gd name="connsiteY2" fmla="*/ 830997 h 830997"/>
              <a:gd name="connsiteX3" fmla="*/ 96982 w 3247551"/>
              <a:gd name="connsiteY3" fmla="*/ 706306 h 830997"/>
              <a:gd name="connsiteX4" fmla="*/ 0 w 3247551"/>
              <a:gd name="connsiteY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7551" h="830997">
                <a:moveTo>
                  <a:pt x="0" y="0"/>
                </a:moveTo>
                <a:lnTo>
                  <a:pt x="3247551" y="0"/>
                </a:lnTo>
                <a:lnTo>
                  <a:pt x="3247551" y="830997"/>
                </a:lnTo>
                <a:lnTo>
                  <a:pt x="96982" y="70630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КОНКРЕТИЗАЦИЯ ЛИЧНОСТНЫХ, ПРЕДМЕТНЫХ МЕТАПРЕДМЕТНЫХ РЕЗУЛЬТАТОВ</a:t>
            </a:r>
            <a:endParaRPr lang="ru-RU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2758043" y="4766511"/>
            <a:ext cx="3247551" cy="830997"/>
          </a:xfrm>
          <a:custGeom>
            <a:avLst/>
            <a:gdLst>
              <a:gd name="connsiteX0" fmla="*/ 0 w 3247551"/>
              <a:gd name="connsiteY0" fmla="*/ 0 h 830997"/>
              <a:gd name="connsiteX1" fmla="*/ 3247551 w 3247551"/>
              <a:gd name="connsiteY1" fmla="*/ 0 h 830997"/>
              <a:gd name="connsiteX2" fmla="*/ 3247551 w 3247551"/>
              <a:gd name="connsiteY2" fmla="*/ 830997 h 830997"/>
              <a:gd name="connsiteX3" fmla="*/ 0 w 3247551"/>
              <a:gd name="connsiteY3" fmla="*/ 830997 h 830997"/>
              <a:gd name="connsiteX4" fmla="*/ 0 w 3247551"/>
              <a:gd name="connsiteY4" fmla="*/ 0 h 830997"/>
              <a:gd name="connsiteX0" fmla="*/ 221673 w 3247551"/>
              <a:gd name="connsiteY0" fmla="*/ 124691 h 830997"/>
              <a:gd name="connsiteX1" fmla="*/ 3247551 w 3247551"/>
              <a:gd name="connsiteY1" fmla="*/ 0 h 830997"/>
              <a:gd name="connsiteX2" fmla="*/ 3247551 w 3247551"/>
              <a:gd name="connsiteY2" fmla="*/ 830997 h 830997"/>
              <a:gd name="connsiteX3" fmla="*/ 0 w 3247551"/>
              <a:gd name="connsiteY3" fmla="*/ 830997 h 830997"/>
              <a:gd name="connsiteX4" fmla="*/ 221673 w 3247551"/>
              <a:gd name="connsiteY4" fmla="*/ 124691 h 830997"/>
              <a:gd name="connsiteX0" fmla="*/ 166255 w 3247551"/>
              <a:gd name="connsiteY0" fmla="*/ 69273 h 830997"/>
              <a:gd name="connsiteX1" fmla="*/ 3247551 w 3247551"/>
              <a:gd name="connsiteY1" fmla="*/ 0 h 830997"/>
              <a:gd name="connsiteX2" fmla="*/ 3247551 w 3247551"/>
              <a:gd name="connsiteY2" fmla="*/ 830997 h 830997"/>
              <a:gd name="connsiteX3" fmla="*/ 0 w 3247551"/>
              <a:gd name="connsiteY3" fmla="*/ 830997 h 830997"/>
              <a:gd name="connsiteX4" fmla="*/ 166255 w 3247551"/>
              <a:gd name="connsiteY4" fmla="*/ 69273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7551" h="830997">
                <a:moveTo>
                  <a:pt x="166255" y="69273"/>
                </a:moveTo>
                <a:lnTo>
                  <a:pt x="3247551" y="0"/>
                </a:lnTo>
                <a:lnTo>
                  <a:pt x="3247551" y="830997"/>
                </a:lnTo>
                <a:lnTo>
                  <a:pt x="0" y="830997"/>
                </a:lnTo>
                <a:lnTo>
                  <a:pt x="166255" y="692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ОПРЕДЕЛЕНИЕ ПРЕДМЕТОВ ДЛЯ ИЗУЧЕНИЯ НА БАЗОВОМ И УГЛУБЛЕННОМ УРОВНЯХ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8"/>
          <a:srcRect l="46003" t="74126" r="14907" b="16499"/>
          <a:stretch/>
        </p:blipFill>
        <p:spPr>
          <a:xfrm>
            <a:off x="6145788" y="4902430"/>
            <a:ext cx="5866104" cy="117339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637588" y="6075823"/>
            <a:ext cx="508029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ОНЛАЙ-ИНСТРУМЕНТЫ НА ПОРТАЛЕ 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ЕДИНОЕ СОДЕРЖАНИЕ ОБЩЕГО ОБРАЗОВАНИЯ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74775" y="5783435"/>
            <a:ext cx="3247551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ФЕДЕРАЛЬНЫЙ ПЕРЕЧЕНЬ УЧЕБНИКОВ 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52400" y="3205629"/>
            <a:ext cx="11859491" cy="345497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Picture 12" descr="Нажмите здесь значок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868" y="4514895"/>
            <a:ext cx="543829" cy="5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2" descr="Нажмите здесь значок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3443" y="6001184"/>
            <a:ext cx="490303" cy="49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Блок-схема: узел 41"/>
          <p:cNvSpPr/>
          <p:nvPr/>
        </p:nvSpPr>
        <p:spPr>
          <a:xfrm>
            <a:off x="2376464" y="4332148"/>
            <a:ext cx="648000" cy="621332"/>
          </a:xfrm>
          <a:prstGeom prst="flowChartConnector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90" name="Picture 18" descr="Значок цели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541" y="4394700"/>
            <a:ext cx="469982" cy="46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178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10684" r="15989" b="5192"/>
          <a:stretch/>
        </p:blipFill>
        <p:spPr>
          <a:xfrm>
            <a:off x="5152571" y="986173"/>
            <a:ext cx="7039429" cy="5871828"/>
          </a:xfrm>
          <a:prstGeom prst="rect">
            <a:avLst/>
          </a:prstGeom>
        </p:spPr>
      </p:pic>
      <p:sp>
        <p:nvSpPr>
          <p:cNvPr id="6" name="Блок-схема: ручной ввод 5"/>
          <p:cNvSpPr/>
          <p:nvPr/>
        </p:nvSpPr>
        <p:spPr>
          <a:xfrm rot="5400000">
            <a:off x="492899" y="493272"/>
            <a:ext cx="5871829" cy="685763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1654 h 9654"/>
              <a:gd name="connsiteX1" fmla="*/ 8891 w 10000"/>
              <a:gd name="connsiteY1" fmla="*/ 0 h 9654"/>
              <a:gd name="connsiteX2" fmla="*/ 10000 w 10000"/>
              <a:gd name="connsiteY2" fmla="*/ 9654 h 9654"/>
              <a:gd name="connsiteX3" fmla="*/ 0 w 10000"/>
              <a:gd name="connsiteY3" fmla="*/ 9654 h 9654"/>
              <a:gd name="connsiteX4" fmla="*/ 0 w 10000"/>
              <a:gd name="connsiteY4" fmla="*/ 1654 h 9654"/>
              <a:gd name="connsiteX0" fmla="*/ 0 w 10000"/>
              <a:gd name="connsiteY0" fmla="*/ 2134 h 10421"/>
              <a:gd name="connsiteX1" fmla="*/ 10000 w 10000"/>
              <a:gd name="connsiteY1" fmla="*/ 0 h 10421"/>
              <a:gd name="connsiteX2" fmla="*/ 10000 w 10000"/>
              <a:gd name="connsiteY2" fmla="*/ 10421 h 10421"/>
              <a:gd name="connsiteX3" fmla="*/ 0 w 10000"/>
              <a:gd name="connsiteY3" fmla="*/ 10421 h 10421"/>
              <a:gd name="connsiteX4" fmla="*/ 0 w 10000"/>
              <a:gd name="connsiteY4" fmla="*/ 2134 h 1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421">
                <a:moveTo>
                  <a:pt x="0" y="2134"/>
                </a:moveTo>
                <a:lnTo>
                  <a:pt x="10000" y="0"/>
                </a:lnTo>
                <a:lnTo>
                  <a:pt x="10000" y="10421"/>
                </a:lnTo>
                <a:lnTo>
                  <a:pt x="0" y="10421"/>
                </a:lnTo>
                <a:lnTo>
                  <a:pt x="0" y="213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029585" y="971576"/>
            <a:ext cx="4294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613236" y="244864"/>
            <a:ext cx="5149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СОВРЕМЕННОЕ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КАЧЕСТВЕННОЕ ОБРАЗОВАНИЕ ДОЛЖНО БЫТЬ ДОСТУПНО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КАЖДОМУ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14" y="188729"/>
            <a:ext cx="791277" cy="697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49" name="Прямая соединительная линия 2048"/>
          <p:cNvCxnSpPr/>
          <p:nvPr/>
        </p:nvCxnSpPr>
        <p:spPr>
          <a:xfrm>
            <a:off x="3408219" y="785377"/>
            <a:ext cx="4946074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" name="TextBox 2050"/>
          <p:cNvSpPr txBox="1"/>
          <p:nvPr/>
        </p:nvSpPr>
        <p:spPr>
          <a:xfrm>
            <a:off x="954689" y="2139947"/>
            <a:ext cx="512672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НОРМАТИВНЫЕ ПРАВОВЫЕ ОСНОВАНИЯ ПЕРЕХОДА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</a:rPr>
              <a:t>НА ФООП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21066" y="3884508"/>
            <a:ext cx="5126722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КОНТРОЛЬНЫЕ ТОЧКИ ДЛЯ РУКОВОДИТЕЛЯ ОБРАЗОВАТЕЛЬНОЙ ОРГАНИЗАЦИИ </a:t>
            </a:r>
            <a:r>
              <a:rPr lang="ru-RU" sz="2400" b="1" dirty="0" smtClean="0">
                <a:solidFill>
                  <a:schemeClr val="bg1"/>
                </a:solidFill>
              </a:rPr>
              <a:t> ПО </a:t>
            </a:r>
            <a:r>
              <a:rPr lang="ru-RU" sz="2400" b="1" dirty="0">
                <a:solidFill>
                  <a:schemeClr val="bg1"/>
                </a:solidFill>
              </a:rPr>
              <a:t>ПЕРЕХОДУ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НА </a:t>
            </a:r>
            <a:r>
              <a:rPr lang="ru-RU" sz="2400" b="1" dirty="0">
                <a:solidFill>
                  <a:schemeClr val="bg1"/>
                </a:solidFill>
              </a:rPr>
              <a:t>ФООП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6816435" y="885775"/>
            <a:ext cx="4946074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5" name="Рисунок 20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90" y="1873272"/>
            <a:ext cx="574771" cy="574771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90" y="3651449"/>
            <a:ext cx="583283" cy="631017"/>
          </a:xfrm>
          <a:prstGeom prst="rect">
            <a:avLst/>
          </a:prstGeom>
        </p:spPr>
      </p:pic>
      <p:sp>
        <p:nvSpPr>
          <p:cNvPr id="2060" name="TextBox 2059"/>
          <p:cNvSpPr txBox="1"/>
          <p:nvPr/>
        </p:nvSpPr>
        <p:spPr>
          <a:xfrm>
            <a:off x="329937" y="1861287"/>
            <a:ext cx="500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9366" y="3684505"/>
            <a:ext cx="500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2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2071" name="Группа 2070"/>
          <p:cNvGrpSpPr/>
          <p:nvPr/>
        </p:nvGrpSpPr>
        <p:grpSpPr>
          <a:xfrm>
            <a:off x="869705" y="2424966"/>
            <a:ext cx="1101060" cy="500385"/>
            <a:chOff x="892940" y="2400208"/>
            <a:chExt cx="10038296" cy="231726"/>
          </a:xfrm>
        </p:grpSpPr>
        <p:cxnSp>
          <p:nvCxnSpPr>
            <p:cNvPr id="2062" name="Прямая соединительная линия 2061"/>
            <p:cNvCxnSpPr/>
            <p:nvPr/>
          </p:nvCxnSpPr>
          <p:spPr>
            <a:xfrm>
              <a:off x="892940" y="2400208"/>
              <a:ext cx="0" cy="231726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0" name="Прямая соединительная линия 2069"/>
            <p:cNvCxnSpPr/>
            <p:nvPr/>
          </p:nvCxnSpPr>
          <p:spPr>
            <a:xfrm>
              <a:off x="892940" y="2631934"/>
              <a:ext cx="10038296" cy="0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Группа 73"/>
          <p:cNvGrpSpPr/>
          <p:nvPr/>
        </p:nvGrpSpPr>
        <p:grpSpPr>
          <a:xfrm>
            <a:off x="883606" y="4207606"/>
            <a:ext cx="1118935" cy="461732"/>
            <a:chOff x="892940" y="2400208"/>
            <a:chExt cx="1958857" cy="231726"/>
          </a:xfrm>
        </p:grpSpPr>
        <p:cxnSp>
          <p:nvCxnSpPr>
            <p:cNvPr id="75" name="Прямая соединительная линия 74"/>
            <p:cNvCxnSpPr/>
            <p:nvPr/>
          </p:nvCxnSpPr>
          <p:spPr>
            <a:xfrm>
              <a:off x="892940" y="2400208"/>
              <a:ext cx="0" cy="231726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>
              <a:off x="892940" y="2631934"/>
              <a:ext cx="1958857" cy="0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4984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400" y="2181170"/>
            <a:ext cx="6723200" cy="3379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Блок-схема: ручной ввод 23"/>
          <p:cNvSpPr/>
          <p:nvPr/>
        </p:nvSpPr>
        <p:spPr>
          <a:xfrm rot="5400000">
            <a:off x="831643" y="735403"/>
            <a:ext cx="5193790" cy="6885050"/>
          </a:xfrm>
          <a:prstGeom prst="flowChartManualInp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-13987" y="1560"/>
            <a:ext cx="12192000" cy="696608"/>
            <a:chOff x="-13987" y="1300"/>
            <a:chExt cx="12192000" cy="840540"/>
          </a:xfrm>
        </p:grpSpPr>
        <p:sp>
          <p:nvSpPr>
            <p:cNvPr id="11" name="TextBox 10"/>
            <p:cNvSpPr txBox="1"/>
            <p:nvPr/>
          </p:nvSpPr>
          <p:spPr>
            <a:xfrm>
              <a:off x="-13987" y="1300"/>
              <a:ext cx="12192000" cy="8405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ый треугольник 12"/>
            <p:cNvSpPr/>
            <p:nvPr/>
          </p:nvSpPr>
          <p:spPr>
            <a:xfrm flipH="1">
              <a:off x="4308631" y="20570"/>
              <a:ext cx="7869382" cy="781888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74726" y="283775"/>
              <a:ext cx="3089565" cy="49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</a:rPr>
                <a:t>СТРАТЕГИЧЕСКАЯ ЗАДАЧА - ОБЕСПЕЧЕНИЕ ВЫСОКОГО КАЧЕСТВА ОБРАЗОВАНИЯ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749400" y="0"/>
            <a:ext cx="35380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КОНТРОЛЬНЫЕ ТОЧКИ ДЛЯ РУКОВОДИТЕЛЯ ОБРАЗОВАТЕЛЬНОЙ ОРГАНИЗАЦИИ  ПО ПЕРЕХОДУ </a:t>
            </a:r>
          </a:p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НА ФООП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64351"/>
            <a:ext cx="648219" cy="57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1912018" y="1850244"/>
            <a:ext cx="413182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РАБОТА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С УПРАВЛЕНЧЕНСКОЙ КОМАНДОЙ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012976" y="3514595"/>
            <a:ext cx="392990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РАБОТА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С ПЕДАГОГИЧЕСКИМ КОЛЛЕКТИВОМ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264160" y="5281085"/>
            <a:ext cx="4088941" cy="11541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2400" dirty="0" smtClean="0">
                <a:solidFill>
                  <a:schemeClr val="bg1"/>
                </a:solidFill>
              </a:rPr>
              <a:t>РАБОТА С РОДИТЕЛЯМИ </a:t>
            </a:r>
          </a:p>
          <a:p>
            <a:pPr algn="ctr"/>
            <a:endParaRPr lang="ru-RU" sz="900" dirty="0" smtClean="0">
              <a:solidFill>
                <a:schemeClr val="bg1"/>
              </a:solidFill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(ЗАКОННЫМИ ПРЕДСТАВИТЕЛЯМИ)</a:t>
            </a:r>
          </a:p>
          <a:p>
            <a:pPr algn="ctr"/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556" y="3382749"/>
            <a:ext cx="1465991" cy="1465992"/>
          </a:xfrm>
          <a:prstGeom prst="rect">
            <a:avLst/>
          </a:prstGeom>
          <a:ln>
            <a:solidFill>
              <a:schemeClr val="bg1"/>
            </a:solidFill>
            <a:prstDash val="dash"/>
          </a:ln>
        </p:spPr>
      </p:pic>
      <p:pic>
        <p:nvPicPr>
          <p:cNvPr id="4098" name="Picture 2" descr="Значок Мозгового штурм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60" y="1872437"/>
            <a:ext cx="1465991" cy="1344224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Значок команды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60" y="5012858"/>
            <a:ext cx="1440997" cy="1440998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0" y="1613672"/>
            <a:ext cx="12219973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68324" y="750036"/>
            <a:ext cx="97542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КОНТРОЛЬНЫЕ ТОЧКИ ДЛЯ РУКОВОДИТЕЛЯ ОБРАЗОВАТЕЛЬНОЙ ОРГАНИЗАЦИИ  ПО ПЕРЕХОДУ НА ФООП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105" y="1945849"/>
            <a:ext cx="3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2776" y="3386058"/>
            <a:ext cx="3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2776" y="5133194"/>
            <a:ext cx="3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82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-13987" y="1560"/>
            <a:ext cx="12192000" cy="696608"/>
            <a:chOff x="-13987" y="1300"/>
            <a:chExt cx="12192000" cy="840540"/>
          </a:xfrm>
        </p:grpSpPr>
        <p:sp>
          <p:nvSpPr>
            <p:cNvPr id="11" name="TextBox 10"/>
            <p:cNvSpPr txBox="1"/>
            <p:nvPr/>
          </p:nvSpPr>
          <p:spPr>
            <a:xfrm>
              <a:off x="-13987" y="1300"/>
              <a:ext cx="12192000" cy="8405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ый треугольник 12"/>
            <p:cNvSpPr/>
            <p:nvPr/>
          </p:nvSpPr>
          <p:spPr>
            <a:xfrm flipH="1">
              <a:off x="4308631" y="20570"/>
              <a:ext cx="7869382" cy="781888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74726" y="283775"/>
              <a:ext cx="3089565" cy="49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</a:rPr>
                <a:t>СТРАТЕГИЧЕСКАЯ ЗАДАЧА - ОБЕСПЕЧЕНИЕ ВЫСОКОГО КАЧЕСТВА ОБРАЗОВАНИЯ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749400" y="0"/>
            <a:ext cx="35380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КОНТРОЛЬНЫЕ ТОЧКИ ДЛЯ РУКОВОДИТЕЛЯ ОБРАЗОВАТЕЛЬНОЙ ОРГАНИЗАЦИИ  ПО ПЕРЕХОДУ </a:t>
            </a:r>
          </a:p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НА ФООП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64351"/>
            <a:ext cx="648219" cy="57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301182" y="701588"/>
            <a:ext cx="1106978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РАБОТА С УПРАВЛЕНЧЕНСКОЙ КОМАНДОЙ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flipV="1">
            <a:off x="220105" y="1163782"/>
            <a:ext cx="11944186" cy="6532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246442" y="1416571"/>
            <a:ext cx="486333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К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ритерии готовности образовательной организации к введению обновленных федеральных государственных образовательных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стандартов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46442" y="2789413"/>
            <a:ext cx="52073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Разработан и утвержден на уровне образовательной организации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планграфик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мероприятий по введению и реализации обновленных ФГОС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246443" y="4151750"/>
            <a:ext cx="48633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Разработаны и утверждены рабочие программы по учебным предметам, программы внеурочной деятельности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6082013" y="1376620"/>
            <a:ext cx="4798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Приведены в соответствие с требованиями обновленных ФГОС к кадровым и психолого-педагогическим условиям реализации основных образовательных программ штатное расписание и должностные инструкции работников образовательной организации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6188238" y="3231475"/>
            <a:ext cx="4692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Определена модель реализации сетевых форм взаимодействия общеобразовательной организации с организациями дополнительного образования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6211247" y="4660432"/>
            <a:ext cx="5067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Разработан план работы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внутришкольных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методических объединений с ориентацией на рассмотрение и методическую помощь педагогическим работникам в вопросах реализации обновленных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ФГОС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360724" y="5399096"/>
            <a:ext cx="42891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Сформирована система мониторинга готовности каждого учителя к реализации обновленных ФГОС</a:t>
            </a:r>
          </a:p>
        </p:txBody>
      </p:sp>
      <p:pic>
        <p:nvPicPr>
          <p:cNvPr id="4102" name="Picture 6" descr="Школьный значо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00" y="1508010"/>
            <a:ext cx="740691" cy="74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205" y="2951047"/>
            <a:ext cx="762197" cy="762197"/>
          </a:xfrm>
          <a:prstGeom prst="rect">
            <a:avLst/>
          </a:prstGeom>
        </p:spPr>
      </p:pic>
      <p:pic>
        <p:nvPicPr>
          <p:cNvPr id="4106" name="Picture 10" descr="Значок регистраци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4069380"/>
            <a:ext cx="1006677" cy="100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Значок диплом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5477497"/>
            <a:ext cx="907297" cy="85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5930537" y="1286363"/>
            <a:ext cx="0" cy="512839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14" name="Picture 18" descr="Значок папки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8719" y="1499153"/>
            <a:ext cx="852531" cy="74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Значок рукопожатия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9" y="3446319"/>
            <a:ext cx="852531" cy="8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Значок людей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530" y="5013169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6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45"/>
          <p:cNvSpPr/>
          <p:nvPr/>
        </p:nvSpPr>
        <p:spPr>
          <a:xfrm rot="20830158">
            <a:off x="1501929" y="-698201"/>
            <a:ext cx="9958315" cy="7502305"/>
          </a:xfrm>
          <a:custGeom>
            <a:avLst/>
            <a:gdLst>
              <a:gd name="connsiteX0" fmla="*/ 0 w 8729288"/>
              <a:gd name="connsiteY0" fmla="*/ 0 h 1204017"/>
              <a:gd name="connsiteX1" fmla="*/ 8729288 w 8729288"/>
              <a:gd name="connsiteY1" fmla="*/ 0 h 1204017"/>
              <a:gd name="connsiteX2" fmla="*/ 8729288 w 8729288"/>
              <a:gd name="connsiteY2" fmla="*/ 1204017 h 1204017"/>
              <a:gd name="connsiteX3" fmla="*/ 0 w 8729288"/>
              <a:gd name="connsiteY3" fmla="*/ 1204017 h 1204017"/>
              <a:gd name="connsiteX4" fmla="*/ 0 w 8729288"/>
              <a:gd name="connsiteY4" fmla="*/ 0 h 1204017"/>
              <a:gd name="connsiteX0" fmla="*/ 0 w 8729288"/>
              <a:gd name="connsiteY0" fmla="*/ 0 h 2205503"/>
              <a:gd name="connsiteX1" fmla="*/ 8729288 w 8729288"/>
              <a:gd name="connsiteY1" fmla="*/ 0 h 2205503"/>
              <a:gd name="connsiteX2" fmla="*/ 8627688 w 8729288"/>
              <a:gd name="connsiteY2" fmla="*/ 2205503 h 2205503"/>
              <a:gd name="connsiteX3" fmla="*/ 0 w 8729288"/>
              <a:gd name="connsiteY3" fmla="*/ 1204017 h 2205503"/>
              <a:gd name="connsiteX4" fmla="*/ 0 w 8729288"/>
              <a:gd name="connsiteY4" fmla="*/ 0 h 2205503"/>
              <a:gd name="connsiteX0" fmla="*/ 0 w 8758316"/>
              <a:gd name="connsiteY0" fmla="*/ 0 h 2568360"/>
              <a:gd name="connsiteX1" fmla="*/ 8729288 w 8758316"/>
              <a:gd name="connsiteY1" fmla="*/ 0 h 2568360"/>
              <a:gd name="connsiteX2" fmla="*/ 8758316 w 8758316"/>
              <a:gd name="connsiteY2" fmla="*/ 2568360 h 2568360"/>
              <a:gd name="connsiteX3" fmla="*/ 0 w 8758316"/>
              <a:gd name="connsiteY3" fmla="*/ 1204017 h 2568360"/>
              <a:gd name="connsiteX4" fmla="*/ 0 w 8758316"/>
              <a:gd name="connsiteY4" fmla="*/ 0 h 2568360"/>
              <a:gd name="connsiteX0" fmla="*/ 0 w 8758316"/>
              <a:gd name="connsiteY0" fmla="*/ 0 h 4716475"/>
              <a:gd name="connsiteX1" fmla="*/ 8729288 w 8758316"/>
              <a:gd name="connsiteY1" fmla="*/ 0 h 4716475"/>
              <a:gd name="connsiteX2" fmla="*/ 8758316 w 8758316"/>
              <a:gd name="connsiteY2" fmla="*/ 2568360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758316"/>
              <a:gd name="connsiteY0" fmla="*/ 0 h 4716475"/>
              <a:gd name="connsiteX1" fmla="*/ 8729288 w 8758316"/>
              <a:gd name="connsiteY1" fmla="*/ 0 h 4716475"/>
              <a:gd name="connsiteX2" fmla="*/ 8758316 w 8758316"/>
              <a:gd name="connsiteY2" fmla="*/ 4440703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758316"/>
              <a:gd name="connsiteY0" fmla="*/ 0 h 4716475"/>
              <a:gd name="connsiteX1" fmla="*/ 7696401 w 8758316"/>
              <a:gd name="connsiteY1" fmla="*/ 1291772 h 4716475"/>
              <a:gd name="connsiteX2" fmla="*/ 8758316 w 8758316"/>
              <a:gd name="connsiteY2" fmla="*/ 4440703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758316"/>
              <a:gd name="connsiteY0" fmla="*/ 0 h 4716475"/>
              <a:gd name="connsiteX1" fmla="*/ 7540761 w 8758316"/>
              <a:gd name="connsiteY1" fmla="*/ 2293258 h 4716475"/>
              <a:gd name="connsiteX2" fmla="*/ 8758316 w 8758316"/>
              <a:gd name="connsiteY2" fmla="*/ 4440703 h 4716475"/>
              <a:gd name="connsiteX3" fmla="*/ 3585461 w 8758316"/>
              <a:gd name="connsiteY3" fmla="*/ 4716475 h 4716475"/>
              <a:gd name="connsiteX4" fmla="*/ 0 w 8758316"/>
              <a:gd name="connsiteY4" fmla="*/ 0 h 4716475"/>
              <a:gd name="connsiteX0" fmla="*/ 0 w 8036530"/>
              <a:gd name="connsiteY0" fmla="*/ 0 h 5443040"/>
              <a:gd name="connsiteX1" fmla="*/ 7540761 w 8036530"/>
              <a:gd name="connsiteY1" fmla="*/ 2293258 h 5443040"/>
              <a:gd name="connsiteX2" fmla="*/ 8036530 w 8036530"/>
              <a:gd name="connsiteY2" fmla="*/ 5443040 h 5443040"/>
              <a:gd name="connsiteX3" fmla="*/ 3585461 w 8036530"/>
              <a:gd name="connsiteY3" fmla="*/ 4716475 h 5443040"/>
              <a:gd name="connsiteX4" fmla="*/ 0 w 8036530"/>
              <a:gd name="connsiteY4" fmla="*/ 0 h 5443040"/>
              <a:gd name="connsiteX0" fmla="*/ 0 w 8036530"/>
              <a:gd name="connsiteY0" fmla="*/ 0 h 5443040"/>
              <a:gd name="connsiteX1" fmla="*/ 7540761 w 8036530"/>
              <a:gd name="connsiteY1" fmla="*/ 2293258 h 5443040"/>
              <a:gd name="connsiteX2" fmla="*/ 8036530 w 8036530"/>
              <a:gd name="connsiteY2" fmla="*/ 5443040 h 5443040"/>
              <a:gd name="connsiteX3" fmla="*/ 2256782 w 8036530"/>
              <a:gd name="connsiteY3" fmla="*/ 4835105 h 5443040"/>
              <a:gd name="connsiteX4" fmla="*/ 0 w 8036530"/>
              <a:gd name="connsiteY4" fmla="*/ 0 h 544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36530" h="5443040">
                <a:moveTo>
                  <a:pt x="0" y="0"/>
                </a:moveTo>
                <a:lnTo>
                  <a:pt x="7540761" y="2293258"/>
                </a:lnTo>
                <a:lnTo>
                  <a:pt x="8036530" y="5443040"/>
                </a:lnTo>
                <a:lnTo>
                  <a:pt x="2256782" y="483510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Кадры – драйвер изменений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-13987" y="1560"/>
            <a:ext cx="12192000" cy="696608"/>
            <a:chOff x="-13987" y="1300"/>
            <a:chExt cx="12192000" cy="840540"/>
          </a:xfrm>
        </p:grpSpPr>
        <p:sp>
          <p:nvSpPr>
            <p:cNvPr id="11" name="TextBox 10"/>
            <p:cNvSpPr txBox="1"/>
            <p:nvPr/>
          </p:nvSpPr>
          <p:spPr>
            <a:xfrm>
              <a:off x="-13987" y="1300"/>
              <a:ext cx="12192000" cy="8405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ый треугольник 12"/>
            <p:cNvSpPr/>
            <p:nvPr/>
          </p:nvSpPr>
          <p:spPr>
            <a:xfrm flipH="1">
              <a:off x="4308631" y="20570"/>
              <a:ext cx="7869382" cy="781888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74726" y="283775"/>
              <a:ext cx="3089565" cy="49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</a:rPr>
                <a:t>СТРАТЕГИЧЕСКАЯ ЗАДАЧА - ОБЕСПЕЧЕНИЕ ВЫСОКОГО КАЧЕСТВА ОБРАЗОВАНИЯ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749400" y="0"/>
            <a:ext cx="35380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КОНТРОЛЬНЫЕ ТОЧКИ ДЛЯ РУКОВОДИТЕЛЯ ОБРАЗОВАТЕЛЬНОЙ ОРГАНИЗАЦИИ  ПО ПЕРЕХОДУ </a:t>
            </a:r>
          </a:p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НА ФООП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64351"/>
            <a:ext cx="648219" cy="57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220105" y="860075"/>
            <a:ext cx="1106978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РАБОТА С ПЕДАГОГИЧЕСКИМ КОЛЛЕКТИВОМ</a:t>
            </a:r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800" y="2586704"/>
            <a:ext cx="2341328" cy="2327997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  <a:prstDash val="dash"/>
          </a:ln>
        </p:spPr>
      </p:pic>
      <p:sp>
        <p:nvSpPr>
          <p:cNvPr id="3" name="TextBox 2"/>
          <p:cNvSpPr txBox="1"/>
          <p:nvPr/>
        </p:nvSpPr>
        <p:spPr>
          <a:xfrm>
            <a:off x="108180" y="2217468"/>
            <a:ext cx="4411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ФЕДЕРАЛЬНЫЕ РАБОЧИЕ ПРОГРАММЫ УЧЕБНЫХ ПРЕДМЕТОВ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4805" y="3953715"/>
            <a:ext cx="3603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УЧЕБНО-МЕТОДИЧЕСКИЕ УСЛОВИЯ РЕАЛИЗАЦИИ ПРОГРАММЫ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8237" y="2184755"/>
            <a:ext cx="4539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ФПУ: КОМПЛЕКТЫ ПО УЧЕБНЫМ ПРЕДМЕТАМ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92837" y="3631975"/>
            <a:ext cx="34452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УНИВЕРСАЛЬНЫЕ КОДИФИКАТОРЫ ДЛЯ ПРОЦЕДУР ОЦЕНКИ КАЧЕСТВА ОБРАЗОВАНИЯ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2" name="Соединительная линия уступом 11"/>
          <p:cNvCxnSpPr/>
          <p:nvPr/>
        </p:nvCxnSpPr>
        <p:spPr>
          <a:xfrm flipV="1">
            <a:off x="7346969" y="2891933"/>
            <a:ext cx="1328640" cy="46471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ная линия уступом 26"/>
          <p:cNvCxnSpPr/>
          <p:nvPr/>
        </p:nvCxnSpPr>
        <p:spPr>
          <a:xfrm rot="10800000">
            <a:off x="2931074" y="3002000"/>
            <a:ext cx="2014998" cy="329650"/>
          </a:xfrm>
          <a:prstGeom prst="bentConnector3">
            <a:avLst/>
          </a:prstGeom>
          <a:ln w="28575">
            <a:solidFill>
              <a:schemeClr val="accent5">
                <a:lumMod val="50000"/>
              </a:schemeClr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/>
          <p:nvPr/>
        </p:nvCxnSpPr>
        <p:spPr>
          <a:xfrm rot="10800000" flipV="1">
            <a:off x="2820153" y="4408438"/>
            <a:ext cx="2125921" cy="63080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/>
          <p:nvPr/>
        </p:nvCxnSpPr>
        <p:spPr>
          <a:xfrm>
            <a:off x="7346969" y="4293694"/>
            <a:ext cx="1328640" cy="67568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762000" y="1607127"/>
            <a:ext cx="10917382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V="1">
            <a:off x="1291936" y="5864743"/>
            <a:ext cx="9472217" cy="4167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737334" y="6113830"/>
            <a:ext cx="11526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YS Text"/>
              </a:rPr>
              <a:t>ГАРАНТИЯ РАВЕНСТВА РЕСУРСОВ,</a:t>
            </a:r>
          </a:p>
          <a:p>
            <a:pPr algn="ctr"/>
            <a:r>
              <a:rPr lang="ru-RU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YS Text"/>
              </a:rPr>
              <a:t>УСЛОВИЙ, ВОЗМОЖНОСТЕЙ И ПОВЫШЕНИЯ КАЧЕСТВА РЕЗУЛЬТАТОВ</a:t>
            </a:r>
            <a:endParaRPr lang="ru-RU" b="1" i="0" dirty="0">
              <a:solidFill>
                <a:schemeClr val="accent2">
                  <a:lumMod val="75000"/>
                </a:schemeClr>
              </a:solidFill>
              <a:effectLst/>
              <a:latin typeface="YS Text"/>
            </a:endParaRPr>
          </a:p>
        </p:txBody>
      </p:sp>
      <p:sp>
        <p:nvSpPr>
          <p:cNvPr id="50" name="Прямоугольный треугольник 49"/>
          <p:cNvSpPr/>
          <p:nvPr/>
        </p:nvSpPr>
        <p:spPr>
          <a:xfrm rot="19441047">
            <a:off x="5835793" y="5698573"/>
            <a:ext cx="507600" cy="368473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Значок образован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2" y="5317004"/>
            <a:ext cx="895264" cy="89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cdn2.iconfinder.com/data/icons/project-management-9-1/68/432-102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877" y="5090226"/>
            <a:ext cx="774517" cy="77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Значок даты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9503" y="5317004"/>
            <a:ext cx="910072" cy="91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738786" y="1285024"/>
            <a:ext cx="3037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Кадры – драйвер изменений</a:t>
            </a:r>
          </a:p>
        </p:txBody>
      </p:sp>
    </p:spTree>
    <p:extLst>
      <p:ext uri="{BB962C8B-B14F-4D97-AF65-F5344CB8AC3E}">
        <p14:creationId xmlns:p14="http://schemas.microsoft.com/office/powerpoint/2010/main" val="77792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-13987" y="1560"/>
            <a:ext cx="12192000" cy="696608"/>
            <a:chOff x="-13987" y="1300"/>
            <a:chExt cx="12192000" cy="840540"/>
          </a:xfrm>
        </p:grpSpPr>
        <p:sp>
          <p:nvSpPr>
            <p:cNvPr id="11" name="TextBox 10"/>
            <p:cNvSpPr txBox="1"/>
            <p:nvPr/>
          </p:nvSpPr>
          <p:spPr>
            <a:xfrm>
              <a:off x="-13987" y="1300"/>
              <a:ext cx="12192000" cy="8405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ый треугольник 12"/>
            <p:cNvSpPr/>
            <p:nvPr/>
          </p:nvSpPr>
          <p:spPr>
            <a:xfrm flipH="1">
              <a:off x="4308631" y="20570"/>
              <a:ext cx="7869382" cy="781888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74726" y="283775"/>
              <a:ext cx="3089565" cy="49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</a:rPr>
                <a:t>СТРАТЕГИЧЕСКАЯ ЗАДАЧА - ОБЕСПЕЧЕНИЕ ВЫСОКОГО КАЧЕСТВА ОБРАЗОВАНИЯ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749400" y="0"/>
            <a:ext cx="35380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КОНТРОЛЬНЫЕ ТОЧКИ ДЛЯ РУКОВОДИТЕЛЯ ОБРАЗОВАТЕЛЬНОЙ ОРГАНИЗАЦИИ  ПО ПЕРЕХОДУ </a:t>
            </a:r>
          </a:p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НА ФООП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64351"/>
            <a:ext cx="648219" cy="57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1912018" y="1850244"/>
            <a:ext cx="413182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РАБОТА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С УПРАВЛЕНЧЕНСКОЙ КОМАНДОЙ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012976" y="3514595"/>
            <a:ext cx="392990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РАБОТА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С ПЕДАГОГИЧЕСКИМ КОЛЛЕКТИВОМ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2776" y="3386058"/>
            <a:ext cx="3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530" y="818299"/>
            <a:ext cx="10929179" cy="587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2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Блок-схема: ручной ввод 26"/>
          <p:cNvSpPr/>
          <p:nvPr/>
        </p:nvSpPr>
        <p:spPr>
          <a:xfrm rot="5400000">
            <a:off x="-1899" y="721082"/>
            <a:ext cx="6159833" cy="6184009"/>
          </a:xfrm>
          <a:prstGeom prst="flowChartManualInp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-13987" y="1560"/>
            <a:ext cx="12192000" cy="696608"/>
            <a:chOff x="-13987" y="1300"/>
            <a:chExt cx="12192000" cy="840540"/>
          </a:xfrm>
        </p:grpSpPr>
        <p:sp>
          <p:nvSpPr>
            <p:cNvPr id="11" name="TextBox 10"/>
            <p:cNvSpPr txBox="1"/>
            <p:nvPr/>
          </p:nvSpPr>
          <p:spPr>
            <a:xfrm>
              <a:off x="-13987" y="1300"/>
              <a:ext cx="12192000" cy="8405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ый треугольник 12"/>
            <p:cNvSpPr/>
            <p:nvPr/>
          </p:nvSpPr>
          <p:spPr>
            <a:xfrm flipH="1">
              <a:off x="4308631" y="20570"/>
              <a:ext cx="7869382" cy="781888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74726" y="283775"/>
              <a:ext cx="3089565" cy="49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</a:rPr>
                <a:t>СТРАТЕГИЧЕСКАЯ ЗАДАЧА - ОБЕСПЕЧЕНИЕ ВЫСОКОГО КАЧЕСТВА ОБРАЗОВАНИЯ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749400" y="0"/>
            <a:ext cx="35380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КОНТРОЛЬНЫЕ ТОЧКИ ДЛЯ РУКОВОДИТЕЛЯ ОБРАЗОВАТЕЛЬНОЙ ОРГАНИЗАЦИИ  ПО ПЕРЕХОДУ </a:t>
            </a:r>
          </a:p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НА ФООП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64351"/>
            <a:ext cx="648219" cy="57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8243322" y="1808331"/>
            <a:ext cx="3089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6605" y="1900840"/>
            <a:ext cx="513566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bg1"/>
                </a:solidFill>
              </a:rPr>
              <a:t>МОЯ ШКОЛА </a:t>
            </a:r>
          </a:p>
          <a:p>
            <a:pPr algn="ctr"/>
            <a:endParaRPr lang="ru-RU" sz="900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ОБРАЗОВАТЕЛЬНАЯ ПЛАТФОРМА С ЕДИНЫМ ДОСТУПОМ К ЦИФРОВЫМ СЕРВИСАМ И УЧЕБНЫМ МАТЕРИАЛАМ ДЛЯ УЧАЩИХСЯ, ПЕДАГОГОВ И РОДИТЕЛЕЙ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42" y="796170"/>
            <a:ext cx="1565564" cy="106888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" name="TextBox 2"/>
          <p:cNvSpPr txBox="1"/>
          <p:nvPr/>
        </p:nvSpPr>
        <p:spPr>
          <a:xfrm>
            <a:off x="1750636" y="893635"/>
            <a:ext cx="2827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</a:rPr>
              <a:t>ФЕДЕРАЛЬНАЯ ГОСУДАРСТВЕННАЯ ИНФОРМАЦИОННАЯ СИСТЕМА</a:t>
            </a:r>
            <a:endParaRPr lang="ru-RU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4799" y="1350775"/>
            <a:ext cx="707261" cy="7072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58921" y="1434507"/>
            <a:ext cx="2080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ЭЛЕКТРОННЫЙ ДНЕВНИК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23395" y="1361856"/>
            <a:ext cx="1866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БИБЛИОТЕКА МАТЕРИАЛОВ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0954" y="1310689"/>
            <a:ext cx="681888" cy="6818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293500" y="4045386"/>
            <a:ext cx="20242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ЧАТЫ, ВИДЕОЗВОНКИ, КОНФЕРЕНЦИИ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1983" y="5059426"/>
            <a:ext cx="2328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ПЛАТФОРМА ДЛЯ УЧЕБЫ И ОБЩЕНИЯ</a:t>
            </a:r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9217533" y="2080838"/>
            <a:ext cx="2328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ЭЛЕКТРОННЫЕ КНИГИ, КУРСЫ, ИНТЕРАКТИВНЫЙ КОНТЕНТ И ТРЕНАЖЕНЫ</a:t>
            </a:r>
            <a:endParaRPr lang="ru-RU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5766894" y="2170846"/>
            <a:ext cx="2328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РАСПИСАНИЕ, УСПЕВАЕМОСТЬ, ИНФОРМАЦИЯ О СОБЫТИЯХ И МЕРОПРИЯТИЯХ</a:t>
            </a:r>
            <a:endParaRPr lang="ru-RU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6252827" y="5116762"/>
            <a:ext cx="2536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ИНТЕРАКТИВНЫЕ УРОКИ </a:t>
            </a:r>
          </a:p>
          <a:p>
            <a:pPr algn="ctr"/>
            <a:r>
              <a:rPr lang="ru-RU" sz="1200" dirty="0" smtClean="0"/>
              <a:t>С 1-11 КЛАСС ОТ ЛУЧШИХ УЧИТЕЛЕЙ СТРАНЫ</a:t>
            </a:r>
            <a:endParaRPr lang="ru-RU" sz="1200" dirty="0"/>
          </a:p>
        </p:txBody>
      </p:sp>
      <p:pic>
        <p:nvPicPr>
          <p:cNvPr id="1026" name="Picture 2" descr="Значок видеоплеер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612" y="4032729"/>
            <a:ext cx="775511" cy="77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8168465" y="2506243"/>
            <a:ext cx="1710632" cy="1526486"/>
            <a:chOff x="8147103" y="2502868"/>
            <a:chExt cx="1481225" cy="1153200"/>
          </a:xfrm>
        </p:grpSpPr>
        <p:sp>
          <p:nvSpPr>
            <p:cNvPr id="10" name="Блок-схема: узел 9"/>
            <p:cNvSpPr/>
            <p:nvPr/>
          </p:nvSpPr>
          <p:spPr>
            <a:xfrm>
              <a:off x="8147103" y="2502868"/>
              <a:ext cx="1289263" cy="1153200"/>
            </a:xfrm>
            <a:prstGeom prst="flowChartConnector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211922" y="2701711"/>
              <a:ext cx="1416406" cy="697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400" b="1" dirty="0" smtClean="0">
                  <a:solidFill>
                    <a:schemeClr val="bg1">
                      <a:lumMod val="95000"/>
                    </a:schemeClr>
                  </a:solidFill>
                </a:rPr>
                <a:t>МШ</a:t>
              </a:r>
              <a:endParaRPr lang="ru-RU" sz="5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8"/>
          <a:srcRect l="46283" t="29197" r="37252" b="48302"/>
          <a:stretch/>
        </p:blipFill>
        <p:spPr>
          <a:xfrm>
            <a:off x="8500136" y="5765076"/>
            <a:ext cx="1347761" cy="1035562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922123" y="4106713"/>
            <a:ext cx="1866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РОССИЙСКАЯ ЭЛЕКТРОННАЯ ШКОЛА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/>
          <a:srcRect l="4033" t="30979" r="52919" b="45994"/>
          <a:stretch/>
        </p:blipFill>
        <p:spPr>
          <a:xfrm>
            <a:off x="11124799" y="3979103"/>
            <a:ext cx="952130" cy="532057"/>
          </a:xfrm>
          <a:prstGeom prst="rect">
            <a:avLst/>
          </a:prstGeom>
        </p:spPr>
      </p:pic>
      <p:cxnSp>
        <p:nvCxnSpPr>
          <p:cNvPr id="41" name="Скругленная соединительная линия 40"/>
          <p:cNvCxnSpPr/>
          <p:nvPr/>
        </p:nvCxnSpPr>
        <p:spPr>
          <a:xfrm rot="10800000">
            <a:off x="7315920" y="2832257"/>
            <a:ext cx="915944" cy="461665"/>
          </a:xfrm>
          <a:prstGeom prst="curvedConnector3">
            <a:avLst>
              <a:gd name="adj1" fmla="val 168372"/>
            </a:avLst>
          </a:prstGeom>
          <a:ln w="28575">
            <a:solidFill>
              <a:schemeClr val="accent5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кругленная соединительная линия 47"/>
          <p:cNvCxnSpPr/>
          <p:nvPr/>
        </p:nvCxnSpPr>
        <p:spPr>
          <a:xfrm flipV="1">
            <a:off x="9657405" y="2817177"/>
            <a:ext cx="962103" cy="437941"/>
          </a:xfrm>
          <a:prstGeom prst="curvedConnector3">
            <a:avLst>
              <a:gd name="adj1" fmla="val 120603"/>
            </a:avLst>
          </a:prstGeom>
          <a:ln w="28575">
            <a:solidFill>
              <a:schemeClr val="accent5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Скругленная соединительная линия 62"/>
          <p:cNvCxnSpPr/>
          <p:nvPr/>
        </p:nvCxnSpPr>
        <p:spPr>
          <a:xfrm>
            <a:off x="9680168" y="3532370"/>
            <a:ext cx="939340" cy="500359"/>
          </a:xfrm>
          <a:prstGeom prst="curvedConnector3">
            <a:avLst>
              <a:gd name="adj1" fmla="val 127876"/>
            </a:avLst>
          </a:prstGeom>
          <a:ln w="28575">
            <a:solidFill>
              <a:schemeClr val="accent5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Скругленная соединительная линия 119"/>
          <p:cNvCxnSpPr/>
          <p:nvPr/>
        </p:nvCxnSpPr>
        <p:spPr>
          <a:xfrm rot="10800000" flipV="1">
            <a:off x="7333029" y="3573140"/>
            <a:ext cx="915944" cy="461665"/>
          </a:xfrm>
          <a:prstGeom prst="curvedConnector3">
            <a:avLst>
              <a:gd name="adj1" fmla="val 168372"/>
            </a:avLst>
          </a:prstGeom>
          <a:ln w="28575">
            <a:solidFill>
              <a:schemeClr val="accent5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1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9"/>
          <a:stretch/>
        </p:blipFill>
        <p:spPr bwMode="auto">
          <a:xfrm>
            <a:off x="356183" y="4323977"/>
            <a:ext cx="4710956" cy="250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3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Блок-схема: ручной ввод 30"/>
          <p:cNvSpPr/>
          <p:nvPr/>
        </p:nvSpPr>
        <p:spPr>
          <a:xfrm rot="5400000">
            <a:off x="-17282" y="726357"/>
            <a:ext cx="6196935" cy="6162370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30 w 10000"/>
              <a:gd name="connsiteY0" fmla="*/ 3637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130 w 10000"/>
              <a:gd name="connsiteY4" fmla="*/ 3637 h 10000"/>
              <a:gd name="connsiteX0" fmla="*/ 12 w 10012"/>
              <a:gd name="connsiteY0" fmla="*/ 3724 h 10000"/>
              <a:gd name="connsiteX1" fmla="*/ 10012 w 10012"/>
              <a:gd name="connsiteY1" fmla="*/ 0 h 10000"/>
              <a:gd name="connsiteX2" fmla="*/ 10012 w 10012"/>
              <a:gd name="connsiteY2" fmla="*/ 10000 h 10000"/>
              <a:gd name="connsiteX3" fmla="*/ 12 w 10012"/>
              <a:gd name="connsiteY3" fmla="*/ 10000 h 10000"/>
              <a:gd name="connsiteX4" fmla="*/ 12 w 10012"/>
              <a:gd name="connsiteY4" fmla="*/ 372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2" h="10000">
                <a:moveTo>
                  <a:pt x="12" y="3724"/>
                </a:moveTo>
                <a:lnTo>
                  <a:pt x="10012" y="0"/>
                </a:lnTo>
                <a:lnTo>
                  <a:pt x="10012" y="10000"/>
                </a:lnTo>
                <a:lnTo>
                  <a:pt x="12" y="10000"/>
                </a:lnTo>
                <a:cubicBezTo>
                  <a:pt x="55" y="7879"/>
                  <a:pt x="-31" y="5845"/>
                  <a:pt x="12" y="372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-13987" y="1560"/>
            <a:ext cx="12192000" cy="696608"/>
            <a:chOff x="-13987" y="1300"/>
            <a:chExt cx="12192000" cy="840540"/>
          </a:xfrm>
        </p:grpSpPr>
        <p:sp>
          <p:nvSpPr>
            <p:cNvPr id="11" name="TextBox 10"/>
            <p:cNvSpPr txBox="1"/>
            <p:nvPr/>
          </p:nvSpPr>
          <p:spPr>
            <a:xfrm>
              <a:off x="-13987" y="1300"/>
              <a:ext cx="12192000" cy="8405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ый треугольник 12"/>
            <p:cNvSpPr/>
            <p:nvPr/>
          </p:nvSpPr>
          <p:spPr>
            <a:xfrm flipH="1">
              <a:off x="4308631" y="20570"/>
              <a:ext cx="7869382" cy="781888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74726" y="283775"/>
              <a:ext cx="3089565" cy="49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</a:rPr>
                <a:t>СТРАТЕГИЧЕСКАЯ ЗАДАЧА - ОБЕСПЕЧЕНИЕ ВЫСОКОГО КАЧЕСТВА ОБРАЗОВАНИЯ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749400" y="0"/>
            <a:ext cx="35380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КОНТРОЛЬНЫЕ ТОЧКИ ДЛЯ РУКОВОДИТЕЛЯ ОБРАЗОВАТЕЛЬНОЙ ОРГАНИЗАЦИИ  ПО ПЕРЕХОДУ </a:t>
            </a:r>
          </a:p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НА ФООП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64351"/>
            <a:ext cx="648219" cy="57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2" name="Прямая соединительная линия 51"/>
          <p:cNvCxnSpPr/>
          <p:nvPr/>
        </p:nvCxnSpPr>
        <p:spPr>
          <a:xfrm>
            <a:off x="4179690" y="1587042"/>
            <a:ext cx="7984601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114946" y="639786"/>
            <a:ext cx="8449525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</a:rPr>
              <a:t>РАБОТА С РОДИТЕЛЯМИ </a:t>
            </a:r>
          </a:p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ЗАКОННЫМИ ПРЕДСТАВИТЕЛЯМИ)</a:t>
            </a:r>
          </a:p>
          <a:p>
            <a:pPr algn="ctr"/>
            <a:endParaRPr lang="ru-RU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42" y="796570"/>
            <a:ext cx="1653776" cy="112911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5" name="Picture 4" descr="Значок команд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24" y="2664588"/>
            <a:ext cx="2271846" cy="2021689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009342" y="2002749"/>
            <a:ext cx="286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ОБРАЗОВАНИЕ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82518" y="1648229"/>
            <a:ext cx="2864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НАЦИОНАЛЬНЫЙ ПРОЕКТ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87636" y="2561145"/>
            <a:ext cx="3574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ЧТО ЭТО?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93996" y="1683897"/>
            <a:ext cx="4800592" cy="1107996"/>
          </a:xfrm>
          <a:custGeom>
            <a:avLst/>
            <a:gdLst>
              <a:gd name="connsiteX0" fmla="*/ 0 w 4928426"/>
              <a:gd name="connsiteY0" fmla="*/ 0 h 1508105"/>
              <a:gd name="connsiteX1" fmla="*/ 4928426 w 4928426"/>
              <a:gd name="connsiteY1" fmla="*/ 0 h 1508105"/>
              <a:gd name="connsiteX2" fmla="*/ 4928426 w 4928426"/>
              <a:gd name="connsiteY2" fmla="*/ 1508105 h 1508105"/>
              <a:gd name="connsiteX3" fmla="*/ 0 w 4928426"/>
              <a:gd name="connsiteY3" fmla="*/ 1508105 h 1508105"/>
              <a:gd name="connsiteX4" fmla="*/ 0 w 4928426"/>
              <a:gd name="connsiteY4" fmla="*/ 0 h 1508105"/>
              <a:gd name="connsiteX0" fmla="*/ 0 w 4928426"/>
              <a:gd name="connsiteY0" fmla="*/ 1264023 h 2772128"/>
              <a:gd name="connsiteX1" fmla="*/ 4471226 w 4928426"/>
              <a:gd name="connsiteY1" fmla="*/ 0 h 2772128"/>
              <a:gd name="connsiteX2" fmla="*/ 4928426 w 4928426"/>
              <a:gd name="connsiteY2" fmla="*/ 2772128 h 2772128"/>
              <a:gd name="connsiteX3" fmla="*/ 0 w 4928426"/>
              <a:gd name="connsiteY3" fmla="*/ 2772128 h 2772128"/>
              <a:gd name="connsiteX4" fmla="*/ 0 w 4928426"/>
              <a:gd name="connsiteY4" fmla="*/ 1264023 h 277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8426" h="2772128">
                <a:moveTo>
                  <a:pt x="0" y="1264023"/>
                </a:moveTo>
                <a:lnTo>
                  <a:pt x="4471226" y="0"/>
                </a:lnTo>
                <a:lnTo>
                  <a:pt x="4928426" y="2772128"/>
                </a:lnTo>
                <a:lnTo>
                  <a:pt x="0" y="2772128"/>
                </a:lnTo>
                <a:lnTo>
                  <a:pt x="0" y="1264023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ОТВЕТСТВЕННЫЕ </a:t>
            </a:r>
            <a:r>
              <a:rPr lang="ru-RU" b="1" dirty="0" smtClean="0">
                <a:solidFill>
                  <a:srgbClr val="C00000"/>
                </a:solidFill>
              </a:rPr>
              <a:t>РОДИТЕЛИ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, КОТОРЫЕ ПОЛУЧАЮТ НЕОБХОДИМУЮ ПСИХОЛОГО-ПЕДАГОГИЧЕСКУЮ И МЕТОДИЧЕСКУЮ ПОДДЕРЖКУ ПО ВОПРОСАМ ВОСПИТАНИЯ ДЕТЕЙ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4702958" y="2684340"/>
            <a:ext cx="1958453" cy="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055749" y="2955955"/>
            <a:ext cx="4980489" cy="1323439"/>
          </a:xfrm>
          <a:custGeom>
            <a:avLst/>
            <a:gdLst>
              <a:gd name="connsiteX0" fmla="*/ 0 w 4928426"/>
              <a:gd name="connsiteY0" fmla="*/ 0 h 1508105"/>
              <a:gd name="connsiteX1" fmla="*/ 4928426 w 4928426"/>
              <a:gd name="connsiteY1" fmla="*/ 0 h 1508105"/>
              <a:gd name="connsiteX2" fmla="*/ 4928426 w 4928426"/>
              <a:gd name="connsiteY2" fmla="*/ 1508105 h 1508105"/>
              <a:gd name="connsiteX3" fmla="*/ 0 w 4928426"/>
              <a:gd name="connsiteY3" fmla="*/ 1508105 h 1508105"/>
              <a:gd name="connsiteX4" fmla="*/ 0 w 4928426"/>
              <a:gd name="connsiteY4" fmla="*/ 0 h 1508105"/>
              <a:gd name="connsiteX0" fmla="*/ 0 w 4928426"/>
              <a:gd name="connsiteY0" fmla="*/ 1264023 h 2772128"/>
              <a:gd name="connsiteX1" fmla="*/ 4471226 w 4928426"/>
              <a:gd name="connsiteY1" fmla="*/ 0 h 2772128"/>
              <a:gd name="connsiteX2" fmla="*/ 4928426 w 4928426"/>
              <a:gd name="connsiteY2" fmla="*/ 2772128 h 2772128"/>
              <a:gd name="connsiteX3" fmla="*/ 0 w 4928426"/>
              <a:gd name="connsiteY3" fmla="*/ 2772128 h 2772128"/>
              <a:gd name="connsiteX4" fmla="*/ 0 w 4928426"/>
              <a:gd name="connsiteY4" fmla="*/ 1264023 h 277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8426" h="2772128">
                <a:moveTo>
                  <a:pt x="0" y="1264023"/>
                </a:moveTo>
                <a:lnTo>
                  <a:pt x="4471226" y="0"/>
                </a:lnTo>
                <a:lnTo>
                  <a:pt x="4928426" y="2772128"/>
                </a:lnTo>
                <a:lnTo>
                  <a:pt x="0" y="2772128"/>
                </a:lnTo>
                <a:lnTo>
                  <a:pt x="0" y="1264023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ДЕТИ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, ОБЕСПЕЧЕННЫЕ УСЛОВИЯМИ ДЛЯ УДОВЛЕТВОРЕНИЯ ТВОРЧЕСКИХ ИНТЕРЕСОВ 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И СПОСОБНОСТЕЙ УСПЕШНОЙ ПРОФОРИЕНТАЦИИ 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И ОСОЗНАННОГО ВЫБОРА ПРОФЕССИОНАЛЬНОЙ ТРАЕКТОРИИ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9485817" y="2561145"/>
            <a:ext cx="0" cy="424367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220105" y="4943156"/>
            <a:ext cx="5007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Roboto"/>
              </a:rPr>
              <a:t>«Родители, педагоги и управленцы в системе образования должны иметь единое понимание организации процессов обучения и воспитания»</a:t>
            </a:r>
            <a:endParaRPr lang="ru-RU" b="0" i="0" dirty="0">
              <a:solidFill>
                <a:schemeClr val="bg1"/>
              </a:solidFill>
              <a:effectLst/>
              <a:latin typeface="Roboto"/>
            </a:endParaRPr>
          </a:p>
        </p:txBody>
      </p:sp>
      <p:sp>
        <p:nvSpPr>
          <p:cNvPr id="7169" name="Прямоугольник 7168"/>
          <p:cNvSpPr/>
          <p:nvPr/>
        </p:nvSpPr>
        <p:spPr>
          <a:xfrm>
            <a:off x="2995418" y="6116726"/>
            <a:ext cx="2555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</a:rPr>
              <a:t>Министр просвещения </a:t>
            </a:r>
            <a:r>
              <a:rPr lang="ru-RU" sz="1400" dirty="0" smtClean="0">
                <a:solidFill>
                  <a:schemeClr val="bg1"/>
                </a:solidFill>
              </a:rPr>
              <a:t>России </a:t>
            </a:r>
          </a:p>
          <a:p>
            <a:pPr algn="r"/>
            <a:r>
              <a:rPr lang="ru-RU" sz="1400" dirty="0" smtClean="0">
                <a:solidFill>
                  <a:schemeClr val="bg1"/>
                </a:solidFill>
                <a:latin typeface="Roboto"/>
              </a:rPr>
              <a:t>С. </a:t>
            </a:r>
            <a:r>
              <a:rPr lang="ru-RU" sz="1400" dirty="0">
                <a:solidFill>
                  <a:schemeClr val="bg1"/>
                </a:solidFill>
                <a:latin typeface="Roboto"/>
              </a:rPr>
              <a:t>Кравцов</a:t>
            </a:r>
            <a:endParaRPr lang="ru-RU" sz="1400" b="0" i="0" dirty="0">
              <a:solidFill>
                <a:schemeClr val="bg1"/>
              </a:solidFill>
              <a:effectLst/>
              <a:latin typeface="Roboto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 flipV="1">
            <a:off x="5227393" y="4314055"/>
            <a:ext cx="6538783" cy="3918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5" name="Рисунок 71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9508" y="2698247"/>
            <a:ext cx="1513656" cy="1513656"/>
          </a:xfrm>
          <a:prstGeom prst="rect">
            <a:avLst/>
          </a:prstGeom>
        </p:spPr>
      </p:pic>
      <p:pic>
        <p:nvPicPr>
          <p:cNvPr id="3082" name="Picture 10" descr="Значок книг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799" y="1465139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s://avatars.mds.yandex.net/i?id=487e142768b39cd16ade1adea3ed75d59a5f874f-10087650-images-thumbs&amp;n=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1691" y="819721"/>
            <a:ext cx="1500309" cy="73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6" name="Прямоугольник 7175"/>
          <p:cNvSpPr/>
          <p:nvPr/>
        </p:nvSpPr>
        <p:spPr>
          <a:xfrm>
            <a:off x="7806850" y="5858692"/>
            <a:ext cx="447748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/>
              <a:t>Развитие всех компонентов готовности к профессиональному самоопределению (в </a:t>
            </a:r>
            <a:r>
              <a:rPr lang="ru-RU" sz="1100" dirty="0" err="1" smtClean="0"/>
              <a:t>т.ч</a:t>
            </a:r>
            <a:r>
              <a:rPr lang="ru-RU" sz="1100" dirty="0" smtClean="0"/>
              <a:t>. повышение осознанности и самостоятельности в планировании личных профессиональных перспектив), построение индивидуальной </a:t>
            </a:r>
            <a:r>
              <a:rPr lang="ru-RU" sz="1100" dirty="0" err="1" smtClean="0"/>
              <a:t>образовательнопрофессиональной</a:t>
            </a:r>
            <a:r>
              <a:rPr lang="ru-RU" sz="1100" dirty="0" smtClean="0"/>
              <a:t> траектории.</a:t>
            </a:r>
            <a:endParaRPr lang="ru-RU" sz="1100" dirty="0"/>
          </a:p>
        </p:txBody>
      </p:sp>
      <p:sp>
        <p:nvSpPr>
          <p:cNvPr id="7177" name="Прямоугольник 7176"/>
          <p:cNvSpPr/>
          <p:nvPr/>
        </p:nvSpPr>
        <p:spPr>
          <a:xfrm>
            <a:off x="7603390" y="4880794"/>
            <a:ext cx="452882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Получение рекомендаций по возможной помощи их детям, получение современной и актуальной информации о рынке образования и рынке труда (регионального и федерального уровней), включая информацию о наиболее перспективных и востребованных в ближайшем будущем профессиях и отраслях экономики </a:t>
            </a:r>
            <a:r>
              <a:rPr lang="ru-RU" sz="1100" dirty="0" smtClean="0"/>
              <a:t>РФ.</a:t>
            </a:r>
            <a:endParaRPr lang="ru-RU" sz="1100" dirty="0"/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flipV="1">
            <a:off x="5746399" y="4581894"/>
            <a:ext cx="5289839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8" name="TextBox 7177"/>
          <p:cNvSpPr txBox="1"/>
          <p:nvPr/>
        </p:nvSpPr>
        <p:spPr>
          <a:xfrm>
            <a:off x="7504029" y="4314055"/>
            <a:ext cx="3774681" cy="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ОЖИДАЕМЫЕ РЕЗУЛЬТАТЫ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081108" y="5142713"/>
            <a:ext cx="3774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ДЛЯ РОДИТЕЛЕЙ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162371" y="6081432"/>
            <a:ext cx="3774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ДЛЯ ШКОЛЬНИКОВ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179" name="Скругленный прямоугольник 7178"/>
          <p:cNvSpPr/>
          <p:nvPr/>
        </p:nvSpPr>
        <p:spPr>
          <a:xfrm>
            <a:off x="6055749" y="4832039"/>
            <a:ext cx="5982075" cy="9709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159198" y="5887034"/>
            <a:ext cx="5822606" cy="9709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184" name="Соединительная линия уступом 7183"/>
          <p:cNvCxnSpPr>
            <a:endCxn id="72" idx="3"/>
          </p:cNvCxnSpPr>
          <p:nvPr/>
        </p:nvCxnSpPr>
        <p:spPr>
          <a:xfrm rot="16200000" flipH="1">
            <a:off x="10864351" y="5255063"/>
            <a:ext cx="2019281" cy="215626"/>
          </a:xfrm>
          <a:prstGeom prst="bentConnector4">
            <a:avLst>
              <a:gd name="adj1" fmla="val 6680"/>
              <a:gd name="adj2" fmla="val 162363"/>
            </a:avLst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95" name="Соединительная линия уступом 7194"/>
          <p:cNvCxnSpPr/>
          <p:nvPr/>
        </p:nvCxnSpPr>
        <p:spPr>
          <a:xfrm rot="16200000" flipH="1">
            <a:off x="5555922" y="4803767"/>
            <a:ext cx="648000" cy="252000"/>
          </a:xfrm>
          <a:prstGeom prst="bentConnector2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35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-13987" y="1560"/>
            <a:ext cx="12192000" cy="696608"/>
            <a:chOff x="-13987" y="1300"/>
            <a:chExt cx="12192000" cy="840540"/>
          </a:xfrm>
        </p:grpSpPr>
        <p:sp>
          <p:nvSpPr>
            <p:cNvPr id="11" name="TextBox 10"/>
            <p:cNvSpPr txBox="1"/>
            <p:nvPr/>
          </p:nvSpPr>
          <p:spPr>
            <a:xfrm>
              <a:off x="-13987" y="1300"/>
              <a:ext cx="12192000" cy="8405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ый треугольник 12"/>
            <p:cNvSpPr/>
            <p:nvPr/>
          </p:nvSpPr>
          <p:spPr>
            <a:xfrm flipH="1">
              <a:off x="4308631" y="20570"/>
              <a:ext cx="7869382" cy="781888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74726" y="283775"/>
              <a:ext cx="3089565" cy="49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</a:rPr>
                <a:t>СТРАТЕГИЧЕСКАЯ ЗАДАЧА - ОБЕСПЕЧЕНИЕ ВЫСОКОГО КАЧЕСТВА ОБРАЗОВАНИЯ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749400" y="0"/>
            <a:ext cx="35380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КОНТРОЛЬНЫЕ ТОЧКИ ДЛЯ РУКОВОДИТЕЛЯ ОБРАЗОВАТЕЛЬНОЙ ОРГАНИЗАЦИИ  ПО ПЕРЕХОДУ </a:t>
            </a:r>
          </a:p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НА ФООП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64351"/>
            <a:ext cx="648219" cy="57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1912018" y="1850244"/>
            <a:ext cx="413182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РАБОТА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С УПРАВЛЕНЧЕНСКОЙ КОМАНДОЙ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012976" y="3514595"/>
            <a:ext cx="392990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РАБОТА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С ПЕДАГОГИЧЕСКИМ КОЛЛЕКТИВОМ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2776" y="3386058"/>
            <a:ext cx="32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86" y="728320"/>
            <a:ext cx="11977805" cy="605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5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2"/>
          <a:stretch/>
        </p:blipFill>
        <p:spPr>
          <a:xfrm>
            <a:off x="3284500" y="3830884"/>
            <a:ext cx="6026718" cy="302711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1"/>
          <a:stretch/>
        </p:blipFill>
        <p:spPr>
          <a:xfrm>
            <a:off x="3339642" y="849257"/>
            <a:ext cx="5971575" cy="3007534"/>
          </a:xfrm>
          <a:prstGeom prst="rect">
            <a:avLst/>
          </a:prstGeom>
        </p:spPr>
      </p:pic>
      <p:sp>
        <p:nvSpPr>
          <p:cNvPr id="17" name="Блок-схема: ручной ввод 16"/>
          <p:cNvSpPr/>
          <p:nvPr/>
        </p:nvSpPr>
        <p:spPr>
          <a:xfrm rot="5400000">
            <a:off x="-941919" y="1702878"/>
            <a:ext cx="6192471" cy="430863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7303 h 15303"/>
              <a:gd name="connsiteX1" fmla="*/ 8346 w 10000"/>
              <a:gd name="connsiteY1" fmla="*/ 0 h 15303"/>
              <a:gd name="connsiteX2" fmla="*/ 10000 w 10000"/>
              <a:gd name="connsiteY2" fmla="*/ 15303 h 15303"/>
              <a:gd name="connsiteX3" fmla="*/ 0 w 10000"/>
              <a:gd name="connsiteY3" fmla="*/ 15303 h 15303"/>
              <a:gd name="connsiteX4" fmla="*/ 0 w 10000"/>
              <a:gd name="connsiteY4" fmla="*/ 7303 h 15303"/>
              <a:gd name="connsiteX0" fmla="*/ 0 w 10044"/>
              <a:gd name="connsiteY0" fmla="*/ 2831 h 10831"/>
              <a:gd name="connsiteX1" fmla="*/ 10044 w 10044"/>
              <a:gd name="connsiteY1" fmla="*/ 0 h 10831"/>
              <a:gd name="connsiteX2" fmla="*/ 10000 w 10044"/>
              <a:gd name="connsiteY2" fmla="*/ 10831 h 10831"/>
              <a:gd name="connsiteX3" fmla="*/ 0 w 10044"/>
              <a:gd name="connsiteY3" fmla="*/ 10831 h 10831"/>
              <a:gd name="connsiteX4" fmla="*/ 0 w 10044"/>
              <a:gd name="connsiteY4" fmla="*/ 2831 h 10831"/>
              <a:gd name="connsiteX0" fmla="*/ 0 w 10044"/>
              <a:gd name="connsiteY0" fmla="*/ 4537 h 12537"/>
              <a:gd name="connsiteX1" fmla="*/ 10044 w 10044"/>
              <a:gd name="connsiteY1" fmla="*/ 1706 h 12537"/>
              <a:gd name="connsiteX2" fmla="*/ 10000 w 10044"/>
              <a:gd name="connsiteY2" fmla="*/ 12537 h 12537"/>
              <a:gd name="connsiteX3" fmla="*/ 0 w 10044"/>
              <a:gd name="connsiteY3" fmla="*/ 12537 h 12537"/>
              <a:gd name="connsiteX4" fmla="*/ 0 w 10044"/>
              <a:gd name="connsiteY4" fmla="*/ 4537 h 12537"/>
              <a:gd name="connsiteX0" fmla="*/ 0 w 10044"/>
              <a:gd name="connsiteY0" fmla="*/ 2831 h 10831"/>
              <a:gd name="connsiteX1" fmla="*/ 10044 w 10044"/>
              <a:gd name="connsiteY1" fmla="*/ 0 h 10831"/>
              <a:gd name="connsiteX2" fmla="*/ 10000 w 10044"/>
              <a:gd name="connsiteY2" fmla="*/ 10831 h 10831"/>
              <a:gd name="connsiteX3" fmla="*/ 0 w 10044"/>
              <a:gd name="connsiteY3" fmla="*/ 10831 h 10831"/>
              <a:gd name="connsiteX4" fmla="*/ 0 w 10044"/>
              <a:gd name="connsiteY4" fmla="*/ 2831 h 10831"/>
              <a:gd name="connsiteX0" fmla="*/ 0 w 10044"/>
              <a:gd name="connsiteY0" fmla="*/ 2831 h 10831"/>
              <a:gd name="connsiteX1" fmla="*/ 10044 w 10044"/>
              <a:gd name="connsiteY1" fmla="*/ 0 h 10831"/>
              <a:gd name="connsiteX2" fmla="*/ 10000 w 10044"/>
              <a:gd name="connsiteY2" fmla="*/ 10831 h 10831"/>
              <a:gd name="connsiteX3" fmla="*/ 0 w 10044"/>
              <a:gd name="connsiteY3" fmla="*/ 10831 h 10831"/>
              <a:gd name="connsiteX4" fmla="*/ 0 w 10044"/>
              <a:gd name="connsiteY4" fmla="*/ 2831 h 10831"/>
              <a:gd name="connsiteX0" fmla="*/ 0 w 10044"/>
              <a:gd name="connsiteY0" fmla="*/ 2831 h 10831"/>
              <a:gd name="connsiteX1" fmla="*/ 10044 w 10044"/>
              <a:gd name="connsiteY1" fmla="*/ 0 h 10831"/>
              <a:gd name="connsiteX2" fmla="*/ 10000 w 10044"/>
              <a:gd name="connsiteY2" fmla="*/ 10831 h 10831"/>
              <a:gd name="connsiteX3" fmla="*/ 0 w 10044"/>
              <a:gd name="connsiteY3" fmla="*/ 10831 h 10831"/>
              <a:gd name="connsiteX4" fmla="*/ 0 w 10044"/>
              <a:gd name="connsiteY4" fmla="*/ 2831 h 10831"/>
              <a:gd name="connsiteX0" fmla="*/ 0 w 10002"/>
              <a:gd name="connsiteY0" fmla="*/ 1406 h 9406"/>
              <a:gd name="connsiteX1" fmla="*/ 9958 w 10002"/>
              <a:gd name="connsiteY1" fmla="*/ 0 h 9406"/>
              <a:gd name="connsiteX2" fmla="*/ 10000 w 10002"/>
              <a:gd name="connsiteY2" fmla="*/ 9406 h 9406"/>
              <a:gd name="connsiteX3" fmla="*/ 0 w 10002"/>
              <a:gd name="connsiteY3" fmla="*/ 9406 h 9406"/>
              <a:gd name="connsiteX4" fmla="*/ 0 w 10002"/>
              <a:gd name="connsiteY4" fmla="*/ 1406 h 9406"/>
              <a:gd name="connsiteX0" fmla="*/ 0 w 10000"/>
              <a:gd name="connsiteY0" fmla="*/ 1495 h 10000"/>
              <a:gd name="connsiteX1" fmla="*/ 9956 w 10000"/>
              <a:gd name="connsiteY1" fmla="*/ 0 h 10000"/>
              <a:gd name="connsiteX2" fmla="*/ 9998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1495 h 10000"/>
              <a:gd name="connsiteX0" fmla="*/ 0 w 10129"/>
              <a:gd name="connsiteY0" fmla="*/ 1301 h 10000"/>
              <a:gd name="connsiteX1" fmla="*/ 10085 w 10129"/>
              <a:gd name="connsiteY1" fmla="*/ 0 h 10000"/>
              <a:gd name="connsiteX2" fmla="*/ 10127 w 10129"/>
              <a:gd name="connsiteY2" fmla="*/ 10000 h 10000"/>
              <a:gd name="connsiteX3" fmla="*/ 129 w 10129"/>
              <a:gd name="connsiteY3" fmla="*/ 10000 h 10000"/>
              <a:gd name="connsiteX4" fmla="*/ 0 w 10129"/>
              <a:gd name="connsiteY4" fmla="*/ 1301 h 10000"/>
              <a:gd name="connsiteX0" fmla="*/ 0 w 10129"/>
              <a:gd name="connsiteY0" fmla="*/ 1301 h 10000"/>
              <a:gd name="connsiteX1" fmla="*/ 10085 w 10129"/>
              <a:gd name="connsiteY1" fmla="*/ 0 h 10000"/>
              <a:gd name="connsiteX2" fmla="*/ 10127 w 10129"/>
              <a:gd name="connsiteY2" fmla="*/ 10000 h 10000"/>
              <a:gd name="connsiteX3" fmla="*/ 129 w 10129"/>
              <a:gd name="connsiteY3" fmla="*/ 10000 h 10000"/>
              <a:gd name="connsiteX4" fmla="*/ 0 w 10129"/>
              <a:gd name="connsiteY4" fmla="*/ 1301 h 10000"/>
              <a:gd name="connsiteX0" fmla="*/ 0 w 10129"/>
              <a:gd name="connsiteY0" fmla="*/ 1301 h 10000"/>
              <a:gd name="connsiteX1" fmla="*/ 10085 w 10129"/>
              <a:gd name="connsiteY1" fmla="*/ 0 h 10000"/>
              <a:gd name="connsiteX2" fmla="*/ 10127 w 10129"/>
              <a:gd name="connsiteY2" fmla="*/ 10000 h 10000"/>
              <a:gd name="connsiteX3" fmla="*/ 129 w 10129"/>
              <a:gd name="connsiteY3" fmla="*/ 10000 h 10000"/>
              <a:gd name="connsiteX4" fmla="*/ 0 w 10129"/>
              <a:gd name="connsiteY4" fmla="*/ 1301 h 10000"/>
              <a:gd name="connsiteX0" fmla="*/ 0 w 10043"/>
              <a:gd name="connsiteY0" fmla="*/ 602 h 10000"/>
              <a:gd name="connsiteX1" fmla="*/ 9999 w 10043"/>
              <a:gd name="connsiteY1" fmla="*/ 0 h 10000"/>
              <a:gd name="connsiteX2" fmla="*/ 10041 w 10043"/>
              <a:gd name="connsiteY2" fmla="*/ 10000 h 10000"/>
              <a:gd name="connsiteX3" fmla="*/ 43 w 10043"/>
              <a:gd name="connsiteY3" fmla="*/ 10000 h 10000"/>
              <a:gd name="connsiteX4" fmla="*/ 0 w 10043"/>
              <a:gd name="connsiteY4" fmla="*/ 602 h 10000"/>
              <a:gd name="connsiteX0" fmla="*/ 95 w 10009"/>
              <a:gd name="connsiteY0" fmla="*/ 305 h 10208"/>
              <a:gd name="connsiteX1" fmla="*/ 9965 w 10009"/>
              <a:gd name="connsiteY1" fmla="*/ 208 h 10208"/>
              <a:gd name="connsiteX2" fmla="*/ 10007 w 10009"/>
              <a:gd name="connsiteY2" fmla="*/ 10208 h 10208"/>
              <a:gd name="connsiteX3" fmla="*/ 9 w 10009"/>
              <a:gd name="connsiteY3" fmla="*/ 10208 h 10208"/>
              <a:gd name="connsiteX4" fmla="*/ 95 w 10009"/>
              <a:gd name="connsiteY4" fmla="*/ 305 h 10208"/>
              <a:gd name="connsiteX0" fmla="*/ 95 w 10009"/>
              <a:gd name="connsiteY0" fmla="*/ 97 h 10000"/>
              <a:gd name="connsiteX1" fmla="*/ 9965 w 10009"/>
              <a:gd name="connsiteY1" fmla="*/ 0 h 10000"/>
              <a:gd name="connsiteX2" fmla="*/ 10007 w 10009"/>
              <a:gd name="connsiteY2" fmla="*/ 10000 h 10000"/>
              <a:gd name="connsiteX3" fmla="*/ 9 w 10009"/>
              <a:gd name="connsiteY3" fmla="*/ 10000 h 10000"/>
              <a:gd name="connsiteX4" fmla="*/ 95 w 10009"/>
              <a:gd name="connsiteY4" fmla="*/ 97 h 10000"/>
              <a:gd name="connsiteX0" fmla="*/ 55 w 10012"/>
              <a:gd name="connsiteY0" fmla="*/ 6 h 12045"/>
              <a:gd name="connsiteX1" fmla="*/ 9968 w 10012"/>
              <a:gd name="connsiteY1" fmla="*/ 2045 h 12045"/>
              <a:gd name="connsiteX2" fmla="*/ 10010 w 10012"/>
              <a:gd name="connsiteY2" fmla="*/ 12045 h 12045"/>
              <a:gd name="connsiteX3" fmla="*/ 12 w 10012"/>
              <a:gd name="connsiteY3" fmla="*/ 12045 h 12045"/>
              <a:gd name="connsiteX4" fmla="*/ 55 w 10012"/>
              <a:gd name="connsiteY4" fmla="*/ 6 h 12045"/>
              <a:gd name="connsiteX0" fmla="*/ 55 w 10012"/>
              <a:gd name="connsiteY0" fmla="*/ 0 h 12039"/>
              <a:gd name="connsiteX1" fmla="*/ 9968 w 10012"/>
              <a:gd name="connsiteY1" fmla="*/ 2039 h 12039"/>
              <a:gd name="connsiteX2" fmla="*/ 10010 w 10012"/>
              <a:gd name="connsiteY2" fmla="*/ 12039 h 12039"/>
              <a:gd name="connsiteX3" fmla="*/ 12 w 10012"/>
              <a:gd name="connsiteY3" fmla="*/ 12039 h 12039"/>
              <a:gd name="connsiteX4" fmla="*/ 55 w 10012"/>
              <a:gd name="connsiteY4" fmla="*/ 0 h 12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2" h="12039">
                <a:moveTo>
                  <a:pt x="55" y="0"/>
                </a:moveTo>
                <a:cubicBezTo>
                  <a:pt x="2481" y="3073"/>
                  <a:pt x="8204" y="2426"/>
                  <a:pt x="9968" y="2039"/>
                </a:cubicBezTo>
                <a:cubicBezTo>
                  <a:pt x="9953" y="5877"/>
                  <a:pt x="10025" y="8201"/>
                  <a:pt x="10010" y="12039"/>
                </a:cubicBezTo>
                <a:lnTo>
                  <a:pt x="12" y="12039"/>
                </a:lnTo>
                <a:cubicBezTo>
                  <a:pt x="-31" y="9139"/>
                  <a:pt x="55" y="2861"/>
                  <a:pt x="55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33" y="4001819"/>
            <a:ext cx="3000767" cy="1363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" name="Группа 18"/>
          <p:cNvGrpSpPr/>
          <p:nvPr/>
        </p:nvGrpSpPr>
        <p:grpSpPr>
          <a:xfrm>
            <a:off x="-13987" y="1560"/>
            <a:ext cx="12192000" cy="696608"/>
            <a:chOff x="-13987" y="1300"/>
            <a:chExt cx="12192000" cy="840540"/>
          </a:xfrm>
        </p:grpSpPr>
        <p:sp>
          <p:nvSpPr>
            <p:cNvPr id="11" name="TextBox 10"/>
            <p:cNvSpPr txBox="1"/>
            <p:nvPr/>
          </p:nvSpPr>
          <p:spPr>
            <a:xfrm>
              <a:off x="-13987" y="1300"/>
              <a:ext cx="12192000" cy="8405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ый треугольник 12"/>
            <p:cNvSpPr/>
            <p:nvPr/>
          </p:nvSpPr>
          <p:spPr>
            <a:xfrm flipH="1">
              <a:off x="4308631" y="20570"/>
              <a:ext cx="7869382" cy="781888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74726" y="283775"/>
              <a:ext cx="3089565" cy="492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</a:rPr>
                <a:t>СТРАТЕГИЧЕСКАЯ ЗАДАЧА - ОБЕСПЕЧЕНИЕ ВЫСОКОГО КАЧЕСТВА ОБРАЗОВАНИЯ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749400" y="0"/>
            <a:ext cx="35380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КОНТРОЛЬНЫЕ ТОЧКИ ДЛЯ РУКОВОДИТЕЛЯ ОБРАЗОВАТЕЛЬНОЙ ОРГАНИЗАЦИИ  ПО ПЕРЕХОДУ </a:t>
            </a:r>
          </a:p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НА ФООП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05" y="64351"/>
            <a:ext cx="648219" cy="57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02057"/>
            <a:ext cx="3339645" cy="2876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217" y="849257"/>
            <a:ext cx="2056815" cy="6008743"/>
          </a:xfrm>
          <a:prstGeom prst="rect">
            <a:avLst/>
          </a:prstGeom>
        </p:spPr>
      </p:pic>
      <p:pic>
        <p:nvPicPr>
          <p:cNvPr id="14" name="Рисунок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6"/>
          <a:stretch/>
        </p:blipFill>
        <p:spPr bwMode="auto">
          <a:xfrm>
            <a:off x="256577" y="5552577"/>
            <a:ext cx="3083068" cy="1106844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368033" y="902057"/>
            <a:ext cx="823968" cy="594418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697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478007"/>
            <a:ext cx="12192000" cy="3024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019533" y="1928178"/>
            <a:ext cx="861947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bg1"/>
                </a:solidFill>
              </a:rPr>
              <a:t>СПАСИБО  ЗА  ВНИМАНИЕ! 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0185" y="1703283"/>
            <a:ext cx="2845757" cy="21590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6"/>
          <a:stretch/>
        </p:blipFill>
        <p:spPr bwMode="auto">
          <a:xfrm>
            <a:off x="173776" y="2224011"/>
            <a:ext cx="2845757" cy="1117606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80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835</Words>
  <Application>Microsoft Office PowerPoint</Application>
  <PresentationFormat>Широкоэкранный</PresentationFormat>
  <Paragraphs>163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Times New Roman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Маряшина</dc:creator>
  <cp:lastModifiedBy>Audit</cp:lastModifiedBy>
  <cp:revision>228</cp:revision>
  <dcterms:created xsi:type="dcterms:W3CDTF">2023-08-27T06:26:54Z</dcterms:created>
  <dcterms:modified xsi:type="dcterms:W3CDTF">2023-08-28T05:07:28Z</dcterms:modified>
</cp:coreProperties>
</file>