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  <p:sldMasterId id="2147483684" r:id="rId2"/>
  </p:sldMasterIdLst>
  <p:notesMasterIdLst>
    <p:notesMasterId r:id="rId20"/>
  </p:notesMasterIdLst>
  <p:handoutMasterIdLst>
    <p:handoutMasterId r:id="rId21"/>
  </p:handoutMasterIdLst>
  <p:sldIdLst>
    <p:sldId id="303" r:id="rId3"/>
    <p:sldId id="1274" r:id="rId4"/>
    <p:sldId id="362" r:id="rId5"/>
    <p:sldId id="356" r:id="rId6"/>
    <p:sldId id="363" r:id="rId7"/>
    <p:sldId id="364" r:id="rId8"/>
    <p:sldId id="365" r:id="rId9"/>
    <p:sldId id="366" r:id="rId10"/>
    <p:sldId id="367" r:id="rId11"/>
    <p:sldId id="368" r:id="rId12"/>
    <p:sldId id="369" r:id="rId13"/>
    <p:sldId id="370" r:id="rId14"/>
    <p:sldId id="372" r:id="rId15"/>
    <p:sldId id="373" r:id="rId16"/>
    <p:sldId id="380" r:id="rId17"/>
    <p:sldId id="382" r:id="rId18"/>
    <p:sldId id="1281" r:id="rId19"/>
  </p:sldIdLst>
  <p:sldSz cx="12192000" cy="6858000"/>
  <p:notesSz cx="6797675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  <a:srgbClr val="E0E0E0"/>
    <a:srgbClr val="333399"/>
    <a:srgbClr val="009999"/>
    <a:srgbClr val="FF5050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EB9631B5-78F2-41C9-869B-9F39066F8104}" styleName="Средний стиль 3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5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392"/>
    </p:cViewPr>
  </p:sorterViewPr>
  <p:notesViewPr>
    <p:cSldViewPr snapToGrid="0">
      <p:cViewPr varScale="1">
        <p:scale>
          <a:sx n="64" d="100"/>
          <a:sy n="64" d="100"/>
        </p:scale>
        <p:origin x="291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90D08F-F0C8-4475-BCD1-84DDE09F3638}" type="doc">
      <dgm:prSet loTypeId="urn:microsoft.com/office/officeart/2005/8/layout/hProcess9" loCatId="process" qsTypeId="urn:microsoft.com/office/officeart/2005/8/quickstyle/simple1" qsCatId="simple" csTypeId="urn:microsoft.com/office/officeart/2005/8/colors/accent0_1" csCatId="mainScheme" phldr="1"/>
      <dgm:spPr bwMode="auto"/>
    </dgm:pt>
    <dgm:pt modelId="{EA430353-3031-4AF7-B840-6645F0FEB05D}">
      <dgm:prSet phldrT="[Text]" custT="1"/>
      <dgm:spPr bwMode="auto"/>
      <dgm:t>
        <a:bodyPr/>
        <a:lstStyle/>
        <a:p>
          <a:pPr>
            <a:defRPr/>
          </a:pPr>
          <a:r>
            <a:rPr lang="ru-RU" sz="2400" b="1" dirty="0"/>
            <a:t>Единые подходы к формированию содержания образования и воспитания</a:t>
          </a:r>
          <a:endParaRPr sz="2400" dirty="0"/>
        </a:p>
      </dgm:t>
    </dgm:pt>
    <dgm:pt modelId="{E5B2F41C-744C-46F6-852C-54C6F6BE061C}" type="parTrans" cxnId="{96A71C11-9966-43C4-B95C-CE74EF86C69C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FCC948F6-C140-41F7-8153-C5C00AEDF3E8}" type="sibTrans" cxnId="{96A71C11-9966-43C4-B95C-CE74EF86C69C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9D66A5A9-90E0-4652-BADD-9BAEB3759476}">
      <dgm:prSet phldrT="[Text]" custT="1"/>
      <dgm:spPr bwMode="auto"/>
      <dgm:t>
        <a:bodyPr/>
        <a:lstStyle/>
        <a:p>
          <a:pPr>
            <a:defRPr/>
          </a:pPr>
          <a:r>
            <a:rPr lang="ru-RU" sz="2400" b="1" dirty="0"/>
            <a:t>Единая система мониторинга эффективности деятельности ОО, органов управления образованием</a:t>
          </a:r>
          <a:endParaRPr dirty="0"/>
        </a:p>
      </dgm:t>
    </dgm:pt>
    <dgm:pt modelId="{8F6DAE68-787A-4D96-AEBF-C222644A376A}" type="parTrans" cxnId="{FD940CA8-464A-4C56-826C-5ED9D8A9A5CD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B0AA2044-F83A-4780-BE87-BA2A1E3F7AFD}" type="sibTrans" cxnId="{FD940CA8-464A-4C56-826C-5ED9D8A9A5CD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B6704232-D18B-45AB-B29D-D0D5B7FB40B1}">
      <dgm:prSet phldrT="[Text]" custT="1"/>
      <dgm:spPr bwMode="auto"/>
      <dgm:t>
        <a:bodyPr/>
        <a:lstStyle/>
        <a:p>
          <a:pPr algn="ctr">
            <a:defRPr/>
          </a:pPr>
          <a:r>
            <a:rPr lang="ru-RU" sz="3200" b="1" dirty="0"/>
            <a:t>Единые стандарты образовательного пространства РФ</a:t>
          </a:r>
          <a:endParaRPr dirty="0"/>
        </a:p>
      </dgm:t>
    </dgm:pt>
    <dgm:pt modelId="{96FA58C9-04AB-4D7A-9068-C986606A1E63}" type="parTrans" cxnId="{53AD5F78-B06C-4E57-A309-46779F318B37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D637620B-B0AE-49AE-A9E7-BCF5E9A83D65}" type="sibTrans" cxnId="{53AD5F78-B06C-4E57-A309-46779F318B37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4BDF88A5-EEA3-42F0-A70B-2B32C556D8F2}" type="pres">
      <dgm:prSet presAssocID="{6890D08F-F0C8-4475-BCD1-84DDE09F3638}" presName="CompostProcess" presStyleCnt="0">
        <dgm:presLayoutVars>
          <dgm:dir/>
          <dgm:resizeHandles val="exact"/>
        </dgm:presLayoutVars>
      </dgm:prSet>
      <dgm:spPr bwMode="auto"/>
    </dgm:pt>
    <dgm:pt modelId="{783F52D3-0C14-43D5-81DC-A9B7D947DFF7}" type="pres">
      <dgm:prSet presAssocID="{6890D08F-F0C8-4475-BCD1-84DDE09F3638}" presName="arrow" presStyleLbl="bgShp" presStyleIdx="0" presStyleCnt="1" custLinFactNeighborX="-641" custLinFactNeighborY="2282"/>
      <dgm:spPr bwMode="auto"/>
    </dgm:pt>
    <dgm:pt modelId="{6C14D472-96EE-48D4-B402-4C4AD60DCFF0}" type="pres">
      <dgm:prSet presAssocID="{6890D08F-F0C8-4475-BCD1-84DDE09F3638}" presName="linearProcess" presStyleCnt="0"/>
      <dgm:spPr bwMode="auto"/>
    </dgm:pt>
    <dgm:pt modelId="{2162565F-6540-40AC-B496-145E9CB03A7C}" type="pres">
      <dgm:prSet presAssocID="{EA430353-3031-4AF7-B840-6645F0FEB05D}" presName="textNode" presStyleLbl="node1" presStyleIdx="0" presStyleCnt="3" custScaleY="181095" custLinFactNeighborX="-90444" custLinFactNeighborY="2685">
        <dgm:presLayoutVars>
          <dgm:bulletEnabled val="1"/>
        </dgm:presLayoutVars>
      </dgm:prSet>
      <dgm:spPr bwMode="auto"/>
    </dgm:pt>
    <dgm:pt modelId="{2497D2B7-5421-431E-8B0B-36E7A220C6AC}" type="pres">
      <dgm:prSet presAssocID="{FCC948F6-C140-41F7-8153-C5C00AEDF3E8}" presName="sibTrans" presStyleCnt="0"/>
      <dgm:spPr bwMode="auto"/>
    </dgm:pt>
    <dgm:pt modelId="{E082726E-0561-4CC3-95D5-545D28539DF6}" type="pres">
      <dgm:prSet presAssocID="{B6704232-D18B-45AB-B29D-D0D5B7FB40B1}" presName="textNode" presStyleLbl="node1" presStyleIdx="1" presStyleCnt="3" custScaleX="116585" custScaleY="151467">
        <dgm:presLayoutVars>
          <dgm:bulletEnabled val="1"/>
        </dgm:presLayoutVars>
      </dgm:prSet>
      <dgm:spPr bwMode="auto"/>
    </dgm:pt>
    <dgm:pt modelId="{BB1B17FA-85AD-4014-995B-E4C2EDBB684C}" type="pres">
      <dgm:prSet presAssocID="{D637620B-B0AE-49AE-A9E7-BCF5E9A83D65}" presName="sibTrans" presStyleCnt="0"/>
      <dgm:spPr bwMode="auto"/>
    </dgm:pt>
    <dgm:pt modelId="{3FFAFDDA-3B1C-4F88-B965-08E17BD5B1BA}" type="pres">
      <dgm:prSet presAssocID="{9D66A5A9-90E0-4652-BADD-9BAEB3759476}" presName="textNode" presStyleLbl="node1" presStyleIdx="2" presStyleCnt="3" custScaleX="96109" custScaleY="172011" custLinFactNeighborX="1349" custLinFactNeighborY="119">
        <dgm:presLayoutVars>
          <dgm:bulletEnabled val="1"/>
        </dgm:presLayoutVars>
      </dgm:prSet>
      <dgm:spPr bwMode="auto"/>
    </dgm:pt>
  </dgm:ptLst>
  <dgm:cxnLst>
    <dgm:cxn modelId="{96A71C11-9966-43C4-B95C-CE74EF86C69C}" srcId="{6890D08F-F0C8-4475-BCD1-84DDE09F3638}" destId="{EA430353-3031-4AF7-B840-6645F0FEB05D}" srcOrd="0" destOrd="0" parTransId="{E5B2F41C-744C-46F6-852C-54C6F6BE061C}" sibTransId="{FCC948F6-C140-41F7-8153-C5C00AEDF3E8}"/>
    <dgm:cxn modelId="{1786CA23-D09A-4977-8B72-ED9B15AD2F3E}" type="presOf" srcId="{EA430353-3031-4AF7-B840-6645F0FEB05D}" destId="{2162565F-6540-40AC-B496-145E9CB03A7C}" srcOrd="0" destOrd="0" presId="urn:microsoft.com/office/officeart/2005/8/layout/hProcess9"/>
    <dgm:cxn modelId="{53AD5F78-B06C-4E57-A309-46779F318B37}" srcId="{6890D08F-F0C8-4475-BCD1-84DDE09F3638}" destId="{B6704232-D18B-45AB-B29D-D0D5B7FB40B1}" srcOrd="1" destOrd="0" parTransId="{96FA58C9-04AB-4D7A-9068-C986606A1E63}" sibTransId="{D637620B-B0AE-49AE-A9E7-BCF5E9A83D65}"/>
    <dgm:cxn modelId="{EAE58984-A46F-4563-9673-DA7871F7B5AC}" type="presOf" srcId="{B6704232-D18B-45AB-B29D-D0D5B7FB40B1}" destId="{E082726E-0561-4CC3-95D5-545D28539DF6}" srcOrd="0" destOrd="0" presId="urn:microsoft.com/office/officeart/2005/8/layout/hProcess9"/>
    <dgm:cxn modelId="{077A5C99-C7F6-429A-83DB-41EEFB02278F}" type="presOf" srcId="{6890D08F-F0C8-4475-BCD1-84DDE09F3638}" destId="{4BDF88A5-EEA3-42F0-A70B-2B32C556D8F2}" srcOrd="0" destOrd="0" presId="urn:microsoft.com/office/officeart/2005/8/layout/hProcess9"/>
    <dgm:cxn modelId="{FD940CA8-464A-4C56-826C-5ED9D8A9A5CD}" srcId="{6890D08F-F0C8-4475-BCD1-84DDE09F3638}" destId="{9D66A5A9-90E0-4652-BADD-9BAEB3759476}" srcOrd="2" destOrd="0" parTransId="{8F6DAE68-787A-4D96-AEBF-C222644A376A}" sibTransId="{B0AA2044-F83A-4780-BE87-BA2A1E3F7AFD}"/>
    <dgm:cxn modelId="{3EF942C7-85B4-4F05-A792-16B5B35A3EA8}" type="presOf" srcId="{9D66A5A9-90E0-4652-BADD-9BAEB3759476}" destId="{3FFAFDDA-3B1C-4F88-B965-08E17BD5B1BA}" srcOrd="0" destOrd="0" presId="urn:microsoft.com/office/officeart/2005/8/layout/hProcess9"/>
    <dgm:cxn modelId="{E16E65C6-61AA-4AD2-82F5-EBA8DD7B5401}" type="presParOf" srcId="{4BDF88A5-EEA3-42F0-A70B-2B32C556D8F2}" destId="{783F52D3-0C14-43D5-81DC-A9B7D947DFF7}" srcOrd="0" destOrd="0" presId="urn:microsoft.com/office/officeart/2005/8/layout/hProcess9"/>
    <dgm:cxn modelId="{EFCA53ED-991C-48AD-995E-EFFA98037FFE}" type="presParOf" srcId="{4BDF88A5-EEA3-42F0-A70B-2B32C556D8F2}" destId="{6C14D472-96EE-48D4-B402-4C4AD60DCFF0}" srcOrd="1" destOrd="0" presId="urn:microsoft.com/office/officeart/2005/8/layout/hProcess9"/>
    <dgm:cxn modelId="{96E93A9B-5851-4636-B64F-C02159CCB149}" type="presParOf" srcId="{6C14D472-96EE-48D4-B402-4C4AD60DCFF0}" destId="{2162565F-6540-40AC-B496-145E9CB03A7C}" srcOrd="0" destOrd="0" presId="urn:microsoft.com/office/officeart/2005/8/layout/hProcess9"/>
    <dgm:cxn modelId="{EEE96F57-E4E5-401A-B297-9EA57F793057}" type="presParOf" srcId="{6C14D472-96EE-48D4-B402-4C4AD60DCFF0}" destId="{2497D2B7-5421-431E-8B0B-36E7A220C6AC}" srcOrd="1" destOrd="0" presId="urn:microsoft.com/office/officeart/2005/8/layout/hProcess9"/>
    <dgm:cxn modelId="{757B98BA-A6B5-450A-A7DE-606548CE8DDA}" type="presParOf" srcId="{6C14D472-96EE-48D4-B402-4C4AD60DCFF0}" destId="{E082726E-0561-4CC3-95D5-545D28539DF6}" srcOrd="2" destOrd="0" presId="urn:microsoft.com/office/officeart/2005/8/layout/hProcess9"/>
    <dgm:cxn modelId="{B08A791D-19D8-4E6F-82F3-37E0147E8482}" type="presParOf" srcId="{6C14D472-96EE-48D4-B402-4C4AD60DCFF0}" destId="{BB1B17FA-85AD-4014-995B-E4C2EDBB684C}" srcOrd="3" destOrd="0" presId="urn:microsoft.com/office/officeart/2005/8/layout/hProcess9"/>
    <dgm:cxn modelId="{1223BA47-5B73-4C17-9A8A-239C0A484CFA}" type="presParOf" srcId="{6C14D472-96EE-48D4-B402-4C4AD60DCFF0}" destId="{3FFAFDDA-3B1C-4F88-B965-08E17BD5B1BA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3F52D3-0C14-43D5-81DC-A9B7D947DFF7}">
      <dsp:nvSpPr>
        <dsp:cNvPr id="0" name=""/>
        <dsp:cNvSpPr/>
      </dsp:nvSpPr>
      <dsp:spPr bwMode="auto">
        <a:xfrm>
          <a:off x="809557" y="0"/>
          <a:ext cx="9893728" cy="4518652"/>
        </a:xfrm>
        <a:prstGeom prst="rightArrow">
          <a:avLst/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62565F-6540-40AC-B496-145E9CB03A7C}">
      <dsp:nvSpPr>
        <dsp:cNvPr id="0" name=""/>
        <dsp:cNvSpPr/>
      </dsp:nvSpPr>
      <dsp:spPr bwMode="auto">
        <a:xfrm>
          <a:off x="0" y="671245"/>
          <a:ext cx="3404344" cy="327322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ru-RU" sz="2400" b="1" kern="1200" dirty="0"/>
            <a:t>Единые подходы к формированию содержания образования и воспитания</a:t>
          </a:r>
          <a:endParaRPr sz="2400" kern="1200" dirty="0"/>
        </a:p>
      </dsp:txBody>
      <dsp:txXfrm>
        <a:off x="159785" y="831030"/>
        <a:ext cx="3084774" cy="2953651"/>
      </dsp:txXfrm>
    </dsp:sp>
    <dsp:sp modelId="{E082726E-0561-4CC3-95D5-545D28539DF6}">
      <dsp:nvSpPr>
        <dsp:cNvPr id="0" name=""/>
        <dsp:cNvSpPr/>
      </dsp:nvSpPr>
      <dsp:spPr bwMode="auto">
        <a:xfrm>
          <a:off x="3901593" y="890472"/>
          <a:ext cx="3968955" cy="273770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ru-RU" sz="3200" b="1" kern="1200" dirty="0"/>
            <a:t>Единые стандарты образовательного пространства РФ</a:t>
          </a:r>
          <a:endParaRPr kern="1200" dirty="0"/>
        </a:p>
      </dsp:txBody>
      <dsp:txXfrm>
        <a:off x="4035237" y="1024116"/>
        <a:ext cx="3701667" cy="2470418"/>
      </dsp:txXfrm>
    </dsp:sp>
    <dsp:sp modelId="{3FFAFDDA-3B1C-4F88-B965-08E17BD5B1BA}">
      <dsp:nvSpPr>
        <dsp:cNvPr id="0" name=""/>
        <dsp:cNvSpPr/>
      </dsp:nvSpPr>
      <dsp:spPr bwMode="auto">
        <a:xfrm>
          <a:off x="8367798" y="706961"/>
          <a:ext cx="3271881" cy="310903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ru-RU" sz="2400" b="1" kern="1200" dirty="0"/>
            <a:t>Единая система мониторинга эффективности деятельности ОО, органов управления образованием</a:t>
          </a:r>
          <a:endParaRPr kern="1200" dirty="0"/>
        </a:p>
      </dsp:txBody>
      <dsp:txXfrm>
        <a:off x="8519568" y="858731"/>
        <a:ext cx="2968341" cy="28054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76437522-B2FC-4DAE-A9C4-501610AD83A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B80A762-3F02-4531-8827-D016A9156E7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5E2CAE-FC04-47B0-845E-DB662817A85C}" type="datetimeFigureOut">
              <a:rPr lang="ru-RU" smtClean="0"/>
              <a:t>пт 01.09.23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CC3A3FF-A8DE-478D-B12A-6BA6A71C5C9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730C167-18D8-4F8B-A6A6-F11F99BC41F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73A565-1BD2-41D0-A65B-8852F84D9F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539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C370C4-5ADE-4902-8F75-1E2C70B0B766}" type="datetimeFigureOut">
              <a:rPr lang="ru-RU" smtClean="0"/>
              <a:t>пт 01.09.23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638BDF-5BB3-4BC6-B005-DE4456311D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7974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0640FAE-2CFD-4D5E-AC95-22F732C3A1C9}" type="datetime1">
              <a:rPr lang="ru-RU" smtClean="0"/>
              <a:t>пт 01.09.23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EEF7049-5EE1-4E1A-91D9-D0CBA1A62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0774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7DE48-62CD-42E7-86BE-626125342247}" type="datetime1">
              <a:rPr lang="ru-RU" smtClean="0"/>
              <a:t>пт 01.09.23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EEF7049-5EE1-4E1A-91D9-D0CBA1A62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141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BFA5105-A5CB-49F5-AD82-0C2BA50D24D0}" type="datetime1">
              <a:rPr lang="ru-RU" smtClean="0"/>
              <a:t>пт 01.09.23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EEF7049-5EE1-4E1A-91D9-D0CBA1A62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903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02961-CB95-41C8-BE7E-63696F962CEB}" type="datetime1">
              <a:rPr lang="ru-RU" smtClean="0"/>
              <a:t>пт 01.09.23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5135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A19D4-ED4C-41FE-A0BB-D38E931A0316}" type="datetime1">
              <a:rPr lang="ru-RU" smtClean="0"/>
              <a:t>пт 01.09.23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5017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658AC-B998-4312-B2FC-CF0C625DF997}" type="datetime1">
              <a:rPr lang="ru-RU" smtClean="0"/>
              <a:t>пт 01.09.23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4501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A7737-3DD7-48A4-82A0-FCC8BA281A88}" type="datetime1">
              <a:rPr lang="ru-RU" smtClean="0"/>
              <a:t>пт 01.09.23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2356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D493988-AF00-4D20-8FE4-7FD76382BE51}" type="datetime1">
              <a:rPr lang="ru-RU" smtClean="0"/>
              <a:t>пт 01.09.23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EEF7049-5EE1-4E1A-91D9-D0CBA1A62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0955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A042-270D-47C3-BC46-D2C485A74292}" type="datetime1">
              <a:rPr lang="ru-RU" smtClean="0"/>
              <a:t>пт 01.09.23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6235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ABF6F-FA38-4A74-A382-97EEB40DAFD3}" type="datetime1">
              <a:rPr lang="ru-RU" smtClean="0"/>
              <a:t>пт 01.09.23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011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FE51C952-5332-42C8-82DF-F8C5799596E0}" type="datetime1">
              <a:rPr lang="ru-RU" smtClean="0"/>
              <a:t>пт 01.09.23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EEF7049-5EE1-4E1A-91D9-D0CBA1A62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44360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1EE11D-E6DB-4CE8-8FD5-17A0BB50D1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919CFD6-5475-4814-AAFC-51B4B36FBC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66AC2C7-6680-4C61-B31B-B57783858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2685A-4B87-4AC8-9577-21B6013C8A5B}" type="datetimeFigureOut">
              <a:rPr lang="ru-RU" smtClean="0"/>
              <a:t>пт 01.09.23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2D3A50-D93C-4B71-91C1-732E8BEC7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F0EBCD-334A-4BFF-8E8B-5E223D55F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2124-AEC8-4BDE-8DBD-2308B67AA5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22990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F3F111-644E-484D-9411-DC0B9115E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7D7117-DC9D-4534-8657-C5A0D930F1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6CA1E50-5B99-47C6-B67F-6AF8FC148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2685A-4B87-4AC8-9577-21B6013C8A5B}" type="datetimeFigureOut">
              <a:rPr lang="ru-RU" smtClean="0"/>
              <a:t>пт 01.09.23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3F6A7E2-AE8D-454D-A5CD-FC36ED39D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329D4F-9B50-4697-904D-6A501F4DC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2124-AEC8-4BDE-8DBD-2308B67AA5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52303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1ABA5A-88D2-4272-951F-D37829A43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248A0A3-69A3-483E-BABD-4C0FFB763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D16898D-CC6B-43F6-B93A-BCDD497BC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2685A-4B87-4AC8-9577-21B6013C8A5B}" type="datetimeFigureOut">
              <a:rPr lang="ru-RU" smtClean="0"/>
              <a:t>пт 01.09.23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91E55F2-0EB7-4ADA-9624-0CF321972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F36F653-213C-421A-9339-70B65F12B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2124-AEC8-4BDE-8DBD-2308B67AA5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71394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DD3BFC-E81F-446D-90EE-E65D35A48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388533-B837-4E1B-8467-C98AC87E72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8C9720B-669D-40B3-8AA5-C1E2849355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80A93DA-D245-4BE7-9F70-F6DE9E8BB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2685A-4B87-4AC8-9577-21B6013C8A5B}" type="datetimeFigureOut">
              <a:rPr lang="ru-RU" smtClean="0"/>
              <a:t>пт 01.09.23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9C1647D-24E6-4D10-9165-2EB2A0B22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78EDA08-FD6A-40CE-87B4-68BDA7248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2124-AEC8-4BDE-8DBD-2308B67AA5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9335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CA5C3C-9BA2-4A6E-87EA-4C5CB0B09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1A34EDA-13C1-4BFF-9301-39CC1D718F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61A52A6-50AF-4E7D-BA10-D6BF183AD0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BE54A1F-2F18-40A4-B97F-DB09C3619C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A9A1617-2178-4CF4-BDF9-9C742D69A2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F717ED4-A0E3-4C9E-8704-A53B8A4EB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2685A-4B87-4AC8-9577-21B6013C8A5B}" type="datetimeFigureOut">
              <a:rPr lang="ru-RU" smtClean="0"/>
              <a:t>пт 01.09.23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7CD9AE7-4ECA-4981-91A4-C76CBC51A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75406E7-CAAF-49B2-9AEA-569529687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2124-AEC8-4BDE-8DBD-2308B67AA5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2639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259E3A-E54C-4994-9D89-CB96035A1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E57E761-D7F4-442E-AF9D-170BB77B3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2685A-4B87-4AC8-9577-21B6013C8A5B}" type="datetimeFigureOut">
              <a:rPr lang="ru-RU" smtClean="0"/>
              <a:t>пт 01.09.23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4F08D4F-C73A-4990-96BF-034FA5165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03BFC0D-2743-414E-BC50-52F87441D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2124-AEC8-4BDE-8DBD-2308B67AA5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998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8C1817B-3271-4F0D-8364-8885B3B47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2685A-4B87-4AC8-9577-21B6013C8A5B}" type="datetimeFigureOut">
              <a:rPr lang="ru-RU" smtClean="0"/>
              <a:t>пт 01.09.23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845BFDC-CD58-44DD-AFCC-C9D64EA14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549D5FC-59A7-438B-B333-0F8CCFA85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2124-AEC8-4BDE-8DBD-2308B67AA5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78996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7A142B-2E94-47CD-B99F-C064FCD4A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8B72C5-F24F-4395-924B-41CEAD6F2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5047ACB-DC07-4DA1-8FA3-43FFC43F59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532B150-17EE-4C71-ACBF-D5CEB82A3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2685A-4B87-4AC8-9577-21B6013C8A5B}" type="datetimeFigureOut">
              <a:rPr lang="ru-RU" smtClean="0"/>
              <a:t>пт 01.09.23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A52A181-6D02-42F1-A5AA-870D14316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85A7FE3-12AB-4AE1-ACB0-6DD5B6621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2124-AEC8-4BDE-8DBD-2308B67AA5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2612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7E508C-94F1-4728-B215-E0FB784FA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E59849D-CEC9-4467-984D-392092CDD7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4758DAE-15D3-4A38-8B50-AF9D6EE5BD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DF4D45F-DD41-4B22-A216-42DA6B62F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2685A-4B87-4AC8-9577-21B6013C8A5B}" type="datetimeFigureOut">
              <a:rPr lang="ru-RU" smtClean="0"/>
              <a:t>пт 01.09.23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0111144-EC6C-45DC-BB78-F6C3FE0B6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AD5EADD-F34C-4B61-A7BB-AB2070490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2124-AEC8-4BDE-8DBD-2308B67AA5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6328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F94D3C-4A66-4F6F-8D2F-F7B9148FF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7A9A4EE-C895-46EB-8BF4-FE29BC3101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731D711-8441-4BF7-ADB4-A86DFB5B4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2685A-4B87-4AC8-9577-21B6013C8A5B}" type="datetimeFigureOut">
              <a:rPr lang="ru-RU" smtClean="0"/>
              <a:t>пт 01.09.23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916ED73-166A-40FE-9C18-931103E43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B6B21DA-F82F-441A-BDF7-854EEFFC7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2124-AEC8-4BDE-8DBD-2308B67AA5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0473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F9A22CE-4A1A-4DB8-BC8E-15022AE8E5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1D43309-E89C-4842-9954-46AB60A6FE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FCD4B95-4551-4183-B288-875761673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2685A-4B87-4AC8-9577-21B6013C8A5B}" type="datetimeFigureOut">
              <a:rPr lang="ru-RU" smtClean="0"/>
              <a:t>пт 01.09.23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720DDDF-A92A-4189-9CC8-A83C4BADE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F2098D-551F-4C35-975B-95230E4B3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32124-AEC8-4BDE-8DBD-2308B67AA5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355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646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F83F4A59-3D3D-4624-8DA3-37BB37C70AD0}" type="datetime1">
              <a:rPr lang="ru-RU" smtClean="0"/>
              <a:t>пт 01.09.23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EEF7049-5EE1-4E1A-91D9-D0CBA1A6264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98597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6D8778-E956-4E89-82EB-145E882EB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4A8269D-2BA6-480C-9F5B-23421E3732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4847117-AA04-4133-AD6A-19CF13D260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2685A-4B87-4AC8-9577-21B6013C8A5B}" type="datetimeFigureOut">
              <a:rPr lang="ru-RU" smtClean="0"/>
              <a:t>пт 01.09.23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62662E-805B-4EB1-B066-1E673C8B09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7708638-B7B1-4809-BDA0-6F0F1A4960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32124-AEC8-4BDE-8DBD-2308B67AA5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206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://skiv.instrao.ru/bank-zadaniy/" TargetMode="External"/><Relationship Id="rId7" Type="http://schemas.openxmlformats.org/officeDocument/2006/relationships/hyperlink" Target="https://vip.1obraz.ru/#/document/99/902350579/" TargetMode="External"/><Relationship Id="rId12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vip.1obraz.ru/#/document/97/489547/" TargetMode="External"/><Relationship Id="rId11" Type="http://schemas.openxmlformats.org/officeDocument/2006/relationships/image" Target="../media/image7.png"/><Relationship Id="rId5" Type="http://schemas.openxmlformats.org/officeDocument/2006/relationships/hyperlink" Target="https://vip.1obraz.ru/#/document/97/489548/" TargetMode="External"/><Relationship Id="rId10" Type="http://schemas.openxmlformats.org/officeDocument/2006/relationships/image" Target="../media/image6.png"/><Relationship Id="rId4" Type="http://schemas.openxmlformats.org/officeDocument/2006/relationships/hyperlink" Target="https://vip.1obraz.ru/#/document/99/499057887/" TargetMode="External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instrao.ru/" TargetMode="External"/><Relationship Id="rId5" Type="http://schemas.openxmlformats.org/officeDocument/2006/relationships/hyperlink" Target="https://edsoo.ru/" TargetMode="External"/><Relationship Id="rId4" Type="http://schemas.openxmlformats.org/officeDocument/2006/relationships/hyperlink" Target="http://www.consultant.ru/document/cons_doc_LAW_140174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8282"/>
            <a:ext cx="12191999" cy="1546525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>
                <a:latin typeface="Candara" panose="020E0502030303020204" pitchFamily="34" charset="0"/>
                <a:cs typeface="Arial" panose="020B0604020202020204" pitchFamily="34" charset="0"/>
              </a:rPr>
              <a:t>         </a:t>
            </a:r>
            <a:endParaRPr lang="ru-RU" sz="2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77285" y="2765189"/>
            <a:ext cx="986521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206A7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3200" b="1" dirty="0">
                <a:solidFill>
                  <a:srgbClr val="206A7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Лидирующая роль руководящих работников в повышении качества образования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4616450"/>
            <a:ext cx="12192000" cy="224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684" y="108606"/>
            <a:ext cx="1010678" cy="1303365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01600" y="467902"/>
            <a:ext cx="109320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  <a:endParaRPr 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41130" y="5005436"/>
            <a:ext cx="47978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2A6A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>
                <a:solidFill>
                  <a:srgbClr val="2A6A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Смирнов Иван Андреевич, доцент кафедры педагогики и управления образованием, канд. </a:t>
            </a:r>
            <a:r>
              <a:rPr lang="ru-RU" sz="2000" dirty="0" err="1">
                <a:solidFill>
                  <a:srgbClr val="2A6A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филол.наук</a:t>
            </a:r>
            <a:endParaRPr lang="en-US" sz="2000" dirty="0">
              <a:solidFill>
                <a:srgbClr val="2A6A6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90" y="1605377"/>
            <a:ext cx="2341067" cy="129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282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4"/>
          <p:cNvSpPr>
            <a:spLocks noGrp="1"/>
          </p:cNvSpPr>
          <p:nvPr>
            <p:ph type="title"/>
          </p:nvPr>
        </p:nvSpPr>
        <p:spPr>
          <a:xfrm>
            <a:off x="0" y="-36349"/>
            <a:ext cx="12192000" cy="1203649"/>
          </a:xfrm>
          <a:prstGeom prst="rect">
            <a:avLst/>
          </a:prstGeom>
          <a:solidFill>
            <a:srgbClr val="206A7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3200" dirty="0"/>
              <a:t>ЕДИНАЯ ДИНАМИЧНО РАЗВИВАЮЩАЯСЯ СИСТЕМА</a:t>
            </a:r>
            <a:br>
              <a:rPr lang="ru-RU" sz="3200" dirty="0"/>
            </a:br>
            <a:r>
              <a:rPr lang="ru-RU" sz="3200" dirty="0"/>
              <a:t> ОБРАЗОВАНИЯ РОССИИ</a:t>
            </a:r>
            <a:endParaRPr lang="ru-RU" sz="3200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2783" y="57404"/>
            <a:ext cx="787955" cy="101614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graphicFrame>
        <p:nvGraphicFramePr>
          <p:cNvPr id="1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2507439"/>
              </p:ext>
            </p:extLst>
          </p:nvPr>
        </p:nvGraphicFramePr>
        <p:xfrm>
          <a:off x="167425" y="1315478"/>
          <a:ext cx="11639680" cy="45186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42975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Заголовок 4"/>
          <p:cNvSpPr txBox="1">
            <a:spLocks/>
          </p:cNvSpPr>
          <p:nvPr/>
        </p:nvSpPr>
        <p:spPr>
          <a:xfrm>
            <a:off x="0" y="-36349"/>
            <a:ext cx="12192000" cy="1203649"/>
          </a:xfrm>
          <a:prstGeom prst="rect">
            <a:avLst/>
          </a:prstGeom>
          <a:solidFill>
            <a:srgbClr val="206A7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2783" y="57404"/>
            <a:ext cx="787955" cy="101614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2" name="object 2"/>
          <p:cNvSpPr/>
          <p:nvPr/>
        </p:nvSpPr>
        <p:spPr>
          <a:xfrm>
            <a:off x="0" y="6641592"/>
            <a:ext cx="12192000" cy="216535"/>
          </a:xfrm>
          <a:custGeom>
            <a:avLst/>
            <a:gdLst/>
            <a:ahLst/>
            <a:cxnLst/>
            <a:rect l="l" t="t" r="r" b="b"/>
            <a:pathLst>
              <a:path w="12192000" h="216534">
                <a:moveTo>
                  <a:pt x="12192000" y="0"/>
                </a:moveTo>
                <a:lnTo>
                  <a:pt x="0" y="0"/>
                </a:lnTo>
                <a:lnTo>
                  <a:pt x="0" y="216405"/>
                </a:lnTo>
                <a:lnTo>
                  <a:pt x="12192000" y="216405"/>
                </a:lnTo>
                <a:lnTo>
                  <a:pt x="12192000" y="0"/>
                </a:lnTo>
                <a:close/>
              </a:path>
            </a:pathLst>
          </a:custGeom>
          <a:solidFill>
            <a:srgbClr val="385622"/>
          </a:solidFill>
        </p:spPr>
        <p:txBody>
          <a:bodyPr wrap="square" lIns="0" tIns="0" rIns="0" bIns="0"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46992" y="234852"/>
            <a:ext cx="10515600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335" algn="ctr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ЕДИНОЕ</a:t>
            </a:r>
            <a:r>
              <a:rPr spc="-40" dirty="0"/>
              <a:t> </a:t>
            </a:r>
            <a:r>
              <a:rPr spc="-20" dirty="0"/>
              <a:t>СОДЕРЖАНИЕ </a:t>
            </a:r>
            <a:r>
              <a:rPr spc="-30" dirty="0"/>
              <a:t>ОБРАЗОВАНИЯ</a:t>
            </a:r>
          </a:p>
        </p:txBody>
      </p:sp>
      <p:sp>
        <p:nvSpPr>
          <p:cNvPr id="5" name="object 5"/>
          <p:cNvSpPr/>
          <p:nvPr/>
        </p:nvSpPr>
        <p:spPr>
          <a:xfrm>
            <a:off x="4655820" y="1260347"/>
            <a:ext cx="0" cy="1016000"/>
          </a:xfrm>
          <a:custGeom>
            <a:avLst/>
            <a:gdLst/>
            <a:ahLst/>
            <a:cxnLst/>
            <a:rect l="l" t="t" r="r" b="b"/>
            <a:pathLst>
              <a:path h="1016000">
                <a:moveTo>
                  <a:pt x="0" y="0"/>
                </a:moveTo>
                <a:lnTo>
                  <a:pt x="0" y="1015618"/>
                </a:lnTo>
              </a:path>
            </a:pathLst>
          </a:custGeom>
          <a:ln w="7620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27935" y="1244854"/>
            <a:ext cx="2433320" cy="897255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80100"/>
              </a:lnSpc>
              <a:spcBef>
                <a:spcPts val="6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Изменение </a:t>
            </a:r>
            <a:r>
              <a:rPr kumimoji="0" sz="22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запроса </a:t>
            </a:r>
            <a:r>
              <a:rPr kumimoji="0" sz="2200" b="1" i="0" u="none" strike="noStrike" kern="1200" cap="none" spc="-48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2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на </a:t>
            </a:r>
            <a:r>
              <a:rPr kumimoji="0" sz="22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качество </a:t>
            </a:r>
            <a:r>
              <a:rPr kumimoji="0" sz="2200" b="1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общего </a:t>
            </a:r>
            <a:r>
              <a:rPr kumimoji="0" sz="2200" b="1" i="0" u="none" strike="noStrike" kern="1200" cap="none" spc="-48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2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образования</a:t>
            </a:r>
            <a:endParaRPr kumimoji="0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523221" y="1231772"/>
            <a:ext cx="23006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23622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99845" algn="l"/>
              </a:tabLst>
              <a:defRPr/>
            </a:pP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фор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м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ов</a:t>
            </a:r>
            <a:r>
              <a:rPr kumimoji="0" sz="2400" b="1" i="0" u="none" strike="noStrike" kern="1200" cap="none" spc="5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а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ние  сис</a:t>
            </a:r>
            <a:r>
              <a:rPr kumimoji="0" sz="2400" b="1" i="0" u="none" strike="noStrike" kern="1200" cap="none" spc="-25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т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е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м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е	</a:t>
            </a:r>
            <a:r>
              <a:rPr kumimoji="0" sz="2400" b="1" i="0" u="none" strike="noStrike" kern="1200" cap="none" spc="5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б</a:t>
            </a:r>
            <a:r>
              <a:rPr kumimoji="0" sz="2400" b="1" i="0" u="none" strike="noStrike" kern="1200" cap="none" spc="-25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щ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е</a:t>
            </a:r>
            <a:r>
              <a:rPr kumimoji="0" sz="2400" b="1" i="0" u="none" strike="noStrike" kern="1200" cap="none" spc="-25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г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35829" y="1231772"/>
            <a:ext cx="476948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02815" algn="l"/>
                <a:tab pos="2534920" algn="l"/>
                <a:tab pos="3340735" algn="l"/>
                <a:tab pos="4423410" algn="l"/>
              </a:tabLst>
              <a:defRPr/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ори</a:t>
            </a:r>
            <a:r>
              <a:rPr kumimoji="0" sz="2400" b="1" i="0" u="none" strike="noStrike" kern="1200" cap="none" spc="-2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т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етн</a:t>
            </a:r>
            <a:r>
              <a:rPr kumimoji="0" sz="2400" b="1" i="0" u="none" strike="noStrike" kern="1200" cap="none" spc="5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й	</a:t>
            </a:r>
            <a:r>
              <a:rPr kumimoji="0" sz="2400" b="1" i="0" u="none" strike="noStrike" kern="1200" cap="none" spc="-3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ц</a:t>
            </a:r>
            <a:r>
              <a:rPr kumimoji="0" sz="2400" b="1" i="0" u="none" strike="noStrike" kern="1200" cap="none" spc="-35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е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л</a:t>
            </a:r>
            <a:r>
              <a:rPr kumimoji="0" sz="2400" b="1" i="0" u="none" strike="noStrike" kern="1200" cap="none" spc="5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ь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ю	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станови</a:t>
            </a:r>
            <a:r>
              <a:rPr kumimoji="0" sz="2400" b="0" i="0" u="none" strike="noStrike" kern="1200" cap="none" spc="-35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т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ся  </a:t>
            </a:r>
            <a:r>
              <a:rPr kumimoji="0" sz="2400" b="1" i="0" u="heavy" strike="noStrike" kern="1200" cap="none" spc="-5" normalizeH="0" baseline="0" noProof="0" dirty="0">
                <a:ln>
                  <a:noFill/>
                </a:ln>
                <a:solidFill>
                  <a:srgbClr val="0462C1"/>
                </a:solidFill>
                <a:effectLst/>
                <a:uLnTx/>
                <a:uFill>
                  <a:solidFill>
                    <a:srgbClr val="0462C1"/>
                  </a:solidFill>
                </a:uFill>
                <a:latin typeface="Calibri"/>
                <a:ea typeface="+mn-ea"/>
                <a:cs typeface="Calibri"/>
                <a:hlinkClick r:id="rId3"/>
              </a:rPr>
              <a:t>функциональной	грамотности</a:t>
            </a:r>
            <a:r>
              <a:rPr kumimoji="0" sz="2400" b="1" i="0" u="heavy" strike="noStrike" kern="1200" cap="none" spc="-5" normalizeH="0" baseline="0" noProof="0" dirty="0">
                <a:ln>
                  <a:noFill/>
                </a:ln>
                <a:solidFill>
                  <a:srgbClr val="0462C1"/>
                </a:solidFill>
                <a:effectLst/>
                <a:uLnTx/>
                <a:uFill>
                  <a:solidFill>
                    <a:srgbClr val="0462C1"/>
                  </a:solidFill>
                </a:uFill>
                <a:latin typeface="Calibri"/>
                <a:ea typeface="+mn-ea"/>
                <a:cs typeface="Calibri"/>
              </a:rPr>
              <a:t>	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 </a:t>
            </a:r>
            <a:r>
              <a:rPr kumimoji="0" sz="2400" b="1" i="0" u="none" strike="noStrike" kern="1200" cap="none" spc="5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образования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28850" y="3583685"/>
            <a:ext cx="110426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1" i="0" u="heavy" strike="noStrike" kern="1200" cap="none" spc="-25" normalizeH="0" baseline="0" noProof="0" dirty="0">
                <a:ln>
                  <a:noFill/>
                </a:ln>
                <a:solidFill>
                  <a:srgbClr val="0462C1"/>
                </a:solidFill>
                <a:effectLst/>
                <a:uLnTx/>
                <a:uFill>
                  <a:solidFill>
                    <a:srgbClr val="0462C1"/>
                  </a:solidFill>
                </a:uFill>
                <a:latin typeface="Calibri"/>
                <a:ea typeface="+mn-ea"/>
                <a:cs typeface="Calibri"/>
                <a:hlinkClick r:id="rId4"/>
              </a:rPr>
              <a:t>ФГОС</a:t>
            </a:r>
            <a:r>
              <a:rPr kumimoji="0" sz="2200" b="1" i="0" u="none" strike="noStrike" kern="1200" cap="none" spc="-60" normalizeH="0" baseline="0" noProof="0" dirty="0">
                <a:ln>
                  <a:noFill/>
                </a:ln>
                <a:solidFill>
                  <a:srgbClr val="0462C1"/>
                </a:solidFill>
                <a:effectLst/>
                <a:uLnTx/>
                <a:uFillTx/>
                <a:latin typeface="Calibri"/>
                <a:ea typeface="+mn-ea"/>
                <a:cs typeface="Calibri"/>
                <a:hlinkClick r:id="rId4"/>
              </a:rPr>
              <a:t> </a:t>
            </a:r>
            <a:r>
              <a:rPr kumimoji="0" sz="2200" b="1" i="0" u="none" strike="noStrike" kern="1200" cap="none" spc="-5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ДО</a:t>
            </a:r>
            <a:endParaRPr kumimoji="0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12229" y="3616833"/>
            <a:ext cx="130746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1" i="0" u="heavy" strike="noStrike" kern="1200" cap="none" spc="-25" normalizeH="0" baseline="0" noProof="0" dirty="0">
                <a:ln>
                  <a:noFill/>
                </a:ln>
                <a:solidFill>
                  <a:srgbClr val="0462C1"/>
                </a:solidFill>
                <a:effectLst/>
                <a:uLnTx/>
                <a:uFill>
                  <a:solidFill>
                    <a:srgbClr val="0462C1"/>
                  </a:solidFill>
                </a:uFill>
                <a:latin typeface="Calibri"/>
                <a:ea typeface="+mn-ea"/>
                <a:cs typeface="Calibri"/>
                <a:hlinkClick r:id="rId5"/>
              </a:rPr>
              <a:t>ФГОС</a:t>
            </a:r>
            <a:r>
              <a:rPr kumimoji="0" sz="2200" b="1" i="0" u="none" strike="noStrike" kern="1200" cap="none" spc="-55" normalizeH="0" baseline="0" noProof="0" dirty="0">
                <a:ln>
                  <a:noFill/>
                </a:ln>
                <a:solidFill>
                  <a:srgbClr val="0462C1"/>
                </a:solidFill>
                <a:effectLst/>
                <a:uLnTx/>
                <a:uFillTx/>
                <a:latin typeface="Calibri"/>
                <a:ea typeface="+mn-ea"/>
                <a:cs typeface="Calibri"/>
                <a:hlinkClick r:id="rId5"/>
              </a:rPr>
              <a:t> </a:t>
            </a:r>
            <a:r>
              <a:rPr kumimoji="0" sz="2200" b="1" i="0" u="none" strike="noStrike" kern="1200" cap="none" spc="-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ООО</a:t>
            </a:r>
            <a:endParaRPr kumimoji="0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94403" y="3641801"/>
            <a:ext cx="129349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1" i="0" u="heavy" strike="noStrike" kern="1200" cap="none" spc="-25" normalizeH="0" baseline="0" noProof="0" dirty="0">
                <a:ln>
                  <a:noFill/>
                </a:ln>
                <a:solidFill>
                  <a:srgbClr val="0462C1"/>
                </a:solidFill>
                <a:effectLst/>
                <a:uLnTx/>
                <a:uFill>
                  <a:solidFill>
                    <a:srgbClr val="0462C1"/>
                  </a:solidFill>
                </a:uFill>
                <a:latin typeface="Calibri"/>
                <a:ea typeface="+mn-ea"/>
                <a:cs typeface="Calibri"/>
                <a:hlinkClick r:id="rId6"/>
              </a:rPr>
              <a:t>ФГОС</a:t>
            </a:r>
            <a:r>
              <a:rPr kumimoji="0" sz="2200" b="1" i="0" u="none" strike="noStrike" kern="1200" cap="none" spc="-60" normalizeH="0" baseline="0" noProof="0" dirty="0">
                <a:ln>
                  <a:noFill/>
                </a:ln>
                <a:solidFill>
                  <a:srgbClr val="0462C1"/>
                </a:solidFill>
                <a:effectLst/>
                <a:uLnTx/>
                <a:uFillTx/>
                <a:latin typeface="Calibri"/>
                <a:ea typeface="+mn-ea"/>
                <a:cs typeface="Calibri"/>
                <a:hlinkClick r:id="rId6"/>
              </a:rPr>
              <a:t> </a:t>
            </a:r>
            <a:r>
              <a:rPr kumimoji="0" sz="2200" b="1" i="0" u="none" strike="noStrike" kern="1200" cap="none" spc="-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НОО</a:t>
            </a:r>
            <a:endParaRPr kumimoji="0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11673" y="3262122"/>
            <a:ext cx="191135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1" i="0" u="none" strike="noStrike" kern="1200" cap="none" spc="-10" normalizeH="0" baseline="0" noProof="0" dirty="0">
                <a:ln>
                  <a:noFill/>
                </a:ln>
                <a:solidFill>
                  <a:srgbClr val="38562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ОБНОВЛЕННЫЕ</a:t>
            </a:r>
            <a:endParaRPr kumimoji="0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15147" y="3249574"/>
            <a:ext cx="1942464" cy="73088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2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1" i="0" u="none" strike="noStrike" kern="1200" cap="none" spc="-5" normalizeH="0" baseline="0" noProof="0" dirty="0">
                <a:ln>
                  <a:noFill/>
                </a:ln>
                <a:solidFill>
                  <a:srgbClr val="38562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ИЗМЕНЕННЫЙ</a:t>
            </a:r>
            <a:endParaRPr kumimoji="0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88975" marR="0" lvl="0" indent="0" algn="ctr" defTabSz="914400" rtl="0" eaLnBrk="1" fontAlgn="auto" latinLnBrk="0" hangingPunct="1">
              <a:lnSpc>
                <a:spcPct val="100000"/>
              </a:lnSpc>
              <a:spcBef>
                <a:spcPts val="1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1" i="0" u="heavy" strike="noStrike" kern="1200" cap="none" spc="-25" normalizeH="0" baseline="0" noProof="0" dirty="0">
                <a:ln>
                  <a:noFill/>
                </a:ln>
                <a:solidFill>
                  <a:srgbClr val="0462C1"/>
                </a:solidFill>
                <a:effectLst/>
                <a:uLnTx/>
                <a:uFill>
                  <a:solidFill>
                    <a:srgbClr val="0462C1"/>
                  </a:solidFill>
                </a:uFill>
                <a:latin typeface="Calibri"/>
                <a:ea typeface="+mn-ea"/>
                <a:cs typeface="Calibri"/>
                <a:hlinkClick r:id="rId7"/>
              </a:rPr>
              <a:t>ФГОС</a:t>
            </a:r>
            <a:r>
              <a:rPr kumimoji="0" sz="2200" b="1" i="0" u="none" strike="noStrike" kern="1200" cap="none" spc="-55" normalizeH="0" baseline="0" noProof="0" dirty="0">
                <a:ln>
                  <a:noFill/>
                </a:ln>
                <a:solidFill>
                  <a:srgbClr val="0462C1"/>
                </a:solidFill>
                <a:effectLst/>
                <a:uLnTx/>
                <a:uFillTx/>
                <a:latin typeface="Calibri"/>
                <a:ea typeface="+mn-ea"/>
                <a:cs typeface="Calibri"/>
                <a:hlinkClick r:id="rId7"/>
              </a:rPr>
              <a:t> </a:t>
            </a:r>
            <a:r>
              <a:rPr kumimoji="0" sz="2200" b="1" i="0" u="none" strike="noStrike" kern="1200" cap="none" spc="-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СОО</a:t>
            </a:r>
            <a:endParaRPr kumimoji="0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843778" y="2908554"/>
            <a:ext cx="2987040" cy="356870"/>
          </a:xfrm>
          <a:custGeom>
            <a:avLst/>
            <a:gdLst/>
            <a:ahLst/>
            <a:cxnLst/>
            <a:rect l="l" t="t" r="r" b="b"/>
            <a:pathLst>
              <a:path w="2987040" h="356870">
                <a:moveTo>
                  <a:pt x="0" y="356616"/>
                </a:moveTo>
                <a:lnTo>
                  <a:pt x="2339" y="287232"/>
                </a:lnTo>
                <a:lnTo>
                  <a:pt x="8715" y="230552"/>
                </a:lnTo>
                <a:lnTo>
                  <a:pt x="18162" y="192327"/>
                </a:lnTo>
                <a:lnTo>
                  <a:pt x="29718" y="178308"/>
                </a:lnTo>
                <a:lnTo>
                  <a:pt x="1463802" y="178308"/>
                </a:lnTo>
                <a:lnTo>
                  <a:pt x="1475357" y="164288"/>
                </a:lnTo>
                <a:lnTo>
                  <a:pt x="1484804" y="126063"/>
                </a:lnTo>
                <a:lnTo>
                  <a:pt x="1491180" y="69383"/>
                </a:lnTo>
                <a:lnTo>
                  <a:pt x="1493520" y="0"/>
                </a:lnTo>
                <a:lnTo>
                  <a:pt x="1495859" y="69383"/>
                </a:lnTo>
                <a:lnTo>
                  <a:pt x="1502235" y="126063"/>
                </a:lnTo>
                <a:lnTo>
                  <a:pt x="1511682" y="164288"/>
                </a:lnTo>
                <a:lnTo>
                  <a:pt x="1523238" y="178308"/>
                </a:lnTo>
                <a:lnTo>
                  <a:pt x="2957322" y="178308"/>
                </a:lnTo>
                <a:lnTo>
                  <a:pt x="2968877" y="192327"/>
                </a:lnTo>
                <a:lnTo>
                  <a:pt x="2978324" y="230552"/>
                </a:lnTo>
                <a:lnTo>
                  <a:pt x="2984700" y="287232"/>
                </a:lnTo>
                <a:lnTo>
                  <a:pt x="2987040" y="356616"/>
                </a:lnTo>
              </a:path>
            </a:pathLst>
          </a:custGeom>
          <a:ln w="19812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0" y="1572767"/>
            <a:ext cx="7473315" cy="1755775"/>
            <a:chOff x="0" y="1572767"/>
            <a:chExt cx="7473315" cy="1755775"/>
          </a:xfrm>
        </p:grpSpPr>
        <p:sp>
          <p:nvSpPr>
            <p:cNvPr id="16" name="object 16"/>
            <p:cNvSpPr/>
            <p:nvPr/>
          </p:nvSpPr>
          <p:spPr>
            <a:xfrm>
              <a:off x="7213854" y="2276093"/>
              <a:ext cx="259079" cy="544195"/>
            </a:xfrm>
            <a:custGeom>
              <a:avLst/>
              <a:gdLst/>
              <a:ahLst/>
              <a:cxnLst/>
              <a:rect l="l" t="t" r="r" b="b"/>
              <a:pathLst>
                <a:path w="259079" h="544194">
                  <a:moveTo>
                    <a:pt x="194310" y="0"/>
                  </a:moveTo>
                  <a:lnTo>
                    <a:pt x="64770" y="0"/>
                  </a:lnTo>
                  <a:lnTo>
                    <a:pt x="64770" y="350519"/>
                  </a:lnTo>
                  <a:lnTo>
                    <a:pt x="0" y="350519"/>
                  </a:lnTo>
                  <a:lnTo>
                    <a:pt x="129540" y="544067"/>
                  </a:lnTo>
                  <a:lnTo>
                    <a:pt x="259079" y="350519"/>
                  </a:lnTo>
                  <a:lnTo>
                    <a:pt x="194310" y="350519"/>
                  </a:lnTo>
                  <a:lnTo>
                    <a:pt x="19431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1572767"/>
              <a:ext cx="1755647" cy="1755648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3086100" y="4071873"/>
            <a:ext cx="7579359" cy="1786889"/>
            <a:chOff x="3086100" y="4071873"/>
            <a:chExt cx="7579359" cy="1786889"/>
          </a:xfrm>
        </p:grpSpPr>
        <p:sp>
          <p:nvSpPr>
            <p:cNvPr id="19" name="object 19"/>
            <p:cNvSpPr/>
            <p:nvPr/>
          </p:nvSpPr>
          <p:spPr>
            <a:xfrm>
              <a:off x="4616958" y="4082033"/>
              <a:ext cx="6038215" cy="574675"/>
            </a:xfrm>
            <a:custGeom>
              <a:avLst/>
              <a:gdLst/>
              <a:ahLst/>
              <a:cxnLst/>
              <a:rect l="l" t="t" r="r" b="b"/>
              <a:pathLst>
                <a:path w="6038215" h="574675">
                  <a:moveTo>
                    <a:pt x="6038088" y="0"/>
                  </a:moveTo>
                  <a:lnTo>
                    <a:pt x="6036375" y="76356"/>
                  </a:lnTo>
                  <a:lnTo>
                    <a:pt x="6031545" y="144977"/>
                  </a:lnTo>
                  <a:lnTo>
                    <a:pt x="6024054" y="203120"/>
                  </a:lnTo>
                  <a:lnTo>
                    <a:pt x="6014362" y="248045"/>
                  </a:lnTo>
                  <a:lnTo>
                    <a:pt x="5990209" y="287274"/>
                  </a:lnTo>
                  <a:lnTo>
                    <a:pt x="3066922" y="287274"/>
                  </a:lnTo>
                  <a:lnTo>
                    <a:pt x="3054204" y="297538"/>
                  </a:lnTo>
                  <a:lnTo>
                    <a:pt x="3033077" y="371427"/>
                  </a:lnTo>
                  <a:lnTo>
                    <a:pt x="3025586" y="429570"/>
                  </a:lnTo>
                  <a:lnTo>
                    <a:pt x="3020756" y="498191"/>
                  </a:lnTo>
                  <a:lnTo>
                    <a:pt x="3019043" y="574548"/>
                  </a:lnTo>
                  <a:lnTo>
                    <a:pt x="3017331" y="498191"/>
                  </a:lnTo>
                  <a:lnTo>
                    <a:pt x="3012501" y="429570"/>
                  </a:lnTo>
                  <a:lnTo>
                    <a:pt x="3005010" y="371427"/>
                  </a:lnTo>
                  <a:lnTo>
                    <a:pt x="2995318" y="326502"/>
                  </a:lnTo>
                  <a:lnTo>
                    <a:pt x="2971165" y="287274"/>
                  </a:lnTo>
                  <a:lnTo>
                    <a:pt x="47878" y="287274"/>
                  </a:lnTo>
                  <a:lnTo>
                    <a:pt x="35160" y="277009"/>
                  </a:lnTo>
                  <a:lnTo>
                    <a:pt x="23725" y="248045"/>
                  </a:lnTo>
                  <a:lnTo>
                    <a:pt x="14033" y="203120"/>
                  </a:lnTo>
                  <a:lnTo>
                    <a:pt x="6542" y="144977"/>
                  </a:lnTo>
                  <a:lnTo>
                    <a:pt x="1712" y="76356"/>
                  </a:lnTo>
                  <a:lnTo>
                    <a:pt x="0" y="0"/>
                  </a:lnTo>
                </a:path>
              </a:pathLst>
            </a:custGeom>
            <a:ln w="19812">
              <a:solidFill>
                <a:srgbClr val="1F3863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086100" y="4602479"/>
              <a:ext cx="2628900" cy="1255776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3659251" y="4742179"/>
            <a:ext cx="1482725" cy="922655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Единые</a:t>
            </a:r>
            <a:r>
              <a:rPr kumimoji="0" sz="1400" b="1" i="0" u="none" strike="noStrike" kern="1200" cap="none" spc="-5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1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подходы</a:t>
            </a:r>
            <a:r>
              <a:rPr kumimoji="0" sz="1400" b="1" i="0" u="none" strike="noStrike" kern="1200" cap="none" spc="-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 </a:t>
            </a:r>
            <a:r>
              <a:rPr kumimoji="0" sz="1400" b="1" i="0" u="none" strike="noStrike" kern="1200" cap="none" spc="-30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формированию 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1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содержания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905" marR="0" lvl="0" indent="0" algn="ctr" defTabSz="914400" rtl="0" eaLnBrk="1" fontAlgn="auto" latinLnBrk="0" hangingPunct="1">
              <a:lnSpc>
                <a:spcPts val="11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образования</a:t>
            </a:r>
            <a:r>
              <a:rPr kumimoji="0" sz="1400" b="1" i="0" u="none" strike="noStrike" kern="1200" cap="none" spc="-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ts val="151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воспитания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22" name="object 2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227038" y="4712166"/>
            <a:ext cx="2639619" cy="1309198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6704203" y="5021960"/>
            <a:ext cx="1645920" cy="581025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2700" marR="5080" lvl="0" indent="81915" algn="ctr" defTabSz="914400" rtl="0" eaLnBrk="1" fontAlgn="auto" latinLnBrk="0" hangingPunct="1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Единые 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стандарты </a:t>
            </a:r>
            <a:r>
              <a:rPr kumimoji="0" sz="1400" b="1" i="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образовательного 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прос</a:t>
            </a:r>
            <a:r>
              <a:rPr kumimoji="0" sz="1400" b="1" i="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т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ра</a:t>
            </a:r>
            <a:r>
              <a:rPr kumimoji="0" sz="14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нств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а</a:t>
            </a:r>
            <a:r>
              <a:rPr kumimoji="0" sz="1400" b="1" i="0" u="none" strike="noStrike" kern="1200" cap="none" spc="-5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тра</a:t>
            </a:r>
            <a:r>
              <a:rPr kumimoji="0" sz="14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ны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24" name="object 2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258300" y="4645152"/>
            <a:ext cx="2261616" cy="1309116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9644888" y="4982083"/>
            <a:ext cx="1492250" cy="581025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2700" marR="5080" lvl="0" indent="-2540" algn="ctr" defTabSz="914400" rtl="0" eaLnBrk="1" fontAlgn="auto" latinLnBrk="0" hangingPunct="1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Единая </a:t>
            </a:r>
            <a:r>
              <a:rPr kumimoji="0" sz="1400" b="1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система </a:t>
            </a:r>
            <a:r>
              <a:rPr kumimoji="0" sz="14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мониторинга </a:t>
            </a:r>
            <a:r>
              <a:rPr kumimoji="0" sz="1400" b="1" i="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эффективнос</a:t>
            </a:r>
            <a:r>
              <a:rPr kumimoji="0" sz="1400" b="1" i="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т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</a:t>
            </a:r>
            <a:r>
              <a:rPr kumimoji="0" sz="1400" b="1" i="0" u="none" strike="noStrike" kern="1200" cap="none" spc="-5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ОО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967608" y="6032398"/>
            <a:ext cx="7142307" cy="647700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1873885" marR="5080" lvl="0" indent="-1861185" algn="ctr" defTabSz="914400" rtl="0" eaLnBrk="1" fontAlgn="auto" latinLnBrk="0" hangingPunct="1">
              <a:lnSpc>
                <a:spcPct val="70000"/>
              </a:lnSpc>
              <a:spcBef>
                <a:spcPts val="9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ЕДИНАЯ</a:t>
            </a:r>
            <a:r>
              <a:rPr kumimoji="0" sz="2400" b="1" i="0" u="none" strike="noStrike" kern="1200" cap="none" spc="-2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ДИНАМИЧНО</a:t>
            </a:r>
            <a:r>
              <a:rPr kumimoji="0" sz="2400" b="1" i="0" u="none" strike="noStrike" kern="1200" cap="none" spc="-2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РАЗВИВАЮЩАЯСЯ</a:t>
            </a:r>
            <a:r>
              <a:rPr kumimoji="0" sz="2400" b="1" i="0" u="none" strike="noStrike" kern="1200" cap="none" spc="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СИСТЕМА </a:t>
            </a:r>
            <a:r>
              <a:rPr kumimoji="0" sz="2400" b="1" i="0" u="none" strike="noStrike" kern="1200" cap="none" spc="-52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2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ОБРАЗОВАНИЯ</a:t>
            </a:r>
            <a:r>
              <a:rPr kumimoji="0" sz="2400" b="1" i="0" u="none" strike="noStrike" kern="1200" cap="none" spc="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РОССИИ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30" name="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39232" y="4076700"/>
            <a:ext cx="2321087" cy="229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634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 txBox="1">
            <a:spLocks/>
          </p:cNvSpPr>
          <p:nvPr/>
        </p:nvSpPr>
        <p:spPr>
          <a:xfrm>
            <a:off x="0" y="-36349"/>
            <a:ext cx="12192000" cy="1203649"/>
          </a:xfrm>
          <a:prstGeom prst="rect">
            <a:avLst/>
          </a:prstGeom>
          <a:solidFill>
            <a:srgbClr val="206A7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2596" y="86288"/>
            <a:ext cx="787955" cy="101614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98995" y="1257947"/>
            <a:ext cx="6912430" cy="5600052"/>
          </a:xfrm>
          <a:prstGeom prst="rect">
            <a:avLst/>
          </a:prstGeom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ru-RU" dirty="0"/>
          </a:p>
        </p:txBody>
      </p:sp>
      <p:sp>
        <p:nvSpPr>
          <p:cNvPr id="7" name="object 4"/>
          <p:cNvSpPr txBox="1">
            <a:spLocks/>
          </p:cNvSpPr>
          <p:nvPr/>
        </p:nvSpPr>
        <p:spPr>
          <a:xfrm>
            <a:off x="846992" y="234852"/>
            <a:ext cx="10515600" cy="689291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335" marR="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-1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ЕДИНОЕ</a:t>
            </a:r>
            <a:r>
              <a:rPr kumimoji="0" lang="ru-RU" sz="4400" b="0" i="0" u="none" strike="noStrike" kern="1200" cap="none" spc="-4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</a:t>
            </a:r>
            <a:r>
              <a:rPr kumimoji="0" lang="ru-RU" sz="4400" b="0" i="0" u="none" strike="noStrike" kern="120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СОДЕРЖАНИЕ </a:t>
            </a:r>
            <a:r>
              <a:rPr kumimoji="0" lang="ru-RU" sz="4400" b="0" i="0" u="none" strike="noStrike" kern="120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ОБРАЗОВАНИЯ</a:t>
            </a:r>
            <a:endParaRPr kumimoji="0" lang="ru-RU" sz="4400" b="0" i="0" u="none" strike="noStrike" kern="1200" cap="none" spc="-3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01019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4"/>
          <p:cNvSpPr txBox="1">
            <a:spLocks/>
          </p:cNvSpPr>
          <p:nvPr/>
        </p:nvSpPr>
        <p:spPr>
          <a:xfrm>
            <a:off x="0" y="-36349"/>
            <a:ext cx="12192000" cy="1203649"/>
          </a:xfrm>
          <a:prstGeom prst="rect">
            <a:avLst/>
          </a:prstGeom>
          <a:solidFill>
            <a:srgbClr val="206A7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2783" y="57404"/>
            <a:ext cx="787955" cy="101614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417" y="1687036"/>
            <a:ext cx="11632734" cy="447450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99246" y="1620153"/>
            <a:ext cx="11324905" cy="1254438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 lvl="0" indent="0" algn="just" defTabSz="914400" rtl="0" eaLnBrk="1" fontAlgn="auto" latinLnBrk="0" hangingPunct="1">
              <a:lnSpc>
                <a:spcPts val="3020"/>
              </a:lnSpc>
              <a:spcBef>
                <a:spcPts val="4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– </a:t>
            </a:r>
            <a:r>
              <a:rPr kumimoji="0" sz="28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это </a:t>
            </a:r>
            <a:r>
              <a:rPr kumimoji="0" sz="280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учебно-методическая </a:t>
            </a:r>
            <a:r>
              <a:rPr kumimoji="0" sz="28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документация 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</a:t>
            </a:r>
            <a:r>
              <a:rPr kumimoji="0" sz="28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федеральный учебный план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, </a:t>
            </a:r>
            <a:r>
              <a:rPr kumimoji="0" sz="2800" b="0" i="0" u="none" strike="noStrike" kern="1200" cap="none" spc="-6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федеральный</a:t>
            </a:r>
            <a:r>
              <a:rPr kumimoji="0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календарный</a:t>
            </a:r>
            <a:r>
              <a:rPr kumimoji="0" sz="28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учебный</a:t>
            </a:r>
            <a:r>
              <a:rPr kumimoji="0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график,</a:t>
            </a:r>
            <a:r>
              <a:rPr kumimoji="0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федеральные</a:t>
            </a:r>
            <a:r>
              <a:rPr kumimoji="0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рабочие </a:t>
            </a:r>
            <a:r>
              <a:rPr kumimoji="0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программы</a:t>
            </a:r>
            <a:r>
              <a:rPr kumimoji="0" sz="2800" b="0" i="1" u="none" strike="noStrike" kern="1200" cap="none" spc="1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учебных</a:t>
            </a:r>
            <a:r>
              <a:rPr kumimoji="0" sz="2800" b="0" i="1" u="none" strike="noStrike" kern="1200" cap="none" spc="20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предметов,</a:t>
            </a:r>
            <a:r>
              <a:rPr kumimoji="0" sz="2800" b="0" i="1" u="none" strike="noStrike" kern="1200" cap="none" spc="1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курсов,</a:t>
            </a:r>
            <a:r>
              <a:rPr kumimoji="0" sz="2800" b="0" i="1" u="none" strike="noStrike" kern="1200" cap="none" spc="1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дисциплин</a:t>
            </a:r>
            <a:r>
              <a:rPr kumimoji="0" sz="2800" b="0" i="1" u="none" strike="noStrike" kern="1200" cap="none" spc="20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(модулей),</a:t>
            </a:r>
            <a:r>
              <a:rPr kumimoji="0" sz="2800" b="0" i="0" u="none" strike="noStrike" kern="1200" cap="none" spc="2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иных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3572" y="2810713"/>
            <a:ext cx="2122170" cy="83629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3195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компонентов,</a:t>
            </a: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ts val="31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федеральный</a:t>
            </a: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04514" y="2810713"/>
            <a:ext cx="2078355" cy="836294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26034" marR="5080" lvl="0" indent="-13970" algn="l" defTabSz="914400" rtl="0" eaLnBrk="1" fontAlgn="auto" latinLnBrk="0" hangingPunct="1">
              <a:lnSpc>
                <a:spcPts val="3030"/>
              </a:lnSpc>
              <a:spcBef>
                <a:spcPts val="4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федеральная </a:t>
            </a:r>
            <a:r>
              <a:rPr kumimoji="0" sz="2800" b="0" i="1" u="none" strike="noStrike" kern="1200" cap="none" spc="-6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120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</a:t>
            </a:r>
            <a:r>
              <a:rPr kumimoji="0" sz="2800" b="0" i="1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аленд</a:t>
            </a:r>
            <a:r>
              <a:rPr kumimoji="0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а</a:t>
            </a:r>
            <a:r>
              <a:rPr kumimoji="0" sz="2800" b="0" i="1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рный</a:t>
            </a: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46801" y="2810713"/>
            <a:ext cx="1280160" cy="836294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53340" marR="5080" lvl="0" indent="-41275" algn="l" defTabSz="914400" rtl="0" eaLnBrk="1" fontAlgn="auto" latinLnBrk="0" hangingPunct="1">
              <a:lnSpc>
                <a:spcPts val="3030"/>
              </a:lnSpc>
              <a:spcBef>
                <a:spcPts val="4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1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рабочая  </a:t>
            </a:r>
            <a:r>
              <a:rPr kumimoji="0" sz="28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план</a:t>
            </a: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54773" y="2810713"/>
            <a:ext cx="2699385" cy="836294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 marR="5080" lvl="0" indent="461645" algn="l" defTabSz="914400" rtl="0" eaLnBrk="1" fontAlgn="auto" latinLnBrk="0" hangingPunct="1">
              <a:lnSpc>
                <a:spcPts val="3030"/>
              </a:lnSpc>
              <a:spcBef>
                <a:spcPts val="4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программа </a:t>
            </a:r>
            <a:r>
              <a:rPr kumimoji="0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</a:t>
            </a:r>
            <a:r>
              <a:rPr kumimoji="0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</a:t>
            </a:r>
            <a:r>
              <a:rPr kumimoji="0" sz="28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спитат</a:t>
            </a:r>
            <a:r>
              <a:rPr kumimoji="0" sz="2800" b="0" i="1" u="none" strike="noStrike" kern="1200" cap="none" spc="-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е</a:t>
            </a:r>
            <a:r>
              <a:rPr kumimoji="0" sz="2800" b="0" i="1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ль</a:t>
            </a:r>
            <a:r>
              <a:rPr kumimoji="0" sz="28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</a:t>
            </a:r>
            <a:r>
              <a:rPr kumimoji="0" sz="2800" b="0" i="1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ой</a:t>
            </a: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654031" y="2810713"/>
            <a:ext cx="1985010" cy="836294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518159" marR="5080" lvl="0" indent="-506095" algn="l" defTabSz="914400" rtl="0" eaLnBrk="1" fontAlgn="auto" latinLnBrk="0" hangingPunct="1">
              <a:lnSpc>
                <a:spcPts val="3030"/>
              </a:lnSpc>
              <a:spcBef>
                <a:spcPts val="4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воспитания,  </a:t>
            </a:r>
            <a:r>
              <a:rPr kumimoji="0" sz="2800" b="0" i="1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раб</a:t>
            </a:r>
            <a:r>
              <a:rPr kumimoji="0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</a:t>
            </a:r>
            <a:r>
              <a:rPr kumimoji="0" sz="28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ты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),</a:t>
            </a:r>
            <a:endParaRPr kumimoji="0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3572" y="3579367"/>
            <a:ext cx="11146155" cy="286829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 marR="5080" lvl="0" indent="0" algn="just" defTabSz="914400" rtl="0" eaLnBrk="1" fontAlgn="auto" latinLnBrk="0" hangingPunct="1">
              <a:lnSpc>
                <a:spcPct val="90000"/>
              </a:lnSpc>
              <a:spcBef>
                <a:spcPts val="4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определяющая</a:t>
            </a:r>
            <a:r>
              <a:rPr kumimoji="0" sz="28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единые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для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Российской</a:t>
            </a:r>
            <a:r>
              <a:rPr kumimoji="0" sz="2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Федерации</a:t>
            </a:r>
            <a:r>
              <a:rPr kumimoji="0" sz="2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базовые</a:t>
            </a:r>
            <a:r>
              <a:rPr kumimoji="0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объем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и </a:t>
            </a:r>
            <a:r>
              <a:rPr kumimoji="0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содержание 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образования </a:t>
            </a:r>
            <a:r>
              <a:rPr kumimoji="0" sz="28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определенного </a:t>
            </a:r>
            <a:r>
              <a:rPr kumimoji="0" sz="2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уровня 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 (или) </a:t>
            </a:r>
            <a:r>
              <a:rPr kumimoji="0" sz="28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определенной </a:t>
            </a:r>
            <a:r>
              <a:rPr kumimoji="0" sz="2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направленности,</a:t>
            </a:r>
            <a:r>
              <a:rPr kumimoji="0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планируемые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результаты</a:t>
            </a:r>
            <a:r>
              <a:rPr kumimoji="0" sz="28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освоения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образовательной </a:t>
            </a:r>
            <a:r>
              <a:rPr kumimoji="0" sz="2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программы.</a:t>
            </a: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435609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часть</a:t>
            </a:r>
            <a:r>
              <a:rPr kumimoji="0" sz="2400" b="1" i="0" u="none" strike="noStrike" kern="1200" cap="none" spc="-2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10.1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статья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</a:t>
            </a:r>
            <a:r>
              <a:rPr kumimoji="0" sz="2400" b="1" i="0" u="none" strike="noStrike" kern="1200" cap="none" spc="7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Федерального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закона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от 24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сентября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2022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2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года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№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371-ФЗ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862885" y="298671"/>
            <a:ext cx="9775064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4000" spc="-15" dirty="0">
                <a:solidFill>
                  <a:schemeClr val="bg1"/>
                </a:solidFill>
              </a:rPr>
              <a:t>Федеральная</a:t>
            </a:r>
            <a:r>
              <a:rPr sz="4000" spc="10" dirty="0">
                <a:solidFill>
                  <a:schemeClr val="bg1"/>
                </a:solidFill>
              </a:rPr>
              <a:t> </a:t>
            </a:r>
            <a:r>
              <a:rPr sz="4000" spc="-10" dirty="0">
                <a:solidFill>
                  <a:schemeClr val="bg1"/>
                </a:solidFill>
              </a:rPr>
              <a:t>образовательная</a:t>
            </a:r>
            <a:r>
              <a:rPr sz="4000" spc="-5" dirty="0">
                <a:solidFill>
                  <a:schemeClr val="bg1"/>
                </a:solidFill>
              </a:rPr>
              <a:t> </a:t>
            </a:r>
            <a:r>
              <a:rPr sz="4000" spc="-10" dirty="0">
                <a:solidFill>
                  <a:schemeClr val="bg1"/>
                </a:solidFill>
              </a:rPr>
              <a:t>программа</a:t>
            </a:r>
          </a:p>
        </p:txBody>
      </p:sp>
    </p:spTree>
    <p:extLst>
      <p:ext uri="{BB962C8B-B14F-4D97-AF65-F5344CB8AC3E}">
        <p14:creationId xmlns:p14="http://schemas.microsoft.com/office/powerpoint/2010/main" val="1805003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45323"/>
            <a:ext cx="12191999" cy="231047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50493" y="565150"/>
            <a:ext cx="4097020" cy="1617345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172085" marR="163830" lvl="0" indent="0" algn="ctr" defTabSz="914400" rtl="0" eaLnBrk="1" fontAlgn="auto" latinLnBrk="0" hangingPunct="1">
              <a:lnSpc>
                <a:spcPts val="1730"/>
              </a:lnSpc>
              <a:spcBef>
                <a:spcPts val="5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ФЕДЕРАЛЬНЫЙ </a:t>
            </a:r>
            <a:r>
              <a:rPr kumimoji="0" sz="18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ЗАКОН </a:t>
            </a: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от 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24 </a:t>
            </a: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сентября </a:t>
            </a:r>
            <a:r>
              <a:rPr kumimoji="0" sz="1800" b="1" i="0" u="none" strike="noStrike" kern="1200" cap="none" spc="-39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2022 </a:t>
            </a:r>
            <a:r>
              <a:rPr kumimoji="0" sz="1800" b="1" i="0" u="none" strike="noStrike" kern="120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года</a:t>
            </a:r>
            <a:r>
              <a:rPr kumimoji="0" sz="18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№</a:t>
            </a: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371-ФЗ</a:t>
            </a:r>
            <a:r>
              <a:rPr kumimoji="0" sz="18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 внесении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59690" marR="50165" lvl="0" indent="-635" algn="ctr" defTabSz="914400" rtl="0" eaLnBrk="1" fontAlgn="auto" latinLnBrk="0" hangingPunct="1">
              <a:lnSpc>
                <a:spcPct val="8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изменений в </a:t>
            </a: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Федеральный </a:t>
            </a:r>
            <a:r>
              <a:rPr kumimoji="0" sz="18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закон 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«Об </a:t>
            </a:r>
            <a:r>
              <a:rPr kumimoji="0" sz="1800" b="1" i="0" u="none" strike="noStrike" kern="1200" cap="none" spc="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образовании в </a:t>
            </a:r>
            <a:r>
              <a:rPr kumimoji="0" sz="18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Российской Федерации» </a:t>
            </a:r>
            <a:r>
              <a:rPr kumimoji="0" sz="1800" b="1" i="0" u="none" strike="noStrike" kern="1200" cap="none" spc="-40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</a:t>
            </a:r>
            <a:r>
              <a:rPr kumimoji="0" sz="18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статью</a:t>
            </a:r>
            <a:r>
              <a:rPr kumimoji="0" sz="18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 </a:t>
            </a: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Федерального</a:t>
            </a:r>
            <a:r>
              <a:rPr kumimoji="0" sz="1800" b="1" i="0" u="none" strike="noStrike" kern="1200" cap="none" spc="-5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закона</a:t>
            </a: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«Об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ts val="15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обязательных</a:t>
            </a:r>
            <a:r>
              <a:rPr kumimoji="0" sz="1800" b="1" i="0" u="none" strike="noStrike" kern="1200" cap="none" spc="-2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требованиях</a:t>
            </a:r>
            <a:r>
              <a:rPr kumimoji="0" sz="1800" b="1" i="0" u="none" strike="noStrike" kern="1200" cap="none" spc="-3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 </a:t>
            </a:r>
            <a:r>
              <a:rPr kumimoji="0" sz="18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Российской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ts val="19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Федерации»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2484" y="797051"/>
            <a:ext cx="8053070" cy="678180"/>
            <a:chOff x="62484" y="797051"/>
            <a:chExt cx="8053070" cy="67818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484" y="797051"/>
              <a:ext cx="781812" cy="67817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521451" y="1103375"/>
              <a:ext cx="440690" cy="259079"/>
            </a:xfrm>
            <a:custGeom>
              <a:avLst/>
              <a:gdLst/>
              <a:ahLst/>
              <a:cxnLst/>
              <a:rect l="l" t="t" r="r" b="b"/>
              <a:pathLst>
                <a:path w="440689" h="259080">
                  <a:moveTo>
                    <a:pt x="246887" y="0"/>
                  </a:moveTo>
                  <a:lnTo>
                    <a:pt x="246887" y="64770"/>
                  </a:lnTo>
                  <a:lnTo>
                    <a:pt x="0" y="64770"/>
                  </a:lnTo>
                  <a:lnTo>
                    <a:pt x="0" y="194310"/>
                  </a:lnTo>
                  <a:lnTo>
                    <a:pt x="246887" y="194310"/>
                  </a:lnTo>
                  <a:lnTo>
                    <a:pt x="246887" y="259079"/>
                  </a:lnTo>
                  <a:lnTo>
                    <a:pt x="440436" y="129539"/>
                  </a:lnTo>
                  <a:lnTo>
                    <a:pt x="246887" y="0"/>
                  </a:lnTo>
                  <a:close/>
                </a:path>
              </a:pathLst>
            </a:custGeom>
            <a:solidFill>
              <a:srgbClr val="DB5F12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5521451" y="1103375"/>
              <a:ext cx="440690" cy="259079"/>
            </a:xfrm>
            <a:custGeom>
              <a:avLst/>
              <a:gdLst/>
              <a:ahLst/>
              <a:cxnLst/>
              <a:rect l="l" t="t" r="r" b="b"/>
              <a:pathLst>
                <a:path w="440689" h="259080">
                  <a:moveTo>
                    <a:pt x="246887" y="259079"/>
                  </a:moveTo>
                  <a:lnTo>
                    <a:pt x="246887" y="194310"/>
                  </a:lnTo>
                  <a:lnTo>
                    <a:pt x="0" y="194310"/>
                  </a:lnTo>
                  <a:lnTo>
                    <a:pt x="0" y="64770"/>
                  </a:lnTo>
                  <a:lnTo>
                    <a:pt x="246887" y="64770"/>
                  </a:lnTo>
                  <a:lnTo>
                    <a:pt x="246887" y="0"/>
                  </a:lnTo>
                  <a:lnTo>
                    <a:pt x="440436" y="129539"/>
                  </a:lnTo>
                  <a:lnTo>
                    <a:pt x="246887" y="259079"/>
                  </a:lnTo>
                </a:path>
              </a:pathLst>
            </a:custGeom>
            <a:ln w="12192">
              <a:solidFill>
                <a:srgbClr val="38562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668767" y="1129283"/>
              <a:ext cx="440690" cy="259079"/>
            </a:xfrm>
            <a:custGeom>
              <a:avLst/>
              <a:gdLst/>
              <a:ahLst/>
              <a:cxnLst/>
              <a:rect l="l" t="t" r="r" b="b"/>
              <a:pathLst>
                <a:path w="440690" h="259080">
                  <a:moveTo>
                    <a:pt x="246887" y="0"/>
                  </a:moveTo>
                  <a:lnTo>
                    <a:pt x="246887" y="64769"/>
                  </a:lnTo>
                  <a:lnTo>
                    <a:pt x="0" y="64769"/>
                  </a:lnTo>
                  <a:lnTo>
                    <a:pt x="0" y="194310"/>
                  </a:lnTo>
                  <a:lnTo>
                    <a:pt x="246887" y="194310"/>
                  </a:lnTo>
                  <a:lnTo>
                    <a:pt x="246887" y="259079"/>
                  </a:lnTo>
                  <a:lnTo>
                    <a:pt x="440435" y="129539"/>
                  </a:lnTo>
                  <a:lnTo>
                    <a:pt x="246887" y="0"/>
                  </a:lnTo>
                  <a:close/>
                </a:path>
              </a:pathLst>
            </a:custGeom>
            <a:solidFill>
              <a:srgbClr val="DB5F12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668767" y="1129283"/>
              <a:ext cx="440690" cy="259079"/>
            </a:xfrm>
            <a:custGeom>
              <a:avLst/>
              <a:gdLst/>
              <a:ahLst/>
              <a:cxnLst/>
              <a:rect l="l" t="t" r="r" b="b"/>
              <a:pathLst>
                <a:path w="440690" h="259080">
                  <a:moveTo>
                    <a:pt x="246887" y="259079"/>
                  </a:moveTo>
                  <a:lnTo>
                    <a:pt x="246887" y="194310"/>
                  </a:lnTo>
                  <a:lnTo>
                    <a:pt x="0" y="194310"/>
                  </a:lnTo>
                  <a:lnTo>
                    <a:pt x="0" y="64769"/>
                  </a:lnTo>
                  <a:lnTo>
                    <a:pt x="246887" y="64769"/>
                  </a:lnTo>
                  <a:lnTo>
                    <a:pt x="246887" y="0"/>
                  </a:lnTo>
                  <a:lnTo>
                    <a:pt x="440435" y="129539"/>
                  </a:lnTo>
                  <a:lnTo>
                    <a:pt x="246887" y="259079"/>
                  </a:lnTo>
                </a:path>
              </a:pathLst>
            </a:custGeom>
            <a:ln w="12192">
              <a:solidFill>
                <a:srgbClr val="38562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227826" y="813943"/>
            <a:ext cx="1115060" cy="940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lvl="0" indent="0" algn="just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ФОП НОО </a:t>
            </a:r>
            <a:r>
              <a:rPr kumimoji="0" sz="2000" b="1" i="0" u="none" strike="noStrike" kern="1200" cap="none" spc="-4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ФОП</a:t>
            </a:r>
            <a:r>
              <a:rPr kumimoji="0" sz="2000" b="1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ООО </a:t>
            </a:r>
            <a:r>
              <a:rPr kumimoji="0" sz="2000" b="1" i="0" u="none" strike="noStrike" kern="1200" cap="none" spc="-4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ФОП</a:t>
            </a:r>
            <a:r>
              <a:rPr kumimoji="0" sz="2000" b="1" i="0" u="none" strike="noStrike" kern="1200" cap="none" spc="-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СОО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178797" y="784351"/>
            <a:ext cx="1584325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</a:t>
            </a:r>
            <a:r>
              <a:rPr kumimoji="0" sz="2000" b="1" i="0" u="none" strike="noStrike" kern="1200" cap="none" spc="-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</a:t>
            </a:r>
            <a:r>
              <a:rPr kumimoji="0" sz="2000" b="1" i="0" u="none" strike="noStrike" kern="1200" cap="none" spc="-2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сентября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2023-2024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учебного</a:t>
            </a:r>
            <a:r>
              <a:rPr kumimoji="0" sz="2000" b="1" i="0" u="none" strike="noStrike" kern="1200" cap="none" spc="-7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1" i="0" u="none" strike="noStrike" kern="1200" cap="none" spc="-2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года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32357" y="2765805"/>
            <a:ext cx="13169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ФОП</a:t>
            </a:r>
            <a:r>
              <a:rPr kumimoji="0" sz="2400" b="1" i="0" u="none" strike="noStrike" kern="1200" cap="none" spc="-9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НОО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32357" y="4097528"/>
            <a:ext cx="1330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ФОП</a:t>
            </a:r>
            <a:r>
              <a:rPr kumimoji="0" sz="2400" b="1" i="0" u="none" strike="noStrike" kern="1200" cap="none" spc="-9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ООО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32357" y="5353913"/>
            <a:ext cx="12865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ФОП</a:t>
            </a:r>
            <a:r>
              <a:rPr kumimoji="0" sz="2400" b="1" i="0" u="none" strike="noStrike" kern="1200" cap="none" spc="-9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СОО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552690" y="2568956"/>
            <a:ext cx="319595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lvl="0" indent="6985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>
                <a:tab pos="1480185" algn="l"/>
                <a:tab pos="1615440" algn="l"/>
                <a:tab pos="2949575" algn="l"/>
              </a:tabLst>
              <a:defRPr/>
            </a:pPr>
            <a:r>
              <a:rPr kumimoji="0" sz="20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</a:t>
            </a:r>
            <a:r>
              <a:rPr kumimoji="0" sz="20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</a:t>
            </a:r>
            <a:r>
              <a:rPr kumimoji="0" sz="2000" b="1" i="0" u="none" strike="noStrike" kern="120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а</a:t>
            </a:r>
            <a:r>
              <a:rPr kumimoji="0" sz="20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з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ом		Ми</a:t>
            </a:r>
            <a:r>
              <a:rPr kumimoji="0" sz="20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ис</a:t>
            </a:r>
            <a:r>
              <a:rPr kumimoji="0" sz="20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т</a:t>
            </a: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е</a:t>
            </a:r>
            <a:r>
              <a:rPr kumimoji="0" sz="20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</a:t>
            </a: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ст</a:t>
            </a:r>
            <a:r>
              <a:rPr kumimoji="0" sz="20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а  </a:t>
            </a:r>
            <a:r>
              <a:rPr kumimoji="0" sz="20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</a:t>
            </a:r>
            <a:r>
              <a:rPr kumimoji="0" sz="2000" b="1" i="0" u="none" strike="noStrike" kern="120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</a:t>
            </a: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сий</a:t>
            </a:r>
            <a:r>
              <a:rPr kumimoji="0" sz="20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</a:t>
            </a:r>
            <a:r>
              <a:rPr kumimoji="0" sz="2000" b="1" i="0" u="none" strike="noStrike" kern="1200" cap="none" spc="-3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</a:t>
            </a:r>
            <a:r>
              <a:rPr kumimoji="0" sz="20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й	Ф</a:t>
            </a:r>
            <a:r>
              <a:rPr kumimoji="0" sz="2000" b="1" i="0" u="none" strike="noStrike" kern="1200" cap="none" spc="-3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е</a:t>
            </a:r>
            <a:r>
              <a:rPr kumimoji="0" sz="20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д</a:t>
            </a: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ераци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	</a:t>
            </a:r>
            <a:r>
              <a:rPr kumimoji="0" sz="2000" b="1" i="0" u="none" strike="noStrike" kern="1200" cap="none" spc="-2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от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27267" y="2568956"/>
            <a:ext cx="4921885" cy="940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3372485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Утверждена </a:t>
            </a: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Про</a:t>
            </a:r>
            <a:r>
              <a:rPr kumimoji="0" sz="20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веще</a:t>
            </a:r>
            <a:r>
              <a:rPr kumimoji="0" sz="2000" b="1" i="0" u="none" strike="noStrike" kern="120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ия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7495" algn="l"/>
                <a:tab pos="2182495" algn="l"/>
                <a:tab pos="2938780" algn="l"/>
              </a:tabLst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16</a:t>
            </a:r>
            <a:r>
              <a:rPr kumimoji="0" sz="20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.1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</a:t>
            </a:r>
            <a:r>
              <a:rPr kumimoji="0" sz="20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.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2022	№	</a:t>
            </a:r>
            <a:r>
              <a:rPr kumimoji="0" sz="20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9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92	(</a:t>
            </a:r>
            <a:r>
              <a:rPr kumimoji="0" sz="20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З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арегистри</a:t>
            </a:r>
            <a:r>
              <a:rPr kumimoji="0" sz="20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ро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ван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827267" y="3483051"/>
            <a:ext cx="229679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22.12.2022</a:t>
            </a:r>
            <a:r>
              <a:rPr kumimoji="0" sz="2000" b="1" i="0" u="none" strike="noStrike" kern="1200" cap="none" spc="-7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1" i="0" u="none" strike="noStrike" kern="1200" cap="none" spc="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№</a:t>
            </a:r>
            <a:r>
              <a:rPr kumimoji="0" sz="2000" b="1" i="0" u="none" strike="noStrike" kern="1200" cap="none" spc="-4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71762)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548753" y="3846067"/>
            <a:ext cx="320103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6985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482090" algn="l"/>
                <a:tab pos="1619250" algn="l"/>
                <a:tab pos="2954020" algn="l"/>
              </a:tabLst>
              <a:defRPr/>
            </a:pP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</a:t>
            </a:r>
            <a:r>
              <a:rPr kumimoji="0" sz="20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</a:t>
            </a:r>
            <a:r>
              <a:rPr kumimoji="0" sz="2000" b="1" i="0" u="none" strike="noStrike" kern="120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а</a:t>
            </a:r>
            <a:r>
              <a:rPr kumimoji="0" sz="20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зо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м		Мини</a:t>
            </a:r>
            <a:r>
              <a:rPr kumimoji="0" sz="20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ст</a:t>
            </a: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ер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</a:t>
            </a:r>
            <a:r>
              <a:rPr kumimoji="0" sz="20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т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ва  </a:t>
            </a:r>
            <a:r>
              <a:rPr kumimoji="0" sz="2000" b="1" i="0" u="none" strike="noStrike" kern="1200" cap="none" spc="-2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</a:t>
            </a:r>
            <a:r>
              <a:rPr kumimoji="0" sz="20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</a:t>
            </a: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си</a:t>
            </a:r>
            <a:r>
              <a:rPr kumimoji="0" sz="20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й</a:t>
            </a: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</a:t>
            </a:r>
            <a:r>
              <a:rPr kumimoji="0" sz="2000" b="1" i="0" u="none" strike="noStrike" kern="1200" cap="none" spc="-4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ой	Ф</a:t>
            </a:r>
            <a:r>
              <a:rPr kumimoji="0" sz="2000" b="1" i="0" u="none" strike="noStrike" kern="1200" cap="none" spc="-2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е</a:t>
            </a:r>
            <a:r>
              <a:rPr kumimoji="0" sz="20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д</a:t>
            </a: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ераци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	</a:t>
            </a:r>
            <a:r>
              <a:rPr kumimoji="0" sz="20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от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820283" y="3846067"/>
            <a:ext cx="4930140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38074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Утверждена </a:t>
            </a: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Про</a:t>
            </a:r>
            <a:r>
              <a:rPr kumimoji="0" sz="20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веще</a:t>
            </a:r>
            <a:r>
              <a:rPr kumimoji="0" sz="2000" b="1" i="0" u="none" strike="noStrike" kern="120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ия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50035" algn="l"/>
                <a:tab pos="2188845" algn="l"/>
                <a:tab pos="2948305" algn="l"/>
              </a:tabLst>
              <a:defRPr/>
            </a:pP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16.11.2022	</a:t>
            </a:r>
            <a:r>
              <a:rPr kumimoji="0" sz="2000" b="1" i="0" u="none" strike="noStrike" kern="1200" cap="none" spc="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№	</a:t>
            </a: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993	(Зарегистрирован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820283" y="4760721"/>
            <a:ext cx="229679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22.12.2022</a:t>
            </a:r>
            <a:r>
              <a:rPr kumimoji="0" sz="2000" b="1" i="0" u="none" strike="noStrike" kern="1200" cap="none" spc="-8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№</a:t>
            </a:r>
            <a:r>
              <a:rPr kumimoji="0" sz="2000" b="1" i="0" u="none" strike="noStrike" kern="1200" cap="none" spc="-4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71764)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820283" y="5210302"/>
            <a:ext cx="1553845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Утверждена </a:t>
            </a: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Про</a:t>
            </a:r>
            <a:r>
              <a:rPr kumimoji="0" sz="20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веще</a:t>
            </a:r>
            <a:r>
              <a:rPr kumimoji="0" sz="2000" b="1" i="0" u="none" strike="noStrike" kern="120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ия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548753" y="5210302"/>
            <a:ext cx="3201035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6985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482090" algn="l"/>
                <a:tab pos="1619250" algn="l"/>
                <a:tab pos="2954020" algn="l"/>
              </a:tabLst>
              <a:defRPr/>
            </a:pP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</a:t>
            </a:r>
            <a:r>
              <a:rPr kumimoji="0" sz="20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</a:t>
            </a:r>
            <a:r>
              <a:rPr kumimoji="0" sz="2000" b="1" i="0" u="none" strike="noStrike" kern="120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а</a:t>
            </a:r>
            <a:r>
              <a:rPr kumimoji="0" sz="20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зо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м		Мини</a:t>
            </a:r>
            <a:r>
              <a:rPr kumimoji="0" sz="20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ст</a:t>
            </a: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ер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</a:t>
            </a:r>
            <a:r>
              <a:rPr kumimoji="0" sz="20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т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ва  </a:t>
            </a:r>
            <a:r>
              <a:rPr kumimoji="0" sz="2000" b="1" i="0" u="none" strike="noStrike" kern="1200" cap="none" spc="-2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</a:t>
            </a:r>
            <a:r>
              <a:rPr kumimoji="0" sz="20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</a:t>
            </a: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си</a:t>
            </a:r>
            <a:r>
              <a:rPr kumimoji="0" sz="20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й</a:t>
            </a: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</a:t>
            </a:r>
            <a:r>
              <a:rPr kumimoji="0" sz="2000" b="1" i="0" u="none" strike="noStrike" kern="1200" cap="none" spc="-4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ой	Ф</a:t>
            </a:r>
            <a:r>
              <a:rPr kumimoji="0" sz="2000" b="1" i="0" u="none" strike="noStrike" kern="1200" cap="none" spc="-2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е</a:t>
            </a:r>
            <a:r>
              <a:rPr kumimoji="0" sz="20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д</a:t>
            </a: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ераци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	</a:t>
            </a:r>
            <a:r>
              <a:rPr kumimoji="0" sz="20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от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820283" y="5820257"/>
            <a:ext cx="263080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07490" algn="l"/>
                <a:tab pos="2103755" algn="l"/>
              </a:tabLst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</a:t>
            </a:r>
            <a:r>
              <a:rPr kumimoji="0" sz="2000" b="1" i="0" u="none" strike="noStrike" kern="1200" cap="none" spc="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</a:t>
            </a:r>
            <a:r>
              <a:rPr kumimoji="0" sz="20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.1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</a:t>
            </a:r>
            <a:r>
              <a:rPr kumimoji="0" sz="20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.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2022	№	</a:t>
            </a:r>
            <a:r>
              <a:rPr kumimoji="0" sz="20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10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14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756142" y="5820257"/>
            <a:ext cx="19939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(Зарегистрирован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820283" y="6125057"/>
            <a:ext cx="229679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22.12.2022</a:t>
            </a:r>
            <a:r>
              <a:rPr kumimoji="0" sz="2000" b="1" i="0" u="none" strike="noStrike" kern="1200" cap="none" spc="-8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№</a:t>
            </a:r>
            <a:r>
              <a:rPr kumimoji="0" sz="2000" b="1" i="0" u="none" strike="noStrike" kern="1200" cap="none" spc="-4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71763)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3592067" y="2930651"/>
            <a:ext cx="1531620" cy="364490"/>
            <a:chOff x="3592067" y="2930651"/>
            <a:chExt cx="1531620" cy="364490"/>
          </a:xfrm>
        </p:grpSpPr>
        <p:sp>
          <p:nvSpPr>
            <p:cNvPr id="27" name="object 27"/>
            <p:cNvSpPr/>
            <p:nvPr/>
          </p:nvSpPr>
          <p:spPr>
            <a:xfrm>
              <a:off x="3598163" y="2936747"/>
              <a:ext cx="1519555" cy="352425"/>
            </a:xfrm>
            <a:custGeom>
              <a:avLst/>
              <a:gdLst/>
              <a:ahLst/>
              <a:cxnLst/>
              <a:rect l="l" t="t" r="r" b="b"/>
              <a:pathLst>
                <a:path w="1519554" h="352425">
                  <a:moveTo>
                    <a:pt x="1343406" y="0"/>
                  </a:moveTo>
                  <a:lnTo>
                    <a:pt x="1343406" y="88011"/>
                  </a:lnTo>
                  <a:lnTo>
                    <a:pt x="0" y="88011"/>
                  </a:lnTo>
                  <a:lnTo>
                    <a:pt x="0" y="264032"/>
                  </a:lnTo>
                  <a:lnTo>
                    <a:pt x="1343406" y="264032"/>
                  </a:lnTo>
                  <a:lnTo>
                    <a:pt x="1343406" y="352043"/>
                  </a:lnTo>
                  <a:lnTo>
                    <a:pt x="1519427" y="176022"/>
                  </a:lnTo>
                  <a:lnTo>
                    <a:pt x="1343406" y="0"/>
                  </a:lnTo>
                  <a:close/>
                </a:path>
              </a:pathLst>
            </a:custGeom>
            <a:solidFill>
              <a:srgbClr val="F4B08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3598163" y="2936747"/>
              <a:ext cx="1519555" cy="352425"/>
            </a:xfrm>
            <a:custGeom>
              <a:avLst/>
              <a:gdLst/>
              <a:ahLst/>
              <a:cxnLst/>
              <a:rect l="l" t="t" r="r" b="b"/>
              <a:pathLst>
                <a:path w="1519554" h="352425">
                  <a:moveTo>
                    <a:pt x="0" y="88011"/>
                  </a:moveTo>
                  <a:lnTo>
                    <a:pt x="1343406" y="88011"/>
                  </a:lnTo>
                  <a:lnTo>
                    <a:pt x="1343406" y="0"/>
                  </a:lnTo>
                  <a:lnTo>
                    <a:pt x="1519427" y="176022"/>
                  </a:lnTo>
                  <a:lnTo>
                    <a:pt x="1343406" y="352043"/>
                  </a:lnTo>
                  <a:lnTo>
                    <a:pt x="1343406" y="264032"/>
                  </a:lnTo>
                  <a:lnTo>
                    <a:pt x="0" y="264032"/>
                  </a:lnTo>
                  <a:lnTo>
                    <a:pt x="0" y="88011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3592067" y="4087367"/>
            <a:ext cx="1531620" cy="364490"/>
            <a:chOff x="3592067" y="4087367"/>
            <a:chExt cx="1531620" cy="364490"/>
          </a:xfrm>
        </p:grpSpPr>
        <p:sp>
          <p:nvSpPr>
            <p:cNvPr id="30" name="object 30"/>
            <p:cNvSpPr/>
            <p:nvPr/>
          </p:nvSpPr>
          <p:spPr>
            <a:xfrm>
              <a:off x="3598163" y="4093463"/>
              <a:ext cx="1519555" cy="352425"/>
            </a:xfrm>
            <a:custGeom>
              <a:avLst/>
              <a:gdLst/>
              <a:ahLst/>
              <a:cxnLst/>
              <a:rect l="l" t="t" r="r" b="b"/>
              <a:pathLst>
                <a:path w="1519554" h="352425">
                  <a:moveTo>
                    <a:pt x="1343406" y="0"/>
                  </a:moveTo>
                  <a:lnTo>
                    <a:pt x="1343406" y="88011"/>
                  </a:lnTo>
                  <a:lnTo>
                    <a:pt x="0" y="88011"/>
                  </a:lnTo>
                  <a:lnTo>
                    <a:pt x="0" y="264033"/>
                  </a:lnTo>
                  <a:lnTo>
                    <a:pt x="1343406" y="264033"/>
                  </a:lnTo>
                  <a:lnTo>
                    <a:pt x="1343406" y="352044"/>
                  </a:lnTo>
                  <a:lnTo>
                    <a:pt x="1519427" y="176022"/>
                  </a:lnTo>
                  <a:lnTo>
                    <a:pt x="1343406" y="0"/>
                  </a:lnTo>
                  <a:close/>
                </a:path>
              </a:pathLst>
            </a:custGeom>
            <a:solidFill>
              <a:srgbClr val="F4B08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3598163" y="4093463"/>
              <a:ext cx="1519555" cy="352425"/>
            </a:xfrm>
            <a:custGeom>
              <a:avLst/>
              <a:gdLst/>
              <a:ahLst/>
              <a:cxnLst/>
              <a:rect l="l" t="t" r="r" b="b"/>
              <a:pathLst>
                <a:path w="1519554" h="352425">
                  <a:moveTo>
                    <a:pt x="0" y="88011"/>
                  </a:moveTo>
                  <a:lnTo>
                    <a:pt x="1343406" y="88011"/>
                  </a:lnTo>
                  <a:lnTo>
                    <a:pt x="1343406" y="0"/>
                  </a:lnTo>
                  <a:lnTo>
                    <a:pt x="1519427" y="176022"/>
                  </a:lnTo>
                  <a:lnTo>
                    <a:pt x="1343406" y="352044"/>
                  </a:lnTo>
                  <a:lnTo>
                    <a:pt x="1343406" y="264033"/>
                  </a:lnTo>
                  <a:lnTo>
                    <a:pt x="0" y="264033"/>
                  </a:lnTo>
                  <a:lnTo>
                    <a:pt x="0" y="88011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3525011" y="5407152"/>
            <a:ext cx="1530350" cy="364490"/>
            <a:chOff x="3525011" y="5407152"/>
            <a:chExt cx="1530350" cy="364490"/>
          </a:xfrm>
        </p:grpSpPr>
        <p:sp>
          <p:nvSpPr>
            <p:cNvPr id="33" name="object 33"/>
            <p:cNvSpPr/>
            <p:nvPr/>
          </p:nvSpPr>
          <p:spPr>
            <a:xfrm>
              <a:off x="3531107" y="5413248"/>
              <a:ext cx="1518285" cy="352425"/>
            </a:xfrm>
            <a:custGeom>
              <a:avLst/>
              <a:gdLst/>
              <a:ahLst/>
              <a:cxnLst/>
              <a:rect l="l" t="t" r="r" b="b"/>
              <a:pathLst>
                <a:path w="1518285" h="352425">
                  <a:moveTo>
                    <a:pt x="1341881" y="0"/>
                  </a:moveTo>
                  <a:lnTo>
                    <a:pt x="1341881" y="88010"/>
                  </a:lnTo>
                  <a:lnTo>
                    <a:pt x="0" y="88010"/>
                  </a:lnTo>
                  <a:lnTo>
                    <a:pt x="0" y="264032"/>
                  </a:lnTo>
                  <a:lnTo>
                    <a:pt x="1341881" y="264032"/>
                  </a:lnTo>
                  <a:lnTo>
                    <a:pt x="1341881" y="352043"/>
                  </a:lnTo>
                  <a:lnTo>
                    <a:pt x="1517903" y="176021"/>
                  </a:lnTo>
                  <a:lnTo>
                    <a:pt x="1341881" y="0"/>
                  </a:lnTo>
                  <a:close/>
                </a:path>
              </a:pathLst>
            </a:custGeom>
            <a:solidFill>
              <a:srgbClr val="F4B08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3531107" y="5413248"/>
              <a:ext cx="1518285" cy="352425"/>
            </a:xfrm>
            <a:custGeom>
              <a:avLst/>
              <a:gdLst/>
              <a:ahLst/>
              <a:cxnLst/>
              <a:rect l="l" t="t" r="r" b="b"/>
              <a:pathLst>
                <a:path w="1518285" h="352425">
                  <a:moveTo>
                    <a:pt x="0" y="88010"/>
                  </a:moveTo>
                  <a:lnTo>
                    <a:pt x="1341881" y="88010"/>
                  </a:lnTo>
                  <a:lnTo>
                    <a:pt x="1341881" y="0"/>
                  </a:lnTo>
                  <a:lnTo>
                    <a:pt x="1517903" y="176021"/>
                  </a:lnTo>
                  <a:lnTo>
                    <a:pt x="1341881" y="352043"/>
                  </a:lnTo>
                  <a:lnTo>
                    <a:pt x="1341881" y="264032"/>
                  </a:lnTo>
                  <a:lnTo>
                    <a:pt x="0" y="264032"/>
                  </a:lnTo>
                  <a:lnTo>
                    <a:pt x="0" y="88010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9856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4"/>
          <p:cNvSpPr txBox="1">
            <a:spLocks/>
          </p:cNvSpPr>
          <p:nvPr/>
        </p:nvSpPr>
        <p:spPr>
          <a:xfrm>
            <a:off x="0" y="-36349"/>
            <a:ext cx="12192000" cy="1203649"/>
          </a:xfrm>
          <a:prstGeom prst="rect">
            <a:avLst/>
          </a:prstGeom>
          <a:solidFill>
            <a:srgbClr val="206A7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2783" y="57404"/>
            <a:ext cx="787955" cy="101614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22069" y="86888"/>
            <a:ext cx="9554210" cy="96629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45235" marR="5080" indent="-1233170">
              <a:lnSpc>
                <a:spcPts val="3460"/>
              </a:lnSpc>
              <a:spcBef>
                <a:spcPts val="535"/>
              </a:spcBef>
            </a:pPr>
            <a:r>
              <a:rPr sz="3200" b="0" spc="-30" dirty="0">
                <a:solidFill>
                  <a:schemeClr val="bg1"/>
                </a:solidFill>
                <a:latin typeface="Calibri Light"/>
                <a:cs typeface="Calibri Light"/>
              </a:rPr>
              <a:t>Примерный</a:t>
            </a:r>
            <a:r>
              <a:rPr sz="3200" b="0" spc="-65" dirty="0">
                <a:solidFill>
                  <a:schemeClr val="bg1"/>
                </a:solidFill>
                <a:latin typeface="Calibri Light"/>
                <a:cs typeface="Calibri Light"/>
              </a:rPr>
              <a:t> </a:t>
            </a:r>
            <a:r>
              <a:rPr sz="3200" b="0" spc="-25" dirty="0">
                <a:solidFill>
                  <a:schemeClr val="bg1"/>
                </a:solidFill>
                <a:latin typeface="Calibri Light"/>
                <a:cs typeface="Calibri Light"/>
              </a:rPr>
              <a:t>алгоритм</a:t>
            </a:r>
            <a:r>
              <a:rPr sz="3200" b="0" spc="-80" dirty="0">
                <a:solidFill>
                  <a:schemeClr val="bg1"/>
                </a:solidFill>
                <a:latin typeface="Calibri Light"/>
                <a:cs typeface="Calibri Light"/>
              </a:rPr>
              <a:t> </a:t>
            </a:r>
            <a:r>
              <a:rPr sz="3200" b="0" spc="-25" dirty="0">
                <a:solidFill>
                  <a:schemeClr val="bg1"/>
                </a:solidFill>
                <a:latin typeface="Calibri Light"/>
                <a:cs typeface="Calibri Light"/>
              </a:rPr>
              <a:t>организации</a:t>
            </a:r>
            <a:r>
              <a:rPr sz="3200" b="0" spc="-70" dirty="0">
                <a:solidFill>
                  <a:schemeClr val="bg1"/>
                </a:solidFill>
                <a:latin typeface="Calibri Light"/>
                <a:cs typeface="Calibri Light"/>
              </a:rPr>
              <a:t> </a:t>
            </a:r>
            <a:r>
              <a:rPr sz="3200" b="0" spc="-25" dirty="0">
                <a:solidFill>
                  <a:schemeClr val="bg1"/>
                </a:solidFill>
                <a:latin typeface="Calibri Light"/>
                <a:cs typeface="Calibri Light"/>
              </a:rPr>
              <a:t>работы</a:t>
            </a:r>
            <a:r>
              <a:rPr sz="3200" b="0" spc="-85" dirty="0">
                <a:solidFill>
                  <a:schemeClr val="bg1"/>
                </a:solidFill>
                <a:latin typeface="Calibri Light"/>
                <a:cs typeface="Calibri Light"/>
              </a:rPr>
              <a:t> </a:t>
            </a:r>
            <a:r>
              <a:rPr sz="3200" b="0" spc="-15" dirty="0">
                <a:solidFill>
                  <a:schemeClr val="bg1"/>
                </a:solidFill>
                <a:latin typeface="Calibri Light"/>
                <a:cs typeface="Calibri Light"/>
              </a:rPr>
              <a:t>по</a:t>
            </a:r>
            <a:r>
              <a:rPr sz="3200" b="0" spc="-55" dirty="0">
                <a:solidFill>
                  <a:schemeClr val="bg1"/>
                </a:solidFill>
                <a:latin typeface="Calibri Light"/>
                <a:cs typeface="Calibri Light"/>
              </a:rPr>
              <a:t> </a:t>
            </a:r>
            <a:r>
              <a:rPr sz="3200" b="0" spc="-25" dirty="0">
                <a:solidFill>
                  <a:schemeClr val="bg1"/>
                </a:solidFill>
                <a:latin typeface="Calibri Light"/>
                <a:cs typeface="Calibri Light"/>
              </a:rPr>
              <a:t>введению </a:t>
            </a:r>
            <a:r>
              <a:rPr sz="3200" b="0" spc="-705" dirty="0">
                <a:solidFill>
                  <a:schemeClr val="bg1"/>
                </a:solidFill>
                <a:latin typeface="Calibri Light"/>
                <a:cs typeface="Calibri Light"/>
              </a:rPr>
              <a:t> </a:t>
            </a:r>
            <a:r>
              <a:rPr sz="3200" b="0" spc="-30" dirty="0">
                <a:solidFill>
                  <a:schemeClr val="bg1"/>
                </a:solidFill>
                <a:latin typeface="Calibri Light"/>
                <a:cs typeface="Calibri Light"/>
              </a:rPr>
              <a:t>федеральных</a:t>
            </a:r>
            <a:r>
              <a:rPr sz="3200" b="0" spc="-75" dirty="0">
                <a:solidFill>
                  <a:schemeClr val="bg1"/>
                </a:solidFill>
                <a:latin typeface="Calibri Light"/>
                <a:cs typeface="Calibri Light"/>
              </a:rPr>
              <a:t> </a:t>
            </a:r>
            <a:r>
              <a:rPr sz="3200" b="0" spc="-30" dirty="0">
                <a:solidFill>
                  <a:schemeClr val="bg1"/>
                </a:solidFill>
                <a:latin typeface="Calibri Light"/>
                <a:cs typeface="Calibri Light"/>
              </a:rPr>
              <a:t>образовательных</a:t>
            </a:r>
            <a:r>
              <a:rPr sz="3200" b="0" spc="-75" dirty="0">
                <a:solidFill>
                  <a:schemeClr val="bg1"/>
                </a:solidFill>
                <a:latin typeface="Calibri Light"/>
                <a:cs typeface="Calibri Light"/>
              </a:rPr>
              <a:t> </a:t>
            </a:r>
            <a:r>
              <a:rPr sz="3200" b="0" spc="-25" dirty="0">
                <a:solidFill>
                  <a:schemeClr val="bg1"/>
                </a:solidFill>
                <a:latin typeface="Calibri Light"/>
                <a:cs typeface="Calibri Light"/>
              </a:rPr>
              <a:t>программ</a:t>
            </a:r>
            <a:endParaRPr sz="3200" dirty="0">
              <a:solidFill>
                <a:schemeClr val="bg1"/>
              </a:solidFill>
              <a:latin typeface="Calibri Light"/>
              <a:cs typeface="Calibri Ligh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1032" y="1906378"/>
            <a:ext cx="10524743" cy="435864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81032" y="1468192"/>
            <a:ext cx="10295247" cy="41299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wrap="square" lIns="0" tIns="48895" rIns="0" bIns="0" rtlCol="0">
            <a:spAutoFit/>
          </a:bodyPr>
          <a:lstStyle/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85"/>
              </a:spcBef>
              <a:spcAft>
                <a:spcPts val="0"/>
              </a:spcAft>
              <a:buClrTx/>
              <a:buSzTx/>
              <a:buFont typeface="Microsoft Sans Serif"/>
              <a:buChar char="•"/>
              <a:tabLst>
                <a:tab pos="241300" algn="l"/>
              </a:tabLst>
              <a:defRPr/>
            </a:pPr>
            <a:r>
              <a:rPr kumimoji="0" sz="2800" b="1" i="1" u="none" strike="noStrike" kern="1200" cap="none" spc="-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Диагностико-аналитический</a:t>
            </a:r>
            <a:r>
              <a:rPr kumimoji="0" sz="2800" b="1" i="1" u="none" strike="noStrike" kern="1200" cap="none" spc="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1" i="1" u="none" strike="noStrike" kern="1200" cap="none" spc="-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этап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.</a:t>
            </a: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0" lvl="1" indent="-229235" algn="l" defTabSz="914400" rtl="0" eaLnBrk="1" fontAlgn="auto" latinLnBrk="0" hangingPunct="1">
              <a:lnSpc>
                <a:spcPct val="100000"/>
              </a:lnSpc>
              <a:spcBef>
                <a:spcPts val="245"/>
              </a:spcBef>
              <a:spcAft>
                <a:spcPts val="0"/>
              </a:spcAft>
              <a:buClrTx/>
              <a:buSzTx/>
              <a:buFont typeface="Microsoft Sans Serif"/>
              <a:buChar char="•"/>
              <a:tabLst>
                <a:tab pos="699135" algn="l"/>
              </a:tabLst>
              <a:defRPr/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Анализ</a:t>
            </a:r>
            <a:r>
              <a:rPr kumimoji="0" sz="2400" b="1" i="0" u="none" strike="noStrike" kern="120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кадрового</a:t>
            </a:r>
            <a:r>
              <a:rPr kumimoji="0" sz="2400" b="1" i="0" u="none" strike="noStrike" kern="120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состава</a:t>
            </a:r>
            <a:r>
              <a:rPr kumimoji="0" sz="2400" b="1" i="0" u="none" strike="noStrike" kern="1200" cap="none" spc="-3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ОО.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52069" lvl="1" indent="-228600" algn="l" defTabSz="914400" rtl="0" eaLnBrk="1" fontAlgn="auto" latinLnBrk="0" hangingPunct="1">
              <a:lnSpc>
                <a:spcPts val="2590"/>
              </a:lnSpc>
              <a:spcBef>
                <a:spcPts val="545"/>
              </a:spcBef>
              <a:spcAft>
                <a:spcPts val="0"/>
              </a:spcAft>
              <a:buClrTx/>
              <a:buSzTx/>
              <a:buFont typeface="Microsoft Sans Serif"/>
              <a:buChar char="•"/>
              <a:tabLst>
                <a:tab pos="699135" algn="l"/>
              </a:tabLst>
              <a:defRPr/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Анализ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контингента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обучающихся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(выявление</a:t>
            </a:r>
            <a:r>
              <a:rPr kumimoji="0" sz="2400" b="1" i="0" u="none" strike="noStrike" kern="1200" cap="none" spc="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обучающихся, 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которым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необходимо</a:t>
            </a:r>
            <a:r>
              <a:rPr kumimoji="0" sz="2400" b="1" i="0" u="none" strike="noStrike" kern="1200" cap="none" spc="-2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обучение по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индивидуальному</a:t>
            </a:r>
            <a:r>
              <a:rPr kumimoji="0" sz="2400" b="1" i="0" u="none" strike="noStrike" kern="1200" cap="none" spc="2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учебному</a:t>
            </a:r>
            <a:r>
              <a:rPr kumimoji="0" sz="2400" b="1" i="0" u="none" strike="noStrike" kern="1200" cap="none" spc="-2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плану</a:t>
            </a:r>
            <a:r>
              <a:rPr kumimoji="0" sz="2400" b="1" i="0" u="none" strike="noStrike" kern="1200" cap="none" spc="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другое).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5080" lvl="1" indent="-228600" algn="l" defTabSz="914400" rtl="0" eaLnBrk="1" fontAlgn="auto" latinLnBrk="0" hangingPunct="1">
              <a:lnSpc>
                <a:spcPts val="259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Microsoft Sans Serif"/>
              <a:buChar char="•"/>
              <a:tabLst>
                <a:tab pos="699135" algn="l"/>
              </a:tabLst>
              <a:defRPr/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Анализ запросов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обучающихся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 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родителей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(законных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представителей) </a:t>
            </a:r>
            <a:r>
              <a:rPr kumimoji="0" sz="2400" b="1" i="0" u="none" strike="noStrike" kern="1200" cap="none" spc="-53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по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вопросам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формирования учебного плана, выбора учебных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курсов / </a:t>
            </a:r>
            <a:r>
              <a:rPr kumimoji="0" sz="2400" b="1" i="0" u="none" strike="noStrike" kern="1200" cap="none" spc="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3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модулей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вариативной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части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учебного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плана,</a:t>
            </a:r>
            <a:r>
              <a:rPr kumimoji="0" sz="2400" b="1" i="0" u="none" strike="noStrike" kern="1200" cap="none" spc="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определения</a:t>
            </a:r>
            <a:r>
              <a:rPr kumimoji="0" sz="2400" b="1" i="0" u="none" strike="noStrike" kern="1200" cap="none" spc="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профилей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0" lvl="0" indent="0" algn="l" defTabSz="914400" rtl="0" eaLnBrk="1" fontAlgn="auto" latinLnBrk="0" hangingPunct="1">
              <a:lnSpc>
                <a:spcPts val="2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обучения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изучения</a:t>
            </a:r>
            <a:r>
              <a:rPr kumimoji="0" sz="2400" b="1" i="0" u="none" strike="noStrike" kern="1200" cap="none" spc="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предметов</a:t>
            </a:r>
            <a:r>
              <a:rPr kumimoji="0" sz="2400" b="1" i="0" u="none" strike="noStrike" kern="1200" cap="none" spc="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на 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углубленном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уровне и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другое.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242570" lvl="1" indent="-228600" algn="l" defTabSz="914400" rtl="0" eaLnBrk="1" fontAlgn="auto" latinLnBrk="0" hangingPunct="1">
              <a:lnSpc>
                <a:spcPts val="2590"/>
              </a:lnSpc>
              <a:spcBef>
                <a:spcPts val="545"/>
              </a:spcBef>
              <a:spcAft>
                <a:spcPts val="0"/>
              </a:spcAft>
              <a:buClrTx/>
              <a:buSzTx/>
              <a:buFont typeface="Microsoft Sans Serif"/>
              <a:buChar char="•"/>
              <a:tabLst>
                <a:tab pos="699135" algn="l"/>
              </a:tabLst>
              <a:defRPr/>
            </a:pP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Мониторинг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готовности</a:t>
            </a:r>
            <a:r>
              <a:rPr kumimoji="0" sz="2400" b="1" i="0" u="none" strike="noStrike" kern="1200" cap="none" spc="-3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педагогического</a:t>
            </a:r>
            <a:r>
              <a:rPr kumimoji="0" sz="2400" b="1" i="0" u="none" strike="noStrike" kern="120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коллектива</a:t>
            </a:r>
            <a:r>
              <a:rPr kumimoji="0" sz="2400" b="1" i="0" u="none" strike="noStrike" kern="1200" cap="none" spc="-2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введению</a:t>
            </a:r>
            <a:r>
              <a:rPr kumimoji="0" sz="2400" b="1" i="0" u="none" strike="noStrike" kern="1200" cap="none" spc="4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ФОП </a:t>
            </a:r>
            <a:r>
              <a:rPr kumimoji="0" sz="2400" b="1" i="0" u="none" strike="noStrike" kern="1200" cap="none" spc="-53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(психологической,</a:t>
            </a:r>
            <a:r>
              <a:rPr kumimoji="0" sz="2400" b="1" i="0" u="none" strike="noStrike" kern="1200" cap="none" spc="-3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правовой,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методической,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информационной).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98500" marR="0" lvl="1" indent="-229235" algn="l" defTabSz="914400" rtl="0" eaLnBrk="1" fontAlgn="auto" latinLnBrk="0" hangingPunct="1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 typeface="Microsoft Sans Serif"/>
              <a:buChar char="•"/>
              <a:tabLst>
                <a:tab pos="699135" algn="l"/>
              </a:tabLst>
              <a:defRPr/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Анализ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условий</a:t>
            </a:r>
            <a:r>
              <a:rPr kumimoji="0" sz="2400" b="1" i="0" u="none" strike="noStrike" kern="1200" cap="none" spc="-2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2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ОО,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необходимых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для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внедрения</a:t>
            </a:r>
            <a:r>
              <a:rPr kumimoji="0" sz="2400" b="1" i="0" u="none" strike="noStrike" kern="1200" cap="none" spc="5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ФОП.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71209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4"/>
          <p:cNvSpPr txBox="1">
            <a:spLocks/>
          </p:cNvSpPr>
          <p:nvPr/>
        </p:nvSpPr>
        <p:spPr>
          <a:xfrm>
            <a:off x="0" y="-36349"/>
            <a:ext cx="12192000" cy="1203649"/>
          </a:xfrm>
          <a:prstGeom prst="rect">
            <a:avLst/>
          </a:prstGeom>
          <a:solidFill>
            <a:srgbClr val="206A7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09860" y="236295"/>
            <a:ext cx="8530708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0" spc="-40" dirty="0">
                <a:solidFill>
                  <a:schemeClr val="bg1"/>
                </a:solidFill>
                <a:latin typeface="Calibri Light"/>
                <a:cs typeface="Calibri Light"/>
              </a:rPr>
              <a:t>Организационно-внедренческий</a:t>
            </a:r>
            <a:r>
              <a:rPr sz="4000" b="0" i="1" spc="-90" dirty="0">
                <a:solidFill>
                  <a:schemeClr val="bg1"/>
                </a:solidFill>
                <a:latin typeface="Calibri Light"/>
                <a:cs typeface="Calibri Light"/>
              </a:rPr>
              <a:t> </a:t>
            </a:r>
            <a:r>
              <a:rPr sz="4000" b="0" spc="-35" dirty="0">
                <a:solidFill>
                  <a:schemeClr val="bg1"/>
                </a:solidFill>
                <a:latin typeface="Calibri Light"/>
                <a:cs typeface="Calibri Light"/>
              </a:rPr>
              <a:t>этап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0727" y="1162811"/>
            <a:ext cx="11333988" cy="569518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374394" y="1218946"/>
            <a:ext cx="10254615" cy="518096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1300" marR="1001394" lvl="0" indent="-228600" algn="l" defTabSz="914400" rtl="0" eaLnBrk="1" fontAlgn="auto" latinLnBrk="0" hangingPunct="1">
              <a:lnSpc>
                <a:spcPts val="2590"/>
              </a:lnSpc>
              <a:spcBef>
                <a:spcPts val="425"/>
              </a:spcBef>
              <a:spcAft>
                <a:spcPts val="0"/>
              </a:spcAft>
              <a:buClrTx/>
              <a:buSzTx/>
              <a:buFont typeface="Microsoft Sans Serif"/>
              <a:buChar char="•"/>
              <a:tabLst>
                <a:tab pos="241300" algn="l"/>
              </a:tabLst>
              <a:defRPr/>
            </a:pP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Создание</a:t>
            </a:r>
            <a:r>
              <a:rPr kumimoji="0" sz="2400" b="1" i="0" u="none" strike="noStrike" kern="1200" cap="none" spc="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координационного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совета</a:t>
            </a:r>
            <a:r>
              <a:rPr kumimoji="0" sz="2400" b="1" i="0" u="none" strike="noStrike" kern="1200" cap="none" spc="-2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(рабочей</a:t>
            </a:r>
            <a:r>
              <a:rPr kumimoji="0" sz="2400" b="1" i="0" u="none" strike="noStrike" kern="1200" cap="none" spc="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группы)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по вопросам </a:t>
            </a:r>
            <a:r>
              <a:rPr kumimoji="0" sz="2400" b="1" i="0" u="none" strike="noStrike" kern="1200" cap="none" spc="-52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внедрения</a:t>
            </a:r>
            <a:r>
              <a:rPr kumimoji="0" sz="2400" b="1" i="0" u="none" strike="noStrike" kern="1200" cap="none" spc="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ФОП.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ts val="274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 typeface="Microsoft Sans Serif"/>
              <a:buChar char="•"/>
              <a:tabLst>
                <a:tab pos="241300" algn="l"/>
              </a:tabLst>
              <a:defRPr/>
            </a:pP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Постановка задач</a:t>
            </a:r>
            <a:r>
              <a:rPr kumimoji="0" sz="2400" b="1" i="0" u="none" strike="noStrike" kern="1200" cap="none" spc="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</a:t>
            </a:r>
            <a:r>
              <a:rPr kumimoji="0" sz="2400" b="1" i="0" u="none" strike="noStrike" kern="1200" cap="none" spc="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распределение</a:t>
            </a:r>
            <a:r>
              <a:rPr kumimoji="0" sz="2400" b="1" i="0" u="none" strike="noStrike" kern="1200" cap="none" spc="3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обязанностей </a:t>
            </a:r>
            <a:r>
              <a:rPr kumimoji="0" sz="2400" b="1" i="0" u="none" strike="noStrike" kern="120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между</a:t>
            </a:r>
            <a:r>
              <a:rPr kumimoji="0" sz="2400" b="1" i="0" u="none" strike="noStrike" kern="1200" cap="none" spc="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членами</a:t>
            </a:r>
            <a:r>
              <a:rPr kumimoji="0" sz="2400" b="1" i="0" u="none" strike="noStrike" kern="1200" cap="none" spc="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рабочей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0" algn="l" defTabSz="914400" rtl="0" eaLnBrk="1" fontAlgn="auto" latinLnBrk="0" hangingPunct="1">
              <a:lnSpc>
                <a:spcPts val="2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группы.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215"/>
              </a:spcBef>
              <a:spcAft>
                <a:spcPts val="0"/>
              </a:spcAft>
              <a:buClrTx/>
              <a:buSzTx/>
              <a:buFont typeface="Microsoft Sans Serif"/>
              <a:buChar char="•"/>
              <a:tabLst>
                <a:tab pos="241300" algn="l"/>
              </a:tabLst>
              <a:defRPr/>
            </a:pPr>
            <a:r>
              <a:rPr kumimoji="0" sz="2400" b="1" i="0" u="none" strike="noStrike" kern="120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Подготовка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плана-графика</a:t>
            </a:r>
            <a:r>
              <a:rPr kumimoji="0" sz="2400" b="1" i="0" u="none" strike="noStrike" kern="1200" cap="none" spc="3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перехода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на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ФОП.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204"/>
              </a:spcBef>
              <a:spcAft>
                <a:spcPts val="0"/>
              </a:spcAft>
              <a:buClrTx/>
              <a:buSzTx/>
              <a:buFont typeface="Microsoft Sans Serif"/>
              <a:buChar char="•"/>
              <a:tabLst>
                <a:tab pos="241300" algn="l"/>
              </a:tabLst>
              <a:defRPr/>
            </a:pP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Размещение</a:t>
            </a:r>
            <a:r>
              <a:rPr kumimoji="0" sz="2400" b="1" i="0" u="none" strike="noStrike" kern="1200" cap="none" spc="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ФОП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на</a:t>
            </a:r>
            <a:r>
              <a:rPr kumimoji="0" sz="2400" b="1" i="0" u="none" strike="noStrike" kern="1200" cap="none" spc="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официальном</a:t>
            </a:r>
            <a:r>
              <a:rPr kumimoji="0" sz="2400" b="1" i="0" u="none" strike="noStrike" kern="1200" cap="none" spc="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сайте</a:t>
            </a:r>
            <a:r>
              <a:rPr kumimoji="0" sz="2400" b="1" i="0" u="none" strike="noStrike" kern="1200" cap="none" spc="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2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ОО.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Tx/>
              <a:buSzTx/>
              <a:buFont typeface="Microsoft Sans Serif"/>
              <a:buChar char="•"/>
              <a:tabLst>
                <a:tab pos="241300" algn="l"/>
              </a:tabLst>
              <a:defRPr/>
            </a:pP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Проведение</a:t>
            </a:r>
            <a:r>
              <a:rPr kumimoji="0" sz="2400" b="1" i="0" u="none" strike="noStrike" kern="1200" cap="none" spc="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педагогического</a:t>
            </a:r>
            <a:r>
              <a:rPr kumimoji="0" sz="2400" b="1" i="0" u="none" strike="noStrike" kern="120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совета,</a:t>
            </a:r>
            <a:r>
              <a:rPr kumimoji="0" sz="2400" b="1" i="0" u="none" strike="noStrike" kern="120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заседаний предметных</a:t>
            </a:r>
            <a:r>
              <a:rPr kumimoji="0" sz="2400" b="1" i="0" u="none" strike="noStrike" kern="1200" cap="none" spc="2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ШМО.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215"/>
              </a:spcBef>
              <a:spcAft>
                <a:spcPts val="0"/>
              </a:spcAft>
              <a:buClrTx/>
              <a:buSzTx/>
              <a:buFont typeface="Microsoft Sans Serif"/>
              <a:buChar char="•"/>
              <a:tabLst>
                <a:tab pos="241300" algn="l"/>
              </a:tabLst>
              <a:defRPr/>
            </a:pP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Проведение</a:t>
            </a:r>
            <a:r>
              <a:rPr kumimoji="0" sz="2400" b="1" i="0" u="none" strike="noStrike" kern="1200" cap="none" spc="2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родительских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собраний</a:t>
            </a:r>
            <a:r>
              <a:rPr kumimoji="0" sz="2400" b="1" i="0" u="none" strike="noStrike" kern="1200" cap="none" spc="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по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вопросам</a:t>
            </a:r>
            <a:r>
              <a:rPr kumimoji="0" sz="2400" b="1" i="0" u="none" strike="noStrike" kern="120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перехода</a:t>
            </a:r>
            <a:r>
              <a:rPr kumimoji="0" sz="2400" b="1" i="0" u="none" strike="noStrike" kern="1200" cap="none" spc="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на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ФОП.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204"/>
              </a:spcBef>
              <a:spcAft>
                <a:spcPts val="0"/>
              </a:spcAft>
              <a:buClrTx/>
              <a:buSzTx/>
              <a:buFont typeface="Microsoft Sans Serif"/>
              <a:buChar char="•"/>
              <a:tabLst>
                <a:tab pos="241300" algn="l"/>
              </a:tabLst>
              <a:defRPr/>
            </a:pPr>
            <a:r>
              <a:rPr kumimoji="0" sz="2400" b="1" i="0" u="none" strike="noStrike" kern="120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Подготовка</a:t>
            </a:r>
            <a:r>
              <a:rPr kumimoji="0" sz="2400" b="1" i="0" u="none" strike="noStrike" kern="1200" cap="none" spc="-2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необходимых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нормативных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локальных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актов </a:t>
            </a:r>
            <a:r>
              <a:rPr kumimoji="0" sz="2400" b="1" i="0" u="none" strike="noStrike" kern="1200" cap="none" spc="-2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ОО.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857250" lvl="0" indent="-228600" algn="l" defTabSz="914400" rtl="0" eaLnBrk="1" fontAlgn="auto" latinLnBrk="0" hangingPunct="1">
              <a:lnSpc>
                <a:spcPts val="2590"/>
              </a:lnSpc>
              <a:spcBef>
                <a:spcPts val="545"/>
              </a:spcBef>
              <a:spcAft>
                <a:spcPts val="0"/>
              </a:spcAft>
              <a:buClrTx/>
              <a:buSzTx/>
              <a:buFont typeface="Microsoft Sans Serif"/>
              <a:buChar char="•"/>
              <a:tabLst>
                <a:tab pos="241300" algn="l"/>
              </a:tabLst>
              <a:defRPr/>
            </a:pP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Обеспечение 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необходимых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условий для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внедрения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ФОП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(кадровых, </a:t>
            </a:r>
            <a:r>
              <a:rPr kumimoji="0" sz="2400" b="1" i="0" u="none" strike="noStrike" kern="1200" cap="none" spc="-53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материально-технических,</a:t>
            </a:r>
            <a:r>
              <a:rPr kumimoji="0" sz="2400" b="1" i="0" u="none" strike="noStrike" kern="1200" cap="none" spc="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финансово-экономических,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психолого-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педагогических,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информационно-методических).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ts val="2735"/>
              </a:lnSpc>
              <a:spcBef>
                <a:spcPts val="185"/>
              </a:spcBef>
              <a:spcAft>
                <a:spcPts val="0"/>
              </a:spcAft>
              <a:buClrTx/>
              <a:buSzTx/>
              <a:buFont typeface="Microsoft Sans Serif"/>
              <a:buChar char="•"/>
              <a:tabLst>
                <a:tab pos="241300" algn="l"/>
              </a:tabLst>
              <a:defRPr/>
            </a:pP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Обучение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педагогических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кадров.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Коррекция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графика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повышения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0" algn="l" defTabSz="914400" rtl="0" eaLnBrk="1" fontAlgn="auto" latinLnBrk="0" hangingPunct="1">
              <a:lnSpc>
                <a:spcPts val="27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квалификации.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2783" y="57404"/>
            <a:ext cx="787955" cy="101614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</p:spTree>
    <p:extLst>
      <p:ext uri="{BB962C8B-B14F-4D97-AF65-F5344CB8AC3E}">
        <p14:creationId xmlns:p14="http://schemas.microsoft.com/office/powerpoint/2010/main" val="3372018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4"/>
          <p:cNvSpPr txBox="1">
            <a:spLocks/>
          </p:cNvSpPr>
          <p:nvPr/>
        </p:nvSpPr>
        <p:spPr>
          <a:xfrm>
            <a:off x="0" y="-36349"/>
            <a:ext cx="12192000" cy="1203649"/>
          </a:xfrm>
          <a:prstGeom prst="rect">
            <a:avLst/>
          </a:prstGeom>
          <a:solidFill>
            <a:srgbClr val="206A7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2783" y="57404"/>
            <a:ext cx="787955" cy="101614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78532" y="183774"/>
            <a:ext cx="8895080" cy="62901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000" b="0" spc="-45" dirty="0">
                <a:solidFill>
                  <a:schemeClr val="bg1"/>
                </a:solidFill>
                <a:latin typeface="Calibri Light"/>
                <a:cs typeface="Calibri Light"/>
              </a:rPr>
              <a:t>Организационно-внедренческий</a:t>
            </a:r>
            <a:r>
              <a:rPr sz="4000" b="0" spc="-70" dirty="0">
                <a:solidFill>
                  <a:schemeClr val="bg1"/>
                </a:solidFill>
                <a:latin typeface="Calibri Light"/>
                <a:cs typeface="Calibri Light"/>
              </a:rPr>
              <a:t> </a:t>
            </a:r>
            <a:r>
              <a:rPr sz="4000" b="0" spc="-30" dirty="0">
                <a:solidFill>
                  <a:schemeClr val="bg1"/>
                </a:solidFill>
                <a:latin typeface="Calibri Light"/>
                <a:cs typeface="Calibri Light"/>
              </a:rPr>
              <a:t>этап</a:t>
            </a:r>
            <a:endParaRPr sz="4000" dirty="0">
              <a:solidFill>
                <a:schemeClr val="bg1"/>
              </a:solidFill>
              <a:latin typeface="Calibri Light"/>
              <a:cs typeface="Calibri Ligh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61134" y="1073547"/>
            <a:ext cx="12253134" cy="578445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69702" y="1261053"/>
            <a:ext cx="11052576" cy="510639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0665" marR="0" lvl="0" indent="-228600" algn="l" defTabSz="914400" rtl="0" eaLnBrk="1" fontAlgn="auto" latinLnBrk="0" hangingPunct="1">
              <a:lnSpc>
                <a:spcPts val="2375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 typeface="Microsoft Sans Serif"/>
              <a:buChar char="•"/>
              <a:tabLst>
                <a:tab pos="240665" algn="l"/>
                <a:tab pos="241300" algn="l"/>
              </a:tabLst>
              <a:defRPr/>
            </a:pP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Разработка</a:t>
            </a:r>
            <a:r>
              <a:rPr kumimoji="0" sz="2400" b="1" i="0" u="none" strike="noStrike" kern="1200" cap="none" spc="5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плана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методической</a:t>
            </a:r>
            <a:r>
              <a:rPr kumimoji="0" sz="2400" b="1" i="0" u="none" strike="noStrike" kern="1200" cap="none" spc="5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работы,</a:t>
            </a:r>
            <a:r>
              <a:rPr kumimoji="0" sz="2400" b="1" i="0" u="none" strike="noStrike" kern="1200" cap="none" spc="3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обеспечивающего</a:t>
            </a:r>
            <a:r>
              <a:rPr kumimoji="0" sz="2400" b="1" i="0" u="none" strike="noStrike" kern="1200" cap="none" spc="5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сопровождение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0665" marR="0" lvl="0" indent="0" algn="l" defTabSz="914400" rtl="0" eaLnBrk="1" fontAlgn="auto" latinLnBrk="0" hangingPunct="1">
              <a:lnSpc>
                <a:spcPts val="23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введения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и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реализации</a:t>
            </a:r>
            <a:r>
              <a:rPr kumimoji="0" sz="2400" b="1" i="0" u="none" strike="noStrike" kern="1200" cap="none" spc="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ФОП.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0665" marR="1162685" lvl="0" indent="-228600" algn="l" defTabSz="914400" rtl="0" eaLnBrk="1" fontAlgn="auto" latinLnBrk="0" hangingPunct="1">
              <a:lnSpc>
                <a:spcPct val="80000"/>
              </a:lnSpc>
              <a:spcBef>
                <a:spcPts val="515"/>
              </a:spcBef>
              <a:spcAft>
                <a:spcPts val="0"/>
              </a:spcAft>
              <a:buClrTx/>
              <a:buSzTx/>
              <a:buFont typeface="Microsoft Sans Serif"/>
              <a:buChar char="•"/>
              <a:tabLst>
                <a:tab pos="240665" algn="l"/>
                <a:tab pos="241300" algn="l"/>
              </a:tabLst>
              <a:defRPr/>
            </a:pP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Приведение</a:t>
            </a:r>
            <a:r>
              <a:rPr kumimoji="0" sz="2400" b="1" i="0" u="none" strike="noStrike" kern="1200" cap="none" spc="3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</a:t>
            </a:r>
            <a:r>
              <a:rPr kumimoji="0" sz="2400" b="1" i="0" u="none" strike="noStrike" kern="1200" cap="none" spc="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соответствие</a:t>
            </a:r>
            <a:r>
              <a:rPr kumimoji="0" sz="2400" b="1" i="0" u="none" strike="noStrike" kern="1200" cap="none" spc="5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</a:t>
            </a:r>
            <a:r>
              <a:rPr kumimoji="0" sz="2400" b="1" i="0" u="none" strike="noStrike" kern="1200" cap="none" spc="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требованиями</a:t>
            </a:r>
            <a:r>
              <a:rPr kumimoji="0" sz="2400" b="1" i="0" u="none" strike="noStrike" kern="1200" cap="none" spc="6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ФОП</a:t>
            </a:r>
            <a:r>
              <a:rPr kumimoji="0" sz="2400" b="1" i="0" u="none" strike="noStrike" kern="1200" cap="none" spc="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должностных</a:t>
            </a:r>
            <a:r>
              <a:rPr kumimoji="0" sz="2400" b="1" i="0" u="none" strike="noStrike" kern="1200" cap="none" spc="5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инструкции </a:t>
            </a:r>
            <a:r>
              <a:rPr kumimoji="0" sz="2400" b="1" i="0" u="none" strike="noStrike" kern="1200" cap="none" spc="-48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работников</a:t>
            </a:r>
            <a:r>
              <a:rPr kumimoji="0" sz="2400" b="1" i="0" u="none" strike="noStrike" kern="1200" cap="none" spc="3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образовательной</a:t>
            </a:r>
            <a:r>
              <a:rPr kumimoji="0" sz="2400" b="1" i="0" u="none" strike="noStrike" kern="1200" cap="none" spc="6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организации.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304800" marR="0" lvl="0" indent="-292735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Microsoft Sans Serif"/>
              <a:buChar char="•"/>
              <a:tabLst>
                <a:tab pos="304800" algn="l"/>
                <a:tab pos="305435" algn="l"/>
              </a:tabLst>
              <a:defRPr/>
            </a:pP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Разработка</a:t>
            </a:r>
            <a:r>
              <a:rPr kumimoji="0" sz="2400" b="1" i="0" u="none" strike="noStrike" kern="1200" cap="none" spc="5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учебных</a:t>
            </a:r>
            <a:r>
              <a:rPr kumimoji="0" sz="2400" b="1" i="0" u="none" strike="noStrike" kern="1200" cap="none" spc="3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планов</a:t>
            </a:r>
            <a:r>
              <a:rPr kumimoji="0" sz="2400" b="1" i="0" u="none" strike="noStrike" kern="1200" cap="none" spc="4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(в</a:t>
            </a:r>
            <a:r>
              <a:rPr kumimoji="0" sz="2400" b="1" i="0" u="none" strike="noStrike" kern="1200" cap="none" spc="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том</a:t>
            </a:r>
            <a:r>
              <a:rPr kumimoji="0" sz="2400" b="1" i="0" u="none" strike="noStrike" kern="1200" cap="none" spc="4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числе</a:t>
            </a:r>
            <a:r>
              <a:rPr kumimoji="0" sz="2400" b="1" i="0" u="none" strike="noStrike" kern="1200" cap="none" spc="3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для</a:t>
            </a:r>
            <a:r>
              <a:rPr kumimoji="0" sz="2400" b="1" i="0" u="none" strike="noStrike" kern="1200" cap="none" spc="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индивидуального</a:t>
            </a:r>
            <a:r>
              <a:rPr kumimoji="0" sz="2400" b="1" i="0" u="none" strike="noStrike" kern="1200" cap="none" spc="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обучения)</a:t>
            </a:r>
            <a:r>
              <a:rPr kumimoji="0" sz="2400" b="1" i="0" u="none" strike="noStrike" kern="1200" cap="none" spc="6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 err="1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учетом</a:t>
            </a:r>
            <a:r>
              <a:rPr kumimoji="0" lang="ru-RU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 err="1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потребностей</a:t>
            </a:r>
            <a:r>
              <a:rPr kumimoji="0" sz="2400" b="1" i="0" u="none" strike="noStrike" kern="1200" cap="none" spc="6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запросов</a:t>
            </a:r>
            <a:r>
              <a:rPr kumimoji="0" sz="2400" b="1" i="0" u="none" strike="noStrike" kern="1200" cap="none" spc="2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участников</a:t>
            </a:r>
            <a:r>
              <a:rPr kumimoji="0" sz="2400" b="1" i="0" u="none" strike="noStrike" kern="1200" cap="none" spc="3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образовательного</a:t>
            </a:r>
            <a:r>
              <a:rPr kumimoji="0" sz="2400" b="1" i="0" u="none" strike="noStrike" kern="1200" cap="none" spc="4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процесса.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0665" marR="582295" lvl="0" indent="-228600" algn="l" defTabSz="914400" rtl="0" eaLnBrk="1" fontAlgn="auto" latinLnBrk="0" hangingPunct="1">
              <a:lnSpc>
                <a:spcPct val="80000"/>
              </a:lnSpc>
              <a:spcBef>
                <a:spcPts val="520"/>
              </a:spcBef>
              <a:spcAft>
                <a:spcPts val="0"/>
              </a:spcAft>
              <a:buClrTx/>
              <a:buSzTx/>
              <a:buFont typeface="Microsoft Sans Serif"/>
              <a:buChar char="•"/>
              <a:tabLst>
                <a:tab pos="240665" algn="l"/>
                <a:tab pos="241300" algn="l"/>
              </a:tabLst>
              <a:defRPr/>
            </a:pPr>
            <a:r>
              <a:rPr kumimoji="0" sz="2400" b="1" i="0" u="none" strike="noStrike" kern="120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Подготовка</a:t>
            </a:r>
            <a:r>
              <a:rPr kumimoji="0" sz="2400" b="1" i="0" u="none" strike="noStrike" kern="1200" cap="none" spc="5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проектов</a:t>
            </a:r>
            <a:r>
              <a:rPr kumimoji="0" sz="2400" b="1" i="0" u="none" strike="noStrike" kern="1200" cap="none" spc="5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организационного</a:t>
            </a:r>
            <a:r>
              <a:rPr kumimoji="0" sz="2400" b="1" i="0" u="none" strike="noStrike" kern="1200" cap="none" spc="5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раздела</a:t>
            </a:r>
            <a:r>
              <a:rPr kumimoji="0" sz="2400" b="1" i="0" u="none" strike="noStrike" kern="1200" cap="none" spc="4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ФОП</a:t>
            </a:r>
            <a:r>
              <a:rPr kumimoji="0" sz="2400" b="1" i="0" u="none" strike="noStrike" kern="1200" cap="none" spc="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</a:t>
            </a:r>
            <a:r>
              <a:rPr kumimoji="0" sz="2400" b="1" i="0" u="none" strike="noStrike" kern="1200" cap="none" spc="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части</a:t>
            </a:r>
            <a:r>
              <a:rPr kumimoji="0" sz="2400" b="1" i="0" u="none" strike="noStrike" kern="1200" cap="none" spc="3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описания</a:t>
            </a:r>
            <a:r>
              <a:rPr kumimoji="0" sz="2400" b="1" i="0" u="none" strike="noStrike" kern="1200" cap="none" spc="3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условий </a:t>
            </a:r>
            <a:r>
              <a:rPr kumimoji="0" sz="2400" b="1" i="0" u="none" strike="noStrike" kern="1200" cap="none" spc="-48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реализации</a:t>
            </a:r>
            <a:r>
              <a:rPr kumimoji="0" sz="2400" b="1" i="0" u="none" strike="noStrike" kern="1200" cap="none" spc="3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ФОП.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0665" marR="0" lvl="0" indent="-228600" algn="l" defTabSz="914400" rtl="0" eaLnBrk="1" fontAlgn="auto" latinLnBrk="0" hangingPunct="1">
              <a:lnSpc>
                <a:spcPts val="2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Microsoft Sans Serif"/>
              <a:buChar char="•"/>
              <a:tabLst>
                <a:tab pos="240665" algn="l"/>
                <a:tab pos="241300" algn="l"/>
              </a:tabLst>
              <a:defRPr/>
            </a:pPr>
            <a:r>
              <a:rPr kumimoji="0" sz="2400" b="1" i="0" u="none" strike="noStrike" kern="120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Подготовка</a:t>
            </a:r>
            <a:r>
              <a:rPr kumimoji="0" sz="2400" b="1" i="0" u="none" strike="noStrike" kern="1200" cap="none" spc="4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рабочих</a:t>
            </a:r>
            <a:r>
              <a:rPr kumimoji="0" sz="2400" b="1" i="0" u="none" strike="noStrike" kern="1200" cap="none" spc="4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программ</a:t>
            </a:r>
            <a:r>
              <a:rPr kumimoji="0" sz="2400" b="1" i="0" u="none" strike="noStrike" kern="1200" cap="none" spc="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по</a:t>
            </a:r>
            <a:r>
              <a:rPr kumimoji="0" sz="2400" b="1" i="0" u="none" strike="noStrike" kern="1200" cap="none" spc="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учебным</a:t>
            </a:r>
            <a:r>
              <a:rPr kumimoji="0" sz="2400" b="1" i="0" u="none" strike="noStrike" kern="1200" cap="none" spc="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предметам,</a:t>
            </a:r>
            <a:r>
              <a:rPr kumimoji="0" sz="2400" b="1" i="0" u="none" strike="noStrike" kern="1200" cap="none" spc="3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которые</a:t>
            </a:r>
            <a:r>
              <a:rPr kumimoji="0" sz="2400" b="1" i="0" u="none" strike="noStrike" kern="1200" cap="none" spc="5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еще</a:t>
            </a:r>
            <a:r>
              <a:rPr kumimoji="0" sz="2400" b="1" i="0" u="none" strike="noStrike" kern="1200" cap="none" spc="2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 err="1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не</a:t>
            </a:r>
            <a:r>
              <a:rPr kumimoji="0" sz="2400" b="1" i="0" u="none" strike="noStrike" kern="1200" cap="none" spc="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 err="1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закреплены</a:t>
            </a:r>
            <a:r>
              <a:rPr kumimoji="0" lang="ru-RU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</a:t>
            </a:r>
            <a:r>
              <a:rPr kumimoji="0" sz="2400" b="1" i="0" u="none" strike="noStrike" kern="1200" cap="none" spc="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Законе</a:t>
            </a:r>
            <a:r>
              <a:rPr kumimoji="0" sz="2400" b="1" i="0" u="none" strike="noStrike" kern="1200" cap="none" spc="3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«Об</a:t>
            </a:r>
            <a:r>
              <a:rPr kumimoji="0" sz="2400" b="1" i="0" u="none" strike="noStrike" kern="1200" cap="none" spc="2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образовании</a:t>
            </a:r>
            <a:r>
              <a:rPr kumimoji="0" sz="2400" b="1" i="0" u="none" strike="noStrike" kern="1200" cap="none" spc="5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</a:t>
            </a:r>
            <a:r>
              <a:rPr kumimoji="0" sz="2400" b="1" i="0" u="none" strike="noStrike" kern="1200" cap="none" spc="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Российской</a:t>
            </a:r>
            <a:r>
              <a:rPr kumimoji="0" sz="2400" b="1" i="0" u="none" strike="noStrike" kern="1200" cap="none" spc="4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Федерации»</a:t>
            </a:r>
            <a:r>
              <a:rPr kumimoji="0" sz="2400" b="1" i="0" u="none" strike="noStrike" kern="1200" cap="none" spc="5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как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обязательные.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0665" marR="0" lvl="0" indent="-228600" algn="l" defTabSz="914400" rtl="0" eaLnBrk="1" fontAlgn="auto" latinLnBrk="0" hangingPunct="1">
              <a:lnSpc>
                <a:spcPts val="26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Microsoft Sans Serif"/>
              <a:buChar char="•"/>
              <a:tabLst>
                <a:tab pos="240665" algn="l"/>
                <a:tab pos="241300" algn="l"/>
              </a:tabLst>
              <a:defRPr/>
            </a:pP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Определение</a:t>
            </a:r>
            <a:r>
              <a:rPr kumimoji="0" sz="2400" b="1" i="0" u="none" strike="noStrike" kern="1200" cap="none" spc="4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готовности</a:t>
            </a:r>
            <a:r>
              <a:rPr kumimoji="0" sz="2400" b="1" i="0" u="none" strike="noStrike" kern="1200" cap="none" spc="6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ОО</a:t>
            </a:r>
            <a:r>
              <a:rPr kumimoji="0" sz="2400" b="1" i="0" u="none" strike="noStrike" kern="1200" cap="none" spc="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2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переходу</a:t>
            </a:r>
            <a:r>
              <a:rPr kumimoji="0" sz="2400" b="1" i="0" u="none" strike="noStrike" kern="1200" cap="none" spc="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на ФОП</a:t>
            </a:r>
            <a:r>
              <a:rPr kumimoji="0" sz="2400" b="1" i="0" u="none" strike="noStrike" kern="1200" cap="none" spc="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(на</a:t>
            </a:r>
            <a:r>
              <a:rPr kumimoji="0" sz="2400" b="1" i="0" u="none" strike="noStrike" kern="1200" cap="none" spc="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основе</a:t>
            </a:r>
            <a:r>
              <a:rPr kumimoji="0" sz="2400" b="1" i="0" u="none" strike="noStrike" kern="1200" cap="none" spc="3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чек-листа).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0665" marR="1116330" lvl="0" indent="-228600" algn="l" defTabSz="914400" rtl="0" eaLnBrk="1" fontAlgn="auto" latinLnBrk="0" hangingPunct="1">
              <a:lnSpc>
                <a:spcPct val="80000"/>
              </a:lnSpc>
              <a:spcBef>
                <a:spcPts val="515"/>
              </a:spcBef>
              <a:spcAft>
                <a:spcPts val="0"/>
              </a:spcAft>
              <a:buClrTx/>
              <a:buSzTx/>
              <a:buFont typeface="Microsoft Sans Serif"/>
              <a:buChar char="•"/>
              <a:tabLst>
                <a:tab pos="240665" algn="l"/>
                <a:tab pos="241300" algn="l"/>
              </a:tabLst>
              <a:defRPr/>
            </a:pP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Обсуждение</a:t>
            </a:r>
            <a:r>
              <a:rPr kumimoji="0" sz="2400" b="1" i="0" u="none" strike="noStrike" kern="1200" cap="none" spc="3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проектов</a:t>
            </a:r>
            <a:r>
              <a:rPr kumimoji="0" sz="2400" b="1" i="0" u="none" strike="noStrike" kern="1200" cap="none" spc="2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разделов</a:t>
            </a:r>
            <a:r>
              <a:rPr kumimoji="0" sz="2400" b="1" i="0" u="none" strike="noStrike" kern="1200" cap="none" spc="4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ФОП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</a:t>
            </a:r>
            <a:r>
              <a:rPr kumimoji="0" sz="2400" b="1" i="0" u="none" strike="noStrike" kern="1200" cap="none" spc="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готовности</a:t>
            </a:r>
            <a:r>
              <a:rPr kumimoji="0" sz="2400" b="1" i="0" u="none" strike="noStrike" kern="1200" cap="none" spc="6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ОО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</a:t>
            </a:r>
            <a:r>
              <a:rPr kumimoji="0" sz="2400" b="1" i="0" u="none" strike="noStrike" kern="1200" cap="none" spc="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внедрению</a:t>
            </a:r>
            <a:r>
              <a:rPr kumimoji="0" sz="2400" b="1" i="0" u="none" strike="noStrike" kern="1200" cap="none" spc="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ФОП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на </a:t>
            </a:r>
            <a:r>
              <a:rPr kumimoji="0" sz="2400" b="1" i="0" u="none" strike="noStrike" kern="1200" cap="none" spc="-484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заседании</a:t>
            </a:r>
            <a:r>
              <a:rPr kumimoji="0" sz="2400" b="1" i="0" u="none" strike="noStrike" kern="1200" cap="none" spc="2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педагогического</a:t>
            </a:r>
            <a:r>
              <a:rPr kumimoji="0" sz="2400" b="1" i="0" u="none" strike="noStrike" kern="1200" cap="none" spc="4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совета.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0665" marR="0" lvl="0" indent="-228600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Microsoft Sans Serif"/>
              <a:buChar char="•"/>
              <a:tabLst>
                <a:tab pos="240665" algn="l"/>
                <a:tab pos="241300" algn="l"/>
              </a:tabLst>
              <a:defRPr/>
            </a:pP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Создание</a:t>
            </a:r>
            <a:r>
              <a:rPr kumimoji="0" sz="2400" b="1" i="0" u="none" strike="noStrike" kern="1200" cap="none" spc="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приказа</a:t>
            </a:r>
            <a:r>
              <a:rPr kumimoji="0" sz="2400" b="1" i="0" u="none" strike="noStrike" kern="1200" cap="none" spc="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2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переходе</a:t>
            </a:r>
            <a:r>
              <a:rPr kumimoji="0" sz="2400" b="1" i="0" u="none" strike="noStrike" kern="1200" cap="none" spc="4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на ФОП</a:t>
            </a:r>
            <a:r>
              <a:rPr kumimoji="0" sz="2400" b="1" i="0" u="none" strike="noStrike" kern="1200" cap="none" spc="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/</a:t>
            </a:r>
            <a:r>
              <a:rPr kumimoji="0" sz="2400" b="1" i="0" u="none" strike="noStrike" kern="1200" cap="none" spc="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утверждении</a:t>
            </a:r>
            <a:r>
              <a:rPr kumimoji="0" sz="2400" b="1" i="0" u="none" strike="noStrike" kern="1200" cap="none" spc="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ФОП</a:t>
            </a:r>
            <a:r>
              <a:rPr kumimoji="0" sz="2400" b="1" i="0" u="none" strike="noStrike" kern="1200" cap="none" spc="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ОО.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0665" marR="0" lvl="0" indent="-228600" algn="l" defTabSz="914400" rtl="0" eaLnBrk="1" fontAlgn="auto" latinLnBrk="0" hangingPunct="1">
              <a:lnSpc>
                <a:spcPts val="26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Microsoft Sans Serif"/>
              <a:buChar char="•"/>
              <a:tabLst>
                <a:tab pos="240665" algn="l"/>
                <a:tab pos="241300" algn="l"/>
              </a:tabLst>
              <a:defRPr/>
            </a:pPr>
            <a:r>
              <a:rPr kumimoji="0" sz="2400" b="1" i="0" u="none" strike="noStrike" kern="1200" cap="none" spc="-2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Переход</a:t>
            </a:r>
            <a:r>
              <a:rPr kumimoji="0" sz="2400" b="1" i="0" u="none" strike="noStrike" kern="1200" cap="none" spc="2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на ФОП</a:t>
            </a:r>
            <a:r>
              <a:rPr kumimoji="0" sz="2400" b="1" i="0" u="none" strike="noStrike" kern="1200" cap="none" spc="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</a:t>
            </a:r>
            <a:r>
              <a:rPr kumimoji="0" sz="2400" b="1" i="0" u="none" strike="noStrike" kern="1200" cap="none" spc="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сентября</a:t>
            </a:r>
            <a:r>
              <a:rPr kumimoji="0" sz="2400" b="1" i="0" u="none" strike="noStrike" kern="1200" cap="none" spc="5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2023 </a:t>
            </a:r>
            <a:r>
              <a:rPr kumimoji="0" sz="2400" b="1" i="0" u="none" strike="noStrike" kern="1200" cap="none" spc="-2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года.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845158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4"/>
          <p:cNvSpPr txBox="1">
            <a:spLocks/>
          </p:cNvSpPr>
          <p:nvPr/>
        </p:nvSpPr>
        <p:spPr>
          <a:xfrm>
            <a:off x="0" y="-36349"/>
            <a:ext cx="12192000" cy="1203649"/>
          </a:xfrm>
          <a:prstGeom prst="rect">
            <a:avLst/>
          </a:prstGeom>
          <a:solidFill>
            <a:srgbClr val="206A7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2783" y="57404"/>
            <a:ext cx="787955" cy="101614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55317" y="282131"/>
            <a:ext cx="7883525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4000" b="0" spc="-40" dirty="0">
                <a:solidFill>
                  <a:schemeClr val="bg1"/>
                </a:solidFill>
                <a:latin typeface="Calibri Light"/>
                <a:cs typeface="Calibri Light"/>
              </a:rPr>
              <a:t>Рефлексивно-прогностический</a:t>
            </a:r>
            <a:r>
              <a:rPr sz="4000" b="0" spc="-85" dirty="0">
                <a:solidFill>
                  <a:schemeClr val="bg1"/>
                </a:solidFill>
                <a:latin typeface="Calibri Light"/>
                <a:cs typeface="Calibri Light"/>
              </a:rPr>
              <a:t> </a:t>
            </a:r>
            <a:r>
              <a:rPr sz="4000" b="0" spc="-35" dirty="0">
                <a:solidFill>
                  <a:schemeClr val="bg1"/>
                </a:solidFill>
                <a:latin typeface="Calibri Light"/>
                <a:cs typeface="Calibri Light"/>
              </a:rPr>
              <a:t>этап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2581" y="1485780"/>
            <a:ext cx="10714428" cy="49744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  <p:sp>
        <p:nvSpPr>
          <p:cNvPr id="5" name="object 5"/>
          <p:cNvSpPr txBox="1"/>
          <p:nvPr/>
        </p:nvSpPr>
        <p:spPr>
          <a:xfrm>
            <a:off x="1635616" y="2009104"/>
            <a:ext cx="9420623" cy="187166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wrap="square" lIns="0" tIns="40005" rIns="0" bIns="0" rtlCol="0">
            <a:spAutoFit/>
          </a:bodyPr>
          <a:lstStyle/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ClrTx/>
              <a:buSzTx/>
              <a:buFont typeface="Microsoft Sans Serif"/>
              <a:buChar char="•"/>
              <a:tabLst>
                <a:tab pos="241300" algn="l"/>
              </a:tabLst>
              <a:defRPr/>
            </a:pP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Мониторинг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внедрения</a:t>
            </a:r>
            <a:r>
              <a:rPr kumimoji="0" sz="2400" b="1" i="0" u="none" strike="noStrike" kern="1200" cap="none" spc="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ФОП 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(трудности,</a:t>
            </a:r>
            <a:r>
              <a:rPr kumimoji="0" sz="2400" b="1" i="0" u="none" strike="noStrike" kern="1200" cap="none" spc="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проблемы,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результаты).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518159" lvl="0" indent="-228600" algn="l" defTabSz="914400" rtl="0" eaLnBrk="1" fontAlgn="auto" latinLnBrk="0" hangingPunct="1">
              <a:lnSpc>
                <a:spcPts val="2590"/>
              </a:lnSpc>
              <a:spcBef>
                <a:spcPts val="545"/>
              </a:spcBef>
              <a:spcAft>
                <a:spcPts val="0"/>
              </a:spcAft>
              <a:buClrTx/>
              <a:buSzTx/>
              <a:buFont typeface="Microsoft Sans Serif"/>
              <a:buChar char="•"/>
              <a:tabLst>
                <a:tab pos="241300" algn="l"/>
              </a:tabLst>
              <a:defRPr/>
            </a:pPr>
            <a:r>
              <a:rPr kumimoji="0" sz="2400" b="1" i="0" u="none" strike="noStrike" kern="120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Подготовка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предложений</a:t>
            </a:r>
            <a:r>
              <a:rPr kumimoji="0" sz="2400" b="1" i="0" u="none" strike="noStrike" kern="1200" cap="none" spc="2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по внесению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изменений</a:t>
            </a:r>
            <a:r>
              <a:rPr kumimoji="0" sz="2400" b="1" i="0" u="none" strike="noStrike" kern="1200" cap="none" spc="3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(дополнений)</a:t>
            </a:r>
            <a:r>
              <a:rPr kumimoji="0" sz="2400" b="1" i="0" u="none" strike="noStrike" kern="1200" cap="none" spc="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 </a:t>
            </a:r>
            <a:r>
              <a:rPr kumimoji="0" sz="2400" b="1" i="0" u="none" strike="noStrike" kern="1200" cap="none" spc="-52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ФОП.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5080" lvl="0" indent="-228600" algn="l" defTabSz="914400" rtl="0" eaLnBrk="1" fontAlgn="auto" latinLnBrk="0" hangingPunct="1">
              <a:lnSpc>
                <a:spcPts val="2590"/>
              </a:lnSpc>
              <a:spcBef>
                <a:spcPts val="495"/>
              </a:spcBef>
              <a:spcAft>
                <a:spcPts val="0"/>
              </a:spcAft>
              <a:buClrTx/>
              <a:buSzTx/>
              <a:buFont typeface="Microsoft Sans Serif"/>
              <a:buChar char="•"/>
              <a:tabLst>
                <a:tab pos="241300" algn="l"/>
              </a:tabLst>
              <a:defRPr/>
            </a:pP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Планирование</a:t>
            </a:r>
            <a:r>
              <a:rPr kumimoji="0" sz="2400" b="1" i="0" u="none" strike="noStrike" kern="1200" cap="none" spc="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деятельности</a:t>
            </a:r>
            <a:r>
              <a:rPr kumimoji="0" sz="2400" b="1" i="0" u="none" strike="noStrike" kern="1200" cap="none" spc="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ОО</a:t>
            </a:r>
            <a:r>
              <a:rPr kumimoji="0" sz="2400" b="1" i="0" u="none" strike="noStrike" kern="1200" cap="none" spc="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по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реализации</a:t>
            </a:r>
            <a:r>
              <a:rPr kumimoji="0" sz="2400" b="1" i="0" u="none" strike="noStrike" kern="1200" cap="none" spc="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ФОП</a:t>
            </a:r>
            <a:r>
              <a:rPr kumimoji="0" sz="2400" b="1" i="0" u="none" strike="noStrike" kern="1200" cap="none" spc="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</a:t>
            </a:r>
            <a:r>
              <a:rPr kumimoji="0" sz="2400" b="1" i="0" u="none" strike="noStrike" kern="1200" cap="none" spc="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новом</a:t>
            </a:r>
            <a:r>
              <a:rPr kumimoji="0" sz="2400" b="1" i="0" u="none" strike="noStrike" kern="120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учебном </a:t>
            </a:r>
            <a:r>
              <a:rPr kumimoji="0" sz="2400" b="1" i="0" u="none" strike="noStrike" kern="1200" cap="none" spc="-52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4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году.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2591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>
            <a:duotone>
              <a:prstClr val="black"/>
              <a:schemeClr val="accent6">
                <a:lumMod val="20000"/>
                <a:lumOff val="8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697" y="1449325"/>
            <a:ext cx="11524505" cy="54086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/>
        </p:spPr>
      </p:pic>
      <p:sp>
        <p:nvSpPr>
          <p:cNvPr id="3" name="object 3"/>
          <p:cNvSpPr txBox="1"/>
          <p:nvPr/>
        </p:nvSpPr>
        <p:spPr>
          <a:xfrm>
            <a:off x="613663" y="1449325"/>
            <a:ext cx="10127317" cy="31447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wrap="square" lIns="0" tIns="54610" rIns="0" bIns="0" rtlCol="0">
            <a:spAutoFit/>
          </a:bodyPr>
          <a:lstStyle/>
          <a:p>
            <a:pPr marL="240665" marR="5080" lvl="0" indent="-228600" algn="l" defTabSz="914400" rtl="0" eaLnBrk="1" fontAlgn="auto" latinLnBrk="0" hangingPunct="1">
              <a:lnSpc>
                <a:spcPct val="90000"/>
              </a:lnSpc>
              <a:spcBef>
                <a:spcPts val="430"/>
              </a:spcBef>
              <a:spcAft>
                <a:spcPts val="0"/>
              </a:spcAft>
              <a:buClrTx/>
              <a:buSzTx/>
              <a:buFont typeface="Microsoft Sans Serif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Федеральный закон</a:t>
            </a:r>
            <a:r>
              <a:rPr kumimoji="0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"Об образовании в</a:t>
            </a:r>
            <a:r>
              <a:rPr kumimoji="0" sz="28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Российской</a:t>
            </a:r>
            <a:r>
              <a:rPr kumimoji="0" sz="2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Федерации"</a:t>
            </a:r>
            <a:r>
              <a:rPr kumimoji="0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от </a:t>
            </a:r>
            <a:r>
              <a:rPr kumimoji="0" sz="2800" b="0" i="0" u="none" strike="noStrike" kern="1200" cap="none" spc="-6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29.12.2012</a:t>
            </a:r>
            <a:r>
              <a:rPr kumimoji="0" sz="2800" b="0" i="0" u="none" strike="noStrike" kern="1200" cap="none" spc="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</a:t>
            </a:r>
            <a:r>
              <a:rPr kumimoji="0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273-ФЗ</a:t>
            </a:r>
            <a:r>
              <a:rPr kumimoji="0" sz="2800" b="0" i="0" u="none" strike="noStrike" kern="120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(последняя</a:t>
            </a:r>
            <a:r>
              <a:rPr kumimoji="0" sz="28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редакция)</a:t>
            </a:r>
            <a:r>
              <a:rPr kumimoji="0" sz="28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// 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15" normalizeH="0" baseline="0" noProof="0" dirty="0">
                <a:ln>
                  <a:noFill/>
                </a:ln>
                <a:solidFill>
                  <a:srgbClr val="0462C1"/>
                </a:solidFill>
                <a:effectLst/>
                <a:uLnTx/>
                <a:uFillTx/>
                <a:latin typeface="Calibri"/>
                <a:ea typeface="+mn-ea"/>
                <a:cs typeface="Calibri"/>
                <a:hlinkClick r:id="rId4"/>
              </a:rPr>
              <a:t>http://www.consultant.ru/document/cons_doc_LAW_140174</a:t>
            </a: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75"/>
              </a:spcBef>
              <a:spcAft>
                <a:spcPts val="0"/>
              </a:spcAft>
              <a:buClrTx/>
              <a:buSzTx/>
              <a:buFont typeface="Microsoft Sans Serif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Единое</a:t>
            </a:r>
            <a:r>
              <a:rPr kumimoji="0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содержание</a:t>
            </a:r>
            <a:r>
              <a:rPr kumimoji="0" sz="2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общего</a:t>
            </a:r>
            <a:r>
              <a:rPr kumimoji="0" sz="28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образования</a:t>
            </a:r>
            <a:r>
              <a:rPr kumimoji="0" sz="28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//</a:t>
            </a:r>
            <a:r>
              <a:rPr kumimoji="0" sz="2800" b="0" i="0" u="none" strike="noStrike" kern="1200" cap="none" spc="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15" normalizeH="0" baseline="0" noProof="0" dirty="0">
                <a:ln>
                  <a:noFill/>
                </a:ln>
                <a:solidFill>
                  <a:srgbClr val="0462C1"/>
                </a:solidFill>
                <a:effectLst/>
                <a:uLnTx/>
                <a:uFillTx/>
                <a:latin typeface="Calibri"/>
                <a:ea typeface="+mn-ea"/>
                <a:cs typeface="Calibri"/>
                <a:hlinkClick r:id="rId5"/>
              </a:rPr>
              <a:t>https://edsoo.ru/</a:t>
            </a: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40665" marR="425450" lvl="0" indent="-228600" algn="l" defTabSz="914400" rtl="0" eaLnBrk="1" fontAlgn="auto" latinLnBrk="0" hangingPunct="1">
              <a:lnSpc>
                <a:spcPts val="3020"/>
              </a:lnSpc>
              <a:spcBef>
                <a:spcPts val="1045"/>
              </a:spcBef>
              <a:spcAft>
                <a:spcPts val="0"/>
              </a:spcAft>
              <a:buClrTx/>
              <a:buSzTx/>
              <a:buFont typeface="Microsoft Sans Serif"/>
              <a:buChar char="•"/>
              <a:tabLst>
                <a:tab pos="241300" algn="l"/>
              </a:tabLst>
              <a:defRPr/>
            </a:pP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Институт</a:t>
            </a:r>
            <a:r>
              <a:rPr kumimoji="0" sz="28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стратегии</a:t>
            </a:r>
            <a:r>
              <a:rPr kumimoji="0" sz="28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развития</a:t>
            </a:r>
            <a:r>
              <a:rPr kumimoji="0" sz="28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образования</a:t>
            </a:r>
            <a:r>
              <a:rPr kumimoji="0" sz="28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Российской</a:t>
            </a:r>
            <a:r>
              <a:rPr kumimoji="0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академии </a:t>
            </a:r>
            <a:r>
              <a:rPr kumimoji="0" sz="2800" b="0" i="0" u="none" strike="noStrike" kern="1200" cap="none" spc="-6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образования</a:t>
            </a: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321945" marR="0" lvl="0" indent="-309880" algn="l" defTabSz="914400" rtl="0" eaLnBrk="1" fontAlgn="auto" latinLnBrk="0" hangingPunct="1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ClrTx/>
              <a:buSzTx/>
              <a:buFont typeface="Microsoft Sans Serif"/>
              <a:buChar char="•"/>
              <a:tabLst>
                <a:tab pos="321945" algn="l"/>
                <a:tab pos="322580" algn="l"/>
              </a:tabLst>
              <a:defRPr/>
            </a:pP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//</a:t>
            </a:r>
            <a:r>
              <a:rPr kumimoji="0" sz="2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15" normalizeH="0" baseline="0" noProof="0" dirty="0">
                <a:ln>
                  <a:noFill/>
                </a:ln>
                <a:solidFill>
                  <a:srgbClr val="0462C1"/>
                </a:solidFill>
                <a:effectLst/>
                <a:uLnTx/>
                <a:uFillTx/>
                <a:latin typeface="Calibri"/>
                <a:ea typeface="+mn-ea"/>
                <a:cs typeface="Calibri"/>
                <a:hlinkClick r:id="rId6"/>
              </a:rPr>
              <a:t>https://instrao.ru/</a:t>
            </a: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13663" y="46049"/>
            <a:ext cx="10862143" cy="1241837"/>
          </a:xfrm>
          <a:custGeom>
            <a:avLst/>
            <a:gdLst/>
            <a:ahLst/>
            <a:cxnLst/>
            <a:rect l="l" t="t" r="r" b="b"/>
            <a:pathLst>
              <a:path w="10515600" h="867410">
                <a:moveTo>
                  <a:pt x="10515600" y="0"/>
                </a:moveTo>
                <a:lnTo>
                  <a:pt x="0" y="0"/>
                </a:lnTo>
                <a:lnTo>
                  <a:pt x="0" y="867155"/>
                </a:lnTo>
                <a:lnTo>
                  <a:pt x="10515600" y="867155"/>
                </a:lnTo>
                <a:lnTo>
                  <a:pt x="10515600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47742" y="165246"/>
            <a:ext cx="7728972" cy="62901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000" spc="-10" dirty="0">
                <a:solidFill>
                  <a:schemeClr val="bg1"/>
                </a:solidFill>
                <a:latin typeface="Arial"/>
                <a:cs typeface="Arial"/>
              </a:rPr>
              <a:t>ЭЛЕКТРОННЫЕ</a:t>
            </a:r>
            <a:r>
              <a:rPr sz="4000" spc="-9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4000" spc="-25" dirty="0">
                <a:solidFill>
                  <a:schemeClr val="bg1"/>
                </a:solidFill>
                <a:latin typeface="Arial"/>
                <a:cs typeface="Arial"/>
              </a:rPr>
              <a:t>РЕСУРСЫ</a:t>
            </a:r>
            <a:endParaRPr sz="40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98502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 txBox="1">
            <a:spLocks/>
          </p:cNvSpPr>
          <p:nvPr/>
        </p:nvSpPr>
        <p:spPr>
          <a:xfrm>
            <a:off x="0" y="-36349"/>
            <a:ext cx="12192000" cy="1203649"/>
          </a:xfrm>
          <a:prstGeom prst="rect">
            <a:avLst/>
          </a:prstGeom>
          <a:solidFill>
            <a:srgbClr val="206A7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2783" y="57404"/>
            <a:ext cx="787955" cy="101614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184" y="57405"/>
            <a:ext cx="10828338" cy="1571740"/>
          </a:xfrm>
        </p:spPr>
        <p:txBody>
          <a:bodyPr>
            <a:noAutofit/>
          </a:bodyPr>
          <a:lstStyle/>
          <a:p>
            <a:pPr algn="ctr"/>
            <a:r>
              <a:rPr lang="ru-RU" altLang="zh-C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 СИСТЕМЫ  ОЦЕНКИ  КАЧЕСТВА ОБРАЗОВАНИЯ</a:t>
            </a:r>
            <a:br>
              <a:rPr lang="ru-RU" altLang="zh-C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zh-CN" alt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527" y="1128325"/>
            <a:ext cx="8456148" cy="532398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52857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4"/>
          <p:cNvSpPr txBox="1">
            <a:spLocks/>
          </p:cNvSpPr>
          <p:nvPr/>
        </p:nvSpPr>
        <p:spPr>
          <a:xfrm>
            <a:off x="0" y="-36349"/>
            <a:ext cx="12192000" cy="1203649"/>
          </a:xfrm>
          <a:prstGeom prst="rect">
            <a:avLst/>
          </a:prstGeom>
          <a:solidFill>
            <a:srgbClr val="206A7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2783" y="57404"/>
            <a:ext cx="787955" cy="101614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C1D5EC-D424-4A14-912C-41ECB185B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8327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Международное исследование качества школьного образования </a:t>
            </a: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TIMSS</a:t>
            </a:r>
            <a:endParaRPr lang="ru-RU" sz="4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E69DE90-6E6B-482A-83DF-B30C874F3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1070"/>
            <a:ext cx="10515600" cy="4695893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/>
              <a:t>Россия вошла в шестерку лучших стран мира</a:t>
            </a:r>
          </a:p>
          <a:p>
            <a:r>
              <a:rPr lang="ru-RU" dirty="0"/>
              <a:t>Естествознание </a:t>
            </a:r>
          </a:p>
          <a:p>
            <a:r>
              <a:rPr lang="ru-RU" dirty="0"/>
              <a:t>-в 4-х классах на 3 месте;</a:t>
            </a:r>
          </a:p>
          <a:p>
            <a:r>
              <a:rPr lang="ru-RU" dirty="0"/>
              <a:t>-в 8 –х классах на 5 месте;</a:t>
            </a:r>
          </a:p>
          <a:p>
            <a:r>
              <a:rPr lang="ru-RU" dirty="0"/>
              <a:t>Математика</a:t>
            </a:r>
          </a:p>
          <a:p>
            <a:r>
              <a:rPr lang="ru-RU" dirty="0"/>
              <a:t>- в 4-х и 8-х классах-на 6 месте.</a:t>
            </a:r>
          </a:p>
        </p:txBody>
      </p:sp>
    </p:spTree>
    <p:extLst>
      <p:ext uri="{BB962C8B-B14F-4D97-AF65-F5344CB8AC3E}">
        <p14:creationId xmlns:p14="http://schemas.microsoft.com/office/powerpoint/2010/main" val="25648166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59615" y="63736"/>
            <a:ext cx="9108385" cy="6628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8144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1" y="188975"/>
            <a:ext cx="9143999" cy="6669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1046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789" y="233524"/>
            <a:ext cx="12063211" cy="733918"/>
          </a:xfrm>
          <a:prstGeom prst="rect">
            <a:avLst/>
          </a:prstGeom>
          <a:solidFill>
            <a:srgbClr val="006666"/>
          </a:solidFill>
        </p:spPr>
        <p:txBody>
          <a:bodyPr vert="horz" wrap="square" lIns="0" tIns="239140" rIns="0" bIns="0" rtlCol="0" anchor="ctr">
            <a:spAutoFit/>
          </a:bodyPr>
          <a:lstStyle/>
          <a:p>
            <a:pPr marL="1097280" marR="5080" indent="10922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sz="3200" spc="-35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результатам </a:t>
            </a:r>
            <a:r>
              <a:rPr sz="3200" spc="-1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мониторинга </a:t>
            </a:r>
            <a:r>
              <a:rPr sz="3200" spc="-5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функциональной</a:t>
            </a:r>
            <a:r>
              <a:rPr sz="3200" spc="-95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15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грамотности</a:t>
            </a:r>
            <a:endParaRPr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41679" y="1390919"/>
            <a:ext cx="8368639" cy="48417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wrap="square" lIns="0" tIns="12065" rIns="0" bIns="0" rtlCol="0">
            <a:spAutoFit/>
          </a:bodyPr>
          <a:lstStyle/>
          <a:p>
            <a:pPr marL="469900" marR="331470" lvl="0" indent="-45720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469265" algn="l"/>
                <a:tab pos="469900" algn="l"/>
              </a:tabLst>
              <a:defRPr/>
            </a:pPr>
            <a:r>
              <a:rPr kumimoji="0" sz="28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Подтверждена актуальность </a:t>
            </a:r>
            <a:r>
              <a:rPr kumimoji="0" sz="28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проблемы </a:t>
            </a:r>
            <a:r>
              <a:rPr kumimoji="0" sz="28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ФОРМАЛИЗМА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8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ЗНАНИЙ</a:t>
            </a:r>
            <a:r>
              <a:rPr kumimoji="0" sz="2800" b="1" i="0" u="none" strike="noStrike" kern="1200" cap="none" spc="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8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–</a:t>
            </a:r>
            <a:r>
              <a:rPr kumimoji="0" sz="28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старой </a:t>
            </a:r>
            <a:r>
              <a:rPr kumimoji="0" sz="28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проблемы </a:t>
            </a:r>
            <a:r>
              <a:rPr kumimoji="0" sz="2800" b="1" i="0" u="none" strike="noStrike" kern="1200" cap="none" spc="-68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8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российской</a:t>
            </a:r>
            <a:r>
              <a:rPr kumimoji="0" sz="2800" b="1" i="0" u="none" strike="noStrike" kern="1200" cap="none" spc="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8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и </a:t>
            </a:r>
            <a:r>
              <a:rPr kumimoji="0" sz="28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советской</a:t>
            </a:r>
            <a:r>
              <a:rPr kumimoji="0" sz="2800" b="1" i="0" u="none" strike="noStrike" kern="1200" cap="none" spc="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800" b="1" i="0" u="none" strike="noStrike" kern="120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школы.</a:t>
            </a:r>
            <a:r>
              <a:rPr kumimoji="0" sz="28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Знания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8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у 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8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учащихся</a:t>
            </a:r>
            <a:r>
              <a:rPr kumimoji="0" sz="28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есть,</a:t>
            </a:r>
            <a:r>
              <a:rPr kumimoji="0" sz="2800" b="1" i="0" u="none" strike="noStrike" kern="1200" cap="none" spc="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800" b="1" i="0" u="none" strike="noStrike" kern="1200" cap="none" spc="-2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однако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8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грамотно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800" b="1" i="0" u="none" strike="noStrike" kern="1200" cap="none" spc="-2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пользоваться </a:t>
            </a:r>
            <a:r>
              <a:rPr kumimoji="0" sz="2800" b="1" i="0" u="none" strike="noStrike" kern="1200" cap="none" spc="-68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8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ими </a:t>
            </a:r>
            <a:r>
              <a:rPr kumimoji="0" sz="28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они не </a:t>
            </a:r>
            <a:r>
              <a:rPr kumimoji="0" sz="2800" b="1" i="0" u="none" strike="noStrike" kern="1200" cap="none" spc="-5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умеют.</a:t>
            </a:r>
            <a:r>
              <a:rPr kumimoji="0" sz="2800" b="1" i="0" u="none" strike="noStrike" kern="1200" cap="none" spc="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8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Учимся для</a:t>
            </a:r>
            <a:r>
              <a:rPr kumimoji="0" sz="2800" b="1" i="0" u="none" strike="noStrike" kern="1200" cap="none" spc="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800" b="1" i="0" u="none" strike="noStrike" kern="120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школы,</a:t>
            </a:r>
            <a:r>
              <a:rPr kumimoji="0" sz="28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не</a:t>
            </a:r>
            <a:r>
              <a:rPr kumimoji="0" sz="28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8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для 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8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жизни!</a:t>
            </a: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469900" marR="5080" lvl="0" indent="-457200" algn="l" defTabSz="914400" rtl="0" eaLnBrk="1" fontAlgn="auto" latinLnBrk="0" hangingPunct="1">
              <a:lnSpc>
                <a:spcPct val="100000"/>
              </a:lnSpc>
              <a:spcBef>
                <a:spcPts val="67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469265" algn="l"/>
                <a:tab pos="469900" algn="l"/>
              </a:tabLst>
              <a:defRPr/>
            </a:pPr>
            <a:r>
              <a:rPr kumimoji="0" sz="28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Подтверждён </a:t>
            </a:r>
            <a:r>
              <a:rPr kumimoji="0" sz="2800" b="1" i="0" u="none" strike="noStrike" kern="1200" cap="none" spc="-4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эффект,</a:t>
            </a:r>
            <a:r>
              <a:rPr kumimoji="0" sz="2800" b="1" i="0" u="none" strike="noStrike" kern="1200" cap="none" spc="2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8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названный 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800" b="1" i="0" u="none" strike="noStrike" kern="1200" cap="none" spc="-4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СИТУАЦИОННОСТЬЮ</a:t>
            </a:r>
            <a:r>
              <a:rPr kumimoji="0" sz="2800" b="1" i="0" u="none" strike="noStrike" kern="1200" cap="none" spc="4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8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ЗНАНИЙ.</a:t>
            </a:r>
            <a:r>
              <a:rPr kumimoji="0" sz="2800" b="1" i="0" u="none" strike="noStrike" kern="1200" cap="none" spc="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8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Если</a:t>
            </a:r>
            <a:r>
              <a:rPr kumimoji="0" sz="28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знания </a:t>
            </a:r>
            <a:r>
              <a:rPr kumimoji="0" sz="2800" b="1" i="0" u="none" strike="noStrike" kern="1200" cap="none" spc="-68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8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не</a:t>
            </a:r>
            <a:r>
              <a:rPr kumimoji="0" sz="28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800" b="1" i="0" u="none" strike="noStrike" kern="1200" cap="none" spc="-5" normalizeH="0" baseline="0" noProof="0" dirty="0" err="1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осознаны</a:t>
            </a:r>
            <a:r>
              <a:rPr kumimoji="0" sz="28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800" b="1" i="0" u="none" strike="noStrike" kern="1200" cap="none" spc="-5" normalizeH="0" baseline="0" noProof="0" dirty="0" err="1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учащимися</a:t>
            </a:r>
            <a:r>
              <a:rPr kumimoji="0" sz="28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, они 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8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проявляются</a:t>
            </a:r>
            <a:r>
              <a:rPr kumimoji="0" sz="28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800" b="1" i="0" u="none" strike="noStrike" kern="1200" cap="none" spc="-2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только</a:t>
            </a:r>
            <a:r>
              <a:rPr kumimoji="0" sz="2800" b="1" i="0" u="none" strike="noStrike" kern="1200" cap="none" spc="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8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в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800" b="1" i="0" u="none" strike="noStrike" kern="1200" cap="none" spc="-3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тех</a:t>
            </a:r>
            <a:r>
              <a:rPr kumimoji="0" sz="2800" b="1" i="0" u="none" strike="noStrike" kern="1200" cap="none" spc="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8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ситуациях,</a:t>
            </a:r>
            <a:r>
              <a:rPr kumimoji="0" sz="2800" b="1" i="0" u="none" strike="noStrike" kern="1200" cap="none" spc="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8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в</a:t>
            </a:r>
            <a:r>
              <a:rPr kumimoji="0" sz="2800" b="1" i="0" u="none" strike="noStrike" kern="1200" cap="none" spc="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800" b="1" i="0" u="none" strike="noStrike" kern="120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которых </a:t>
            </a:r>
            <a:r>
              <a:rPr kumimoji="0" sz="2800" b="1" i="0" u="none" strike="noStrike" kern="1200" cap="none" spc="-68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8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формировались.</a:t>
            </a: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274040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CD9B65-B5FC-45AC-AB41-643327C24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8353"/>
            <a:ext cx="10161037" cy="1147324"/>
          </a:xfrm>
        </p:spPr>
        <p:txBody>
          <a:bodyPr>
            <a:normAutofit/>
          </a:bodyPr>
          <a:lstStyle/>
          <a:p>
            <a:pPr algn="ctr"/>
            <a:r>
              <a:rPr lang="ru-RU" sz="2000" dirty="0">
                <a:solidFill>
                  <a:srgbClr val="007A7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Государственное автономное образовательное учреждение дополнительного   профессионального образования                                                             «Институт развития образования Республики Татарстан»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E26463-23D5-434A-9FF3-599125F99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0614" y="2331076"/>
            <a:ext cx="10143186" cy="38458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000" dirty="0">
                <a:solidFill>
                  <a:srgbClr val="007A7A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Все в наших руках!!!</a:t>
            </a:r>
          </a:p>
          <a:p>
            <a:pPr marL="0" indent="0" algn="ctr">
              <a:buNone/>
            </a:pPr>
            <a:r>
              <a:rPr lang="ru-RU" sz="6000" dirty="0">
                <a:solidFill>
                  <a:srgbClr val="007A7A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Желаем Вам успехов!!!</a:t>
            </a:r>
          </a:p>
          <a:p>
            <a:pPr marL="0" indent="0">
              <a:buNone/>
            </a:pPr>
            <a:endParaRPr lang="ru-RU" sz="4000" dirty="0">
              <a:solidFill>
                <a:srgbClr val="007A7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ru-RU" sz="4000" dirty="0">
                <a:solidFill>
                  <a:srgbClr val="007A7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</a:t>
            </a:r>
            <a:endParaRPr lang="ru-RU" sz="4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B2F90B3-38F3-411E-9EAE-0D4E430179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9034" y="233944"/>
            <a:ext cx="787955" cy="101614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5" name="Заголовок 4"/>
          <p:cNvSpPr txBox="1">
            <a:spLocks/>
          </p:cNvSpPr>
          <p:nvPr/>
        </p:nvSpPr>
        <p:spPr>
          <a:xfrm>
            <a:off x="0" y="0"/>
            <a:ext cx="12192000" cy="1315677"/>
          </a:xfrm>
          <a:prstGeom prst="rect">
            <a:avLst/>
          </a:prstGeom>
          <a:solidFill>
            <a:srgbClr val="206A7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Государственное автономное образовательное учреждение дополнительного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профессионального образования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«Институт развития образования Республики Татарстан»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2596" y="103872"/>
            <a:ext cx="787955" cy="101614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</p:spTree>
    <p:extLst>
      <p:ext uri="{BB962C8B-B14F-4D97-AF65-F5344CB8AC3E}">
        <p14:creationId xmlns:p14="http://schemas.microsoft.com/office/powerpoint/2010/main" val="404067897"/>
      </p:ext>
    </p:extLst>
  </p:cSld>
  <p:clrMapOvr>
    <a:masterClrMapping/>
  </p:clrMapOvr>
</p:sld>
</file>

<file path=ppt/theme/theme1.xml><?xml version="1.0" encoding="utf-8"?>
<a:theme xmlns:a="http://schemas.openxmlformats.org/drawingml/2006/main" name="Дивиденд">
  <a:themeElements>
    <a:clrScheme name="Другая 1">
      <a:dk1>
        <a:srgbClr val="00808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Дивиденд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Дивиденд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4501</TotalTime>
  <Words>895</Words>
  <Application>Microsoft Office PowerPoint</Application>
  <PresentationFormat>Широкоэкранный</PresentationFormat>
  <Paragraphs>121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30" baseType="lpstr">
      <vt:lpstr>Arial</vt:lpstr>
      <vt:lpstr>Calibri</vt:lpstr>
      <vt:lpstr>Calibri Light</vt:lpstr>
      <vt:lpstr>Candara</vt:lpstr>
      <vt:lpstr>Corbel</vt:lpstr>
      <vt:lpstr>Gill Sans MT</vt:lpstr>
      <vt:lpstr>Microsoft Sans Serif</vt:lpstr>
      <vt:lpstr>Open Sans</vt:lpstr>
      <vt:lpstr>Tahoma</vt:lpstr>
      <vt:lpstr>Times New Roman</vt:lpstr>
      <vt:lpstr>Wingdings 2</vt:lpstr>
      <vt:lpstr>Дивиденд</vt:lpstr>
      <vt:lpstr>Тема Office</vt:lpstr>
      <vt:lpstr>Презентация PowerPoint</vt:lpstr>
      <vt:lpstr>ЕДИНАЯ ДИНАМИЧНО РАЗВИВАЮЩАЯСЯ СИСТЕМА  ОБРАЗОВАНИЯ РОССИИ</vt:lpstr>
      <vt:lpstr>ЕДИНОЕ СОДЕРЖАНИЕ ОБРАЗОВАНИЯ</vt:lpstr>
      <vt:lpstr> </vt:lpstr>
      <vt:lpstr>Федеральная образовательная программа</vt:lpstr>
      <vt:lpstr>Презентация PowerPoint</vt:lpstr>
      <vt:lpstr>Примерный алгоритм организации работы по введению  федеральных образовательных программ</vt:lpstr>
      <vt:lpstr>Организационно-внедренческий этап</vt:lpstr>
      <vt:lpstr>Организационно-внедренческий этап</vt:lpstr>
      <vt:lpstr>Рефлексивно-прогностический этап</vt:lpstr>
      <vt:lpstr>ЭЛЕКТРОННЫЕ РЕСУРСЫ</vt:lpstr>
      <vt:lpstr>СТРУКТУРА  СИСТЕМЫ  ОЦЕНКИ  КАЧЕСТВА ОБРАЗОВАНИЯ </vt:lpstr>
      <vt:lpstr>Международное исследование качества школьного образования TIMSS</vt:lpstr>
      <vt:lpstr>Презентация PowerPoint</vt:lpstr>
      <vt:lpstr>Презентация PowerPoint</vt:lpstr>
      <vt:lpstr>По результатам мониторинга  функциональной грамотности</vt:lpstr>
      <vt:lpstr>Государственное автономное образовательное учреждение дополнительного   профессионального образования                                                             «Институт развития образования Республики Татарстан»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</cp:lastModifiedBy>
  <cp:revision>1204</cp:revision>
  <cp:lastPrinted>2022-06-27T16:03:42Z</cp:lastPrinted>
  <dcterms:created xsi:type="dcterms:W3CDTF">2021-11-16T15:19:19Z</dcterms:created>
  <dcterms:modified xsi:type="dcterms:W3CDTF">2023-09-01T11:45:45Z</dcterms:modified>
</cp:coreProperties>
</file>