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27"/>
  </p:notesMasterIdLst>
  <p:sldIdLst>
    <p:sldId id="274" r:id="rId3"/>
    <p:sldId id="282" r:id="rId4"/>
    <p:sldId id="289" r:id="rId5"/>
    <p:sldId id="290" r:id="rId6"/>
    <p:sldId id="276" r:id="rId7"/>
    <p:sldId id="278" r:id="rId8"/>
    <p:sldId id="285" r:id="rId9"/>
    <p:sldId id="291" r:id="rId10"/>
    <p:sldId id="287" r:id="rId11"/>
    <p:sldId id="279" r:id="rId12"/>
    <p:sldId id="280" r:id="rId13"/>
    <p:sldId id="298" r:id="rId14"/>
    <p:sldId id="275" r:id="rId15"/>
    <p:sldId id="299" r:id="rId16"/>
    <p:sldId id="300" r:id="rId17"/>
    <p:sldId id="307" r:id="rId18"/>
    <p:sldId id="288" r:id="rId19"/>
    <p:sldId id="301" r:id="rId20"/>
    <p:sldId id="302" r:id="rId21"/>
    <p:sldId id="308" r:id="rId22"/>
    <p:sldId id="258" r:id="rId23"/>
    <p:sldId id="309" r:id="rId24"/>
    <p:sldId id="281" r:id="rId25"/>
    <p:sldId id="310" r:id="rId2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24" d="100"/>
          <a:sy n="124" d="100"/>
        </p:scale>
        <p:origin x="96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5704DE-4CEA-402C-B936-3372674C1A72}" type="datetimeFigureOut">
              <a:rPr lang="ru-RU" smtClean="0"/>
              <a:t>пн 28.08.23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6F3A50-57E5-4C78-865B-1D6F1E2278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82921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3CDBF2-E66A-4ABB-90C1-444B73D369A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39511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3CDBF2-E66A-4ABB-90C1-444B73D369A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83680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3CDBF2-E66A-4ABB-90C1-444B73D369A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72117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3CDBF2-E66A-4ABB-90C1-444B73D369A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15223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3CDBF2-E66A-4ABB-90C1-444B73D369A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71930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3CDBF2-E66A-4ABB-90C1-444B73D369A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9297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3CDBF2-E66A-4ABB-90C1-444B73D369A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15416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3CDBF2-E66A-4ABB-90C1-444B73D369A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59385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3CDBF2-E66A-4ABB-90C1-444B73D369A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46754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3CDBF2-E66A-4ABB-90C1-444B73D369A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92751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3CDBF2-E66A-4ABB-90C1-444B73D369A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30140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3CDBF2-E66A-4ABB-90C1-444B73D369A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14567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3CDBF2-E66A-4ABB-90C1-444B73D369A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53219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3CDBF2-E66A-4ABB-90C1-444B73D369A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80621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3CDBF2-E66A-4ABB-90C1-444B73D369A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222554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3CDBF2-E66A-4ABB-90C1-444B73D369A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24117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3CDBF2-E66A-4ABB-90C1-444B73D369A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222184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3CDBF2-E66A-4ABB-90C1-444B73D369A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375469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3CDBF2-E66A-4ABB-90C1-444B73D369A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020320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3CDBF2-E66A-4ABB-90C1-444B73D369A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778676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3CDBF2-E66A-4ABB-90C1-444B73D369A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419813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3CDBF2-E66A-4ABB-90C1-444B73D369A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966140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3CDBF2-E66A-4ABB-90C1-444B73D369A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86696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пн 28.08.23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302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пн 28.08.23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24270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пн 28.08.23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86712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пн 28.08.23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12368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пн 28.08.23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3641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пн 28.08.23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67581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пн 28.08.23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2948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пн 28.08.23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62547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пн 28.08.23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60068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пн 28.08.23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1077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пн 28.08.23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83570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8/28/2023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078321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835266" y="1091438"/>
            <a:ext cx="9865360" cy="57150"/>
          </a:xfrm>
          <a:custGeom>
            <a:avLst/>
            <a:gdLst/>
            <a:ahLst/>
            <a:cxnLst/>
            <a:rect l="l" t="t" r="r" b="b"/>
            <a:pathLst>
              <a:path w="9865360" h="57150">
                <a:moveTo>
                  <a:pt x="50" y="15239"/>
                </a:moveTo>
                <a:lnTo>
                  <a:pt x="0" y="38100"/>
                </a:lnTo>
                <a:lnTo>
                  <a:pt x="9865118" y="56769"/>
                </a:lnTo>
                <a:lnTo>
                  <a:pt x="9865118" y="33909"/>
                </a:lnTo>
                <a:lnTo>
                  <a:pt x="50" y="15239"/>
                </a:lnTo>
                <a:close/>
              </a:path>
              <a:path w="9865360" h="57150">
                <a:moveTo>
                  <a:pt x="76" y="0"/>
                </a:moveTo>
                <a:lnTo>
                  <a:pt x="63" y="7620"/>
                </a:lnTo>
                <a:lnTo>
                  <a:pt x="9865118" y="26288"/>
                </a:lnTo>
                <a:lnTo>
                  <a:pt x="9865118" y="18669"/>
                </a:lnTo>
                <a:lnTo>
                  <a:pt x="76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87236" y="327164"/>
            <a:ext cx="792086" cy="6895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FF0000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8/28/2023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868421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FF0000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8/28/2023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53188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835266" y="1091438"/>
            <a:ext cx="9865360" cy="57150"/>
          </a:xfrm>
          <a:custGeom>
            <a:avLst/>
            <a:gdLst/>
            <a:ahLst/>
            <a:cxnLst/>
            <a:rect l="l" t="t" r="r" b="b"/>
            <a:pathLst>
              <a:path w="9865360" h="57150">
                <a:moveTo>
                  <a:pt x="50" y="15239"/>
                </a:moveTo>
                <a:lnTo>
                  <a:pt x="0" y="38100"/>
                </a:lnTo>
                <a:lnTo>
                  <a:pt x="9865118" y="56769"/>
                </a:lnTo>
                <a:lnTo>
                  <a:pt x="9865118" y="33909"/>
                </a:lnTo>
                <a:lnTo>
                  <a:pt x="50" y="15239"/>
                </a:lnTo>
                <a:close/>
              </a:path>
              <a:path w="9865360" h="57150">
                <a:moveTo>
                  <a:pt x="76" y="0"/>
                </a:moveTo>
                <a:lnTo>
                  <a:pt x="63" y="7620"/>
                </a:lnTo>
                <a:lnTo>
                  <a:pt x="9865118" y="26288"/>
                </a:lnTo>
                <a:lnTo>
                  <a:pt x="9865118" y="18669"/>
                </a:lnTo>
                <a:lnTo>
                  <a:pt x="76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87236" y="327164"/>
            <a:ext cx="792086" cy="6895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FF0000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8/28/2023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623425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8/28/2023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365952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пн 28.08.23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0691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11425" y="13842"/>
            <a:ext cx="8169148" cy="8788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FF0000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28954" y="1463802"/>
            <a:ext cx="10608310" cy="46628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8/28/2023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02024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5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emf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emf"/><Relationship Id="rId4" Type="http://schemas.openxmlformats.org/officeDocument/2006/relationships/image" Target="../media/image21.e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openxmlformats.org/officeDocument/2006/relationships/image" Target="../media/image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emf"/><Relationship Id="rId4" Type="http://schemas.openxmlformats.org/officeDocument/2006/relationships/image" Target="../media/image30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ksot-2023@yandex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230100" cy="1469917"/>
          </a:xfrm>
          <a:prstGeom prst="rect">
            <a:avLst/>
          </a:prstGeom>
          <a:solidFill>
            <a:srgbClr val="206A7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r>
              <a:rPr lang="ru-RU" b="1" dirty="0">
                <a:solidFill>
                  <a:prstClr val="white"/>
                </a:solidFill>
                <a:latin typeface="Candara" panose="020E0502030303020204" pitchFamily="34" charset="0"/>
              </a:rPr>
              <a:t>         </a:t>
            </a:r>
            <a:endParaRPr lang="ru-RU" sz="1700" dirty="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66863" y="3024188"/>
            <a:ext cx="9144000" cy="22415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ru-RU" dirty="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179" y="117336"/>
            <a:ext cx="945328" cy="1229002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sp>
        <p:nvSpPr>
          <p:cNvPr id="2053" name="TextBox 4"/>
          <p:cNvSpPr txBox="1">
            <a:spLocks noChangeArrowheads="1"/>
          </p:cNvSpPr>
          <p:nvPr/>
        </p:nvSpPr>
        <p:spPr bwMode="auto">
          <a:xfrm>
            <a:off x="2746960" y="210940"/>
            <a:ext cx="8501047" cy="900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ru-RU" altLang="ru-RU" sz="1800" b="1" dirty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Государственное автономное образовательное учреждение </a:t>
            </a:r>
          </a:p>
          <a:p>
            <a:pPr algn="ctr"/>
            <a:r>
              <a:rPr lang="ru-RU" altLang="ru-RU" sz="1800" b="1" dirty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дополнительного профессионального образования </a:t>
            </a:r>
          </a:p>
          <a:p>
            <a:pPr algn="ctr"/>
            <a:r>
              <a:rPr lang="ru-RU" altLang="ru-RU" sz="1800" b="1" dirty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«Институт развития образования Республики Татарстан»</a:t>
            </a:r>
            <a:endParaRPr lang="ru-RU" altLang="ru-RU" sz="1800" b="1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00238" y="2070081"/>
            <a:ext cx="945430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4BACC6">
                    <a:lumMod val="50000"/>
                  </a:srgbClr>
                </a:solidFill>
                <a:latin typeface="Calibri"/>
              </a:rPr>
              <a:t> </a:t>
            </a:r>
            <a:r>
              <a:rPr lang="ru-RU" sz="3200" b="1" dirty="0">
                <a:solidFill>
                  <a:srgbClr val="4BACC6">
                    <a:lumMod val="50000"/>
                  </a:srgbClr>
                </a:solidFill>
                <a:latin typeface="Calibri"/>
              </a:rPr>
              <a:t>ОСОБЕННОСТИ ПРЕПОДАВАНИЯ УЧЕБНОГО ПРЕДМЕТА «ФИЗИКА» В 2023/2024 УЧЕБНОМ ГОДУ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1DC78E9-7CED-427A-8B72-752A4AED29B8}"/>
              </a:ext>
            </a:extLst>
          </p:cNvPr>
          <p:cNvSpPr/>
          <p:nvPr/>
        </p:nvSpPr>
        <p:spPr>
          <a:xfrm>
            <a:off x="3515557" y="5865902"/>
            <a:ext cx="867644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ea typeface="+mn-ea"/>
                <a:cs typeface="+mn-cs"/>
              </a:rPr>
              <a:t>Г.Х.Ахметшина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ea typeface="+mn-ea"/>
                <a:cs typeface="+mn-cs"/>
              </a:rPr>
              <a:t>, доцент кафедры современных образовательных технологий и проектирования содержания образования,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ea typeface="+mn-ea"/>
                <a:cs typeface="+mn-cs"/>
              </a:rPr>
              <a:t>канд.пед.наук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008080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08015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230100" cy="1469917"/>
          </a:xfrm>
          <a:prstGeom prst="rect">
            <a:avLst/>
          </a:prstGeom>
          <a:solidFill>
            <a:srgbClr val="206A7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       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Документы стратегического планирования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66863" y="3024188"/>
            <a:ext cx="9144000" cy="22415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122" y="120457"/>
            <a:ext cx="945328" cy="1229002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E591A5F-5CBE-3434-4506-0A34774ACE62}"/>
              </a:ext>
            </a:extLst>
          </p:cNvPr>
          <p:cNvSpPr txBox="1"/>
          <p:nvPr/>
        </p:nvSpPr>
        <p:spPr>
          <a:xfrm>
            <a:off x="543756" y="1715038"/>
            <a:ext cx="10757517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b="1" dirty="0">
                <a:solidFill>
                  <a:srgbClr val="008080"/>
                </a:solidFill>
              </a:rPr>
              <a:t>Стратегия национальной безопасности Российской Федерации </a:t>
            </a:r>
            <a:r>
              <a:rPr lang="ru-RU" dirty="0">
                <a:solidFill>
                  <a:srgbClr val="008080"/>
                </a:solidFill>
              </a:rPr>
              <a:t>(утверждена указом Президента Российской Федерации от 2 июля 2021 г. № 400), </a:t>
            </a:r>
          </a:p>
          <a:p>
            <a:endParaRPr lang="ru-RU" dirty="0">
              <a:solidFill>
                <a:srgbClr val="00808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b="1" dirty="0">
                <a:solidFill>
                  <a:srgbClr val="008080"/>
                </a:solidFill>
              </a:rPr>
              <a:t>Стратегия научно-технологического развития Российской Федерации </a:t>
            </a:r>
            <a:r>
              <a:rPr lang="ru-RU" dirty="0">
                <a:solidFill>
                  <a:srgbClr val="008080"/>
                </a:solidFill>
              </a:rPr>
              <a:t>(утверждена указом Президента Российской Федерации от 1 декабря 2016 г. № 642),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dirty="0">
              <a:solidFill>
                <a:srgbClr val="00808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b="1" dirty="0">
                <a:solidFill>
                  <a:srgbClr val="008080"/>
                </a:solidFill>
              </a:rPr>
              <a:t>Стратегия пространственного развития Российской Федерации на период до 2025 года </a:t>
            </a:r>
            <a:r>
              <a:rPr lang="ru-RU" dirty="0">
                <a:solidFill>
                  <a:srgbClr val="008080"/>
                </a:solidFill>
              </a:rPr>
              <a:t>(утверждена распоряжением Правительства Российской Федерации от 13 февраля 2019 г. № 207-р), </a:t>
            </a:r>
          </a:p>
          <a:p>
            <a:endParaRPr lang="ru-RU" dirty="0">
              <a:solidFill>
                <a:srgbClr val="00808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b="1" dirty="0">
                <a:solidFill>
                  <a:srgbClr val="008080"/>
                </a:solidFill>
              </a:rPr>
              <a:t>Стратегия экономической безопасности Российской Федерации на период до 2030 года</a:t>
            </a:r>
            <a:r>
              <a:rPr lang="ru-RU" dirty="0">
                <a:solidFill>
                  <a:srgbClr val="008080"/>
                </a:solidFill>
              </a:rPr>
              <a:t> (утверждена указом Президента от 13 мая 2017 г. № 208)</a:t>
            </a:r>
            <a:r>
              <a:rPr lang="ru-RU" b="1" dirty="0">
                <a:solidFill>
                  <a:srgbClr val="008080"/>
                </a:solidFill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b="1" dirty="0">
                <a:solidFill>
                  <a:srgbClr val="008080"/>
                </a:solidFill>
              </a:rPr>
              <a:t>ежегодно уточняется посланиями Президента Российской Федерации Федеральному Собранию Российской Федерации.</a:t>
            </a:r>
          </a:p>
        </p:txBody>
      </p:sp>
    </p:spTree>
    <p:extLst>
      <p:ext uri="{BB962C8B-B14F-4D97-AF65-F5344CB8AC3E}">
        <p14:creationId xmlns:p14="http://schemas.microsoft.com/office/powerpoint/2010/main" val="25435681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230100" cy="1469917"/>
          </a:xfrm>
          <a:prstGeom prst="rect">
            <a:avLst/>
          </a:prstGeom>
          <a:solidFill>
            <a:srgbClr val="206A7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             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ЕДИНОЕ ОБРАЗОВАТЕЛЬНОЕ ПРОСТРАНСТВО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66863" y="3024188"/>
            <a:ext cx="9144000" cy="22415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122" y="120457"/>
            <a:ext cx="945328" cy="1229002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160D40C-B9E4-E0AC-720F-3704087C10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386" y="1471197"/>
            <a:ext cx="11565228" cy="5267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031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230100" cy="1469917"/>
          </a:xfrm>
          <a:prstGeom prst="rect">
            <a:avLst/>
          </a:prstGeom>
          <a:solidFill>
            <a:srgbClr val="206A7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             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ЕДИНЫЕ СОДЕРЖАНИЕ ОБРАЗОВАНИЯ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66863" y="3024188"/>
            <a:ext cx="9144000" cy="22415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122" y="120457"/>
            <a:ext cx="945328" cy="1229002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8F691FB-3631-29EC-1D18-0E87B6761D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949" y="1469916"/>
            <a:ext cx="11668259" cy="5388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0254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230100" cy="1469917"/>
          </a:xfrm>
          <a:prstGeom prst="rect">
            <a:avLst/>
          </a:prstGeom>
          <a:solidFill>
            <a:srgbClr val="206A7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i="0" u="none" strike="noStrike" baseline="0" dirty="0">
                <a:solidFill>
                  <a:srgbClr val="FFFFFF"/>
                </a:solidFill>
                <a:latin typeface="Calibri" panose="020F0502020204030204" pitchFamily="34" charset="0"/>
              </a:rPr>
              <a:t>ВЕДУЩИЕ НАПРАВЛЕНИЯ ОБРАЗОВАТЕЛЬНОЙ ПОЛИТИКИ РФ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66863" y="3024188"/>
            <a:ext cx="9144000" cy="22415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122" y="120457"/>
            <a:ext cx="945328" cy="1229002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412C578-78CA-158F-51B0-27B90B4943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2027" y="1590374"/>
            <a:ext cx="11513672" cy="5028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2586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230100" cy="1469917"/>
          </a:xfrm>
          <a:prstGeom prst="rect">
            <a:avLst/>
          </a:prstGeom>
          <a:solidFill>
            <a:srgbClr val="206A7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        </a:t>
            </a:r>
            <a:endParaRPr kumimoji="0" lang="ru-RU" sz="1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66863" y="3024188"/>
            <a:ext cx="9144000" cy="22415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122" y="120457"/>
            <a:ext cx="945328" cy="1229002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BBE93A5-8A4A-870A-7B36-126B98E34D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06115" y="0"/>
            <a:ext cx="5795864" cy="6858000"/>
          </a:xfrm>
          <a:prstGeom prst="rect">
            <a:avLst/>
          </a:prstGeom>
          <a:ln>
            <a:solidFill>
              <a:srgbClr val="008080"/>
            </a:solidFill>
          </a:ln>
        </p:spPr>
      </p:pic>
    </p:spTree>
    <p:extLst>
      <p:ext uri="{BB962C8B-B14F-4D97-AF65-F5344CB8AC3E}">
        <p14:creationId xmlns:p14="http://schemas.microsoft.com/office/powerpoint/2010/main" val="17965442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230100" cy="1469917"/>
          </a:xfrm>
          <a:prstGeom prst="rect">
            <a:avLst/>
          </a:prstGeom>
          <a:solidFill>
            <a:srgbClr val="206A7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            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66863" y="3024188"/>
            <a:ext cx="9144000" cy="22415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122" y="120457"/>
            <a:ext cx="945328" cy="1229002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7273BB4-4F97-3542-F791-46150C28A7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5450" y="120457"/>
            <a:ext cx="6568225" cy="569392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0155B33-7104-C689-7B75-4E13B0C026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3707" y="6074222"/>
            <a:ext cx="5847008" cy="745787"/>
          </a:xfrm>
          <a:prstGeom prst="rect">
            <a:avLst/>
          </a:prstGeom>
        </p:spPr>
      </p:pic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6E1D0F3C-4F03-79F8-8113-6A16533E8B35}"/>
              </a:ext>
            </a:extLst>
          </p:cNvPr>
          <p:cNvCxnSpPr/>
          <p:nvPr/>
        </p:nvCxnSpPr>
        <p:spPr>
          <a:xfrm>
            <a:off x="2213707" y="5885895"/>
            <a:ext cx="566078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18673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230100" cy="1469917"/>
          </a:xfrm>
          <a:prstGeom prst="rect">
            <a:avLst/>
          </a:prstGeom>
          <a:solidFill>
            <a:srgbClr val="206A7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ФОП НОО, ООО, СОО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66863" y="3024188"/>
            <a:ext cx="9144000" cy="22415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122" y="120457"/>
            <a:ext cx="945328" cy="1229002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B60E516-A3F7-6602-79A6-C28DA085B6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228" y="1469916"/>
            <a:ext cx="10780449" cy="5388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9736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230100" cy="1469917"/>
          </a:xfrm>
          <a:prstGeom prst="rect">
            <a:avLst/>
          </a:prstGeom>
          <a:solidFill>
            <a:srgbClr val="206A7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        </a:t>
            </a:r>
            <a:endParaRPr kumimoji="0" lang="ru-RU" sz="1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66863" y="3024188"/>
            <a:ext cx="9144000" cy="22415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179" y="117336"/>
            <a:ext cx="945328" cy="1229002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sp>
        <p:nvSpPr>
          <p:cNvPr id="2053" name="TextBox 4"/>
          <p:cNvSpPr txBox="1">
            <a:spLocks noChangeArrowheads="1"/>
          </p:cNvSpPr>
          <p:nvPr/>
        </p:nvSpPr>
        <p:spPr bwMode="auto">
          <a:xfrm>
            <a:off x="2746960" y="210940"/>
            <a:ext cx="8501047" cy="900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Государственное автономное образовательное учреждение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дополнительного профессионального образования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«Институт развития образования Республики Татарстан»</a:t>
            </a:r>
            <a:endParaRPr kumimoji="0" lang="ru-RU" altLang="ru-RU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00238" y="2070081"/>
            <a:ext cx="945430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ОСОБЕННОСТИ ПРЕПОДАВАНИЯ УЧЕБНОГО ПРЕДМЕТА «ФИЗИКА» В 2023/2024 УЧЕБНОМ ГОДУ </a:t>
            </a:r>
          </a:p>
        </p:txBody>
      </p:sp>
    </p:spTree>
    <p:extLst>
      <p:ext uri="{BB962C8B-B14F-4D97-AF65-F5344CB8AC3E}">
        <p14:creationId xmlns:p14="http://schemas.microsoft.com/office/powerpoint/2010/main" val="34840385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230100" cy="1349459"/>
          </a:xfrm>
          <a:prstGeom prst="rect">
            <a:avLst/>
          </a:prstGeom>
          <a:solidFill>
            <a:srgbClr val="206A7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        </a:t>
            </a:r>
            <a:endParaRPr kumimoji="0" lang="ru-RU" sz="1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66863" y="3024188"/>
            <a:ext cx="9144000" cy="22415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990" y="120457"/>
            <a:ext cx="945328" cy="1140172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05331AC-F16B-86F8-B0B8-FAA1EB72F807}"/>
              </a:ext>
            </a:extLst>
          </p:cNvPr>
          <p:cNvSpPr txBox="1"/>
          <p:nvPr/>
        </p:nvSpPr>
        <p:spPr>
          <a:xfrm>
            <a:off x="2823100" y="363984"/>
            <a:ext cx="617663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</a:rPr>
              <a:t>Цели обучения физике в школе: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64CF5ED-2916-3134-F84F-9FA52EC5DCC2}"/>
              </a:ext>
            </a:extLst>
          </p:cNvPr>
          <p:cNvSpPr txBox="1"/>
          <p:nvPr/>
        </p:nvSpPr>
        <p:spPr>
          <a:xfrm>
            <a:off x="710122" y="1381086"/>
            <a:ext cx="11114934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b="1" dirty="0">
                <a:solidFill>
                  <a:srgbClr val="008080"/>
                </a:solidFill>
              </a:rPr>
              <a:t>формирование интереса и стремления обучающихся к научному изучению природы, развитие их интеллектуальных и творческих способностей;</a:t>
            </a:r>
          </a:p>
          <a:p>
            <a:endParaRPr lang="ru-RU" sz="2000" b="1" dirty="0">
              <a:solidFill>
                <a:srgbClr val="00808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b="1" dirty="0">
                <a:solidFill>
                  <a:srgbClr val="008080"/>
                </a:solidFill>
              </a:rPr>
              <a:t>развитие представлений о научном методе познания и формирование исследовательского отношения к окружающим явлениям;</a:t>
            </a:r>
          </a:p>
          <a:p>
            <a:endParaRPr lang="ru-RU" sz="2000" b="1" dirty="0">
              <a:solidFill>
                <a:srgbClr val="00808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b="1" dirty="0">
                <a:solidFill>
                  <a:srgbClr val="008080"/>
                </a:solidFill>
              </a:rPr>
              <a:t>формирование научного мировоззрения как результата изучения основ строения материи и фундаментальных законов физики;</a:t>
            </a:r>
          </a:p>
          <a:p>
            <a:endParaRPr lang="ru-RU" sz="2000" b="1" dirty="0">
              <a:solidFill>
                <a:srgbClr val="00808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b="1" dirty="0">
                <a:solidFill>
                  <a:srgbClr val="008080"/>
                </a:solidFill>
              </a:rPr>
              <a:t>формирование умений объяснять явления с использованием физических знаний и научных доказательств;</a:t>
            </a:r>
          </a:p>
          <a:p>
            <a:endParaRPr lang="ru-RU" sz="2000" b="1" dirty="0">
              <a:solidFill>
                <a:srgbClr val="00808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b="1" dirty="0">
                <a:solidFill>
                  <a:srgbClr val="008080"/>
                </a:solidFill>
              </a:rPr>
              <a:t>формирование представлений о системообразующей роли физики для развития других естественных наук, техники и технологий;</a:t>
            </a:r>
          </a:p>
          <a:p>
            <a:endParaRPr lang="ru-RU" sz="2000" b="1" dirty="0">
              <a:solidFill>
                <a:srgbClr val="00808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b="1" dirty="0">
                <a:solidFill>
                  <a:srgbClr val="008080"/>
                </a:solidFill>
              </a:rPr>
              <a:t>развитие представлений обучающихся о возможных сферах будущей профессиональной деятельности, связанных с физикой.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7F9EE41-62F1-8ACE-C8F2-8016D4E81DF5}"/>
              </a:ext>
            </a:extLst>
          </p:cNvPr>
          <p:cNvSpPr txBox="1"/>
          <p:nvPr/>
        </p:nvSpPr>
        <p:spPr>
          <a:xfrm>
            <a:off x="5868140" y="6293287"/>
            <a:ext cx="6313087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700" b="1" dirty="0">
                <a:solidFill>
                  <a:schemeClr val="bg2">
                    <a:lumMod val="50000"/>
                  </a:schemeClr>
                </a:solidFill>
              </a:rPr>
              <a:t>Концепция преподавания учебного предмета «Физика» в образовательных организациях Российской Федерации,…</a:t>
            </a:r>
          </a:p>
        </p:txBody>
      </p:sp>
    </p:spTree>
    <p:extLst>
      <p:ext uri="{BB962C8B-B14F-4D97-AF65-F5344CB8AC3E}">
        <p14:creationId xmlns:p14="http://schemas.microsoft.com/office/powerpoint/2010/main" val="23661621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230100" cy="1349459"/>
          </a:xfrm>
          <a:prstGeom prst="rect">
            <a:avLst/>
          </a:prstGeom>
          <a:solidFill>
            <a:srgbClr val="206A7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        </a:t>
            </a:r>
            <a:endParaRPr kumimoji="0" lang="ru-RU" sz="1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66863" y="3024188"/>
            <a:ext cx="9144000" cy="22415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990" y="120457"/>
            <a:ext cx="945328" cy="1140172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64CF5ED-2916-3134-F84F-9FA52EC5DCC2}"/>
              </a:ext>
            </a:extLst>
          </p:cNvPr>
          <p:cNvSpPr txBox="1"/>
          <p:nvPr/>
        </p:nvSpPr>
        <p:spPr>
          <a:xfrm>
            <a:off x="581396" y="1792011"/>
            <a:ext cx="11114934" cy="20451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2000" b="1" dirty="0">
                <a:solidFill>
                  <a:srgbClr val="008080"/>
                </a:solidFill>
                <a:latin typeface="Calibri"/>
              </a:rPr>
              <a:t>О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СВОЕНИЕ СИСТЕМЫ ФИЗИЧЕСКИХ ЗНАНИЙ И СПОСОБОВ ДЕЯТЕЛЬНОСТИ НОСИТ ПОСЛЕДОВАТЕЛЬНЫЙ И НЕПРЕРЫВНЫЙ ХАРАКТЕР НА ПРОТЯЖЕНИИ ВСЕГО ПЕРИОДА ОБУЧЕНИЯ: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ru-RU" sz="2000" b="1" dirty="0">
                <a:solidFill>
                  <a:srgbClr val="008080"/>
                </a:solidFill>
                <a:latin typeface="Calibri"/>
              </a:rPr>
              <a:t>Начальная школа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Основная школа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ru-RU" sz="2000" b="1" dirty="0">
                <a:solidFill>
                  <a:srgbClr val="008080"/>
                </a:solidFill>
                <a:latin typeface="Calibri"/>
              </a:rPr>
              <a:t>Старшая школа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00808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7F9EE41-62F1-8ACE-C8F2-8016D4E81DF5}"/>
              </a:ext>
            </a:extLst>
          </p:cNvPr>
          <p:cNvSpPr txBox="1"/>
          <p:nvPr/>
        </p:nvSpPr>
        <p:spPr>
          <a:xfrm>
            <a:off x="5711670" y="6083999"/>
            <a:ext cx="5980590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700" b="1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Концепция преподавания учебного предмета «Физика» в образовательных организациях Российской Федерации,…</a:t>
            </a:r>
          </a:p>
        </p:txBody>
      </p:sp>
    </p:spTree>
    <p:extLst>
      <p:ext uri="{BB962C8B-B14F-4D97-AF65-F5344CB8AC3E}">
        <p14:creationId xmlns:p14="http://schemas.microsoft.com/office/powerpoint/2010/main" val="42057291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230100" cy="1469917"/>
          </a:xfrm>
          <a:prstGeom prst="rect">
            <a:avLst/>
          </a:prstGeom>
          <a:solidFill>
            <a:srgbClr val="206A7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ОБНОВЛЕННЫЙ ФЕДЕРАЛЬНЫЙ ГОСУДАРСТВЕННЫЙ ОБРАЗОВАТЕЛЬНЫЙ СТАНДАРТ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ОСНОВНОГО ОБЩЕГО ОБРАЗОВАНИЯ И СРЕДНЕГО ОБЩЕГО ОБРАЗОВАНИЯ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66863" y="3024188"/>
            <a:ext cx="9144000" cy="22415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930" y="60629"/>
            <a:ext cx="945328" cy="1229002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DD51109-F5B4-E139-BB8F-C348C6A589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1991" y="1492554"/>
            <a:ext cx="10200068" cy="5304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9742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230100" cy="1469917"/>
          </a:xfrm>
          <a:prstGeom prst="rect">
            <a:avLst/>
          </a:prstGeom>
          <a:solidFill>
            <a:srgbClr val="206A7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              </a:t>
            </a:r>
            <a:r>
              <a:rPr lang="ru-RU" sz="2400" b="1" dirty="0">
                <a:solidFill>
                  <a:prstClr val="white"/>
                </a:solidFill>
                <a:latin typeface="Candara" panose="020E0502030303020204" pitchFamily="34" charset="0"/>
              </a:rPr>
              <a:t>МЕСТО УЧЕБНОГО ПРЕДМЕТА «ФИЗИКА» В УЧЕБНОМ ПЛАНЕ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66863" y="3024188"/>
            <a:ext cx="9144000" cy="22415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122" y="120457"/>
            <a:ext cx="945328" cy="1229002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4184E8A-1898-B085-21C9-3C6C00F3AE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824340"/>
            <a:ext cx="12192000" cy="1702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7245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19050" y="0"/>
            <a:ext cx="12230100" cy="1469917"/>
          </a:xfrm>
          <a:prstGeom prst="rect">
            <a:avLst/>
          </a:prstGeom>
          <a:solidFill>
            <a:srgbClr val="206A7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       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</a:rPr>
              <a:t>Федеральные  </a:t>
            </a:r>
            <a:r>
              <a:rPr lang="ru-RU" sz="2000" b="1" dirty="0">
                <a:solidFill>
                  <a:prstClr val="white"/>
                </a:solidFill>
                <a:latin typeface="Candara" panose="020E0502030303020204" pitchFamily="34" charset="0"/>
              </a:rPr>
              <a:t>Р</a:t>
            </a:r>
            <a:r>
              <a:rPr lang="ru-RU" sz="2800" b="1" dirty="0">
                <a:solidFill>
                  <a:prstClr val="white"/>
                </a:solidFill>
                <a:latin typeface="Candara" panose="020E0502030303020204" pitchFamily="34" charset="0"/>
              </a:rPr>
              <a:t>абочие программы основного общего,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dirty="0">
                <a:solidFill>
                  <a:prstClr val="white"/>
                </a:solidFill>
                <a:latin typeface="Candara" panose="020E0502030303020204" pitchFamily="34" charset="0"/>
              </a:rPr>
              <a:t>среднего общего образования по предмету «Физика»</a:t>
            </a:r>
            <a:r>
              <a:rPr lang="en-US" sz="2800" b="1" dirty="0">
                <a:solidFill>
                  <a:prstClr val="white"/>
                </a:solidFill>
                <a:latin typeface="Candara" panose="020E0502030303020204" pitchFamily="34" charset="0"/>
              </a:rPr>
              <a:t> </a:t>
            </a:r>
            <a:r>
              <a:rPr lang="en-US" sz="2600" b="1" u="sng" dirty="0">
                <a:solidFill>
                  <a:prstClr val="white"/>
                </a:solidFill>
                <a:latin typeface="Candara" panose="020E0502030303020204" pitchFamily="34" charset="0"/>
              </a:rPr>
              <a:t>https://edsoo.ru/</a:t>
            </a:r>
            <a:endParaRPr lang="ru-RU" sz="2600" b="1" u="sng" dirty="0">
              <a:solidFill>
                <a:prstClr val="white"/>
              </a:solidFill>
              <a:latin typeface="Candara" panose="020E0502030303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66863" y="3024188"/>
            <a:ext cx="9144000" cy="22415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фе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65" y="120457"/>
            <a:ext cx="945328" cy="1229002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B449AD4-B762-901B-328D-4858CBE81B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211" y="1511362"/>
            <a:ext cx="2695852" cy="3835276"/>
          </a:xfrm>
          <a:prstGeom prst="rect">
            <a:avLst/>
          </a:prstGeom>
          <a:ln w="127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4FF6317-C454-AFD4-F60B-1852F91739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52078" y="2241900"/>
            <a:ext cx="2867488" cy="4079455"/>
          </a:xfrm>
          <a:prstGeom prst="rect">
            <a:avLst/>
          </a:prstGeom>
          <a:ln w="127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FF54DD7-E173-FDA8-9DE9-0090C023D4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8857" y="1511362"/>
            <a:ext cx="3012490" cy="4228505"/>
          </a:xfrm>
          <a:prstGeom prst="rect">
            <a:avLst/>
          </a:prstGeom>
          <a:ln w="127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BA47708-D12D-DE09-E3B6-904BA37D8C3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46299" y="2350312"/>
            <a:ext cx="3012490" cy="4230543"/>
          </a:xfrm>
          <a:prstGeom prst="rect">
            <a:avLst/>
          </a:prstGeom>
          <a:ln w="127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36819534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230100" cy="1469917"/>
          </a:xfrm>
          <a:prstGeom prst="rect">
            <a:avLst/>
          </a:prstGeom>
          <a:solidFill>
            <a:srgbClr val="206A7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Федеральные  </a:t>
            </a:r>
            <a:r>
              <a:rPr kumimoji="0" lang="ru-R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Р</a:t>
            </a:r>
            <a:r>
              <a:rPr kumimoji="0" lang="ru-RU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абочие программы основного общего,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среднего общего образования по предмету «Физика»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66863" y="3024188"/>
            <a:ext cx="9144000" cy="22415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65" y="120457"/>
            <a:ext cx="945328" cy="1229002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C4FA319-07E2-9C6C-4DA1-08A8A36703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469916"/>
            <a:ext cx="6800045" cy="5265906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809F01F-D435-29DD-7A24-9EEE4B5B8864}"/>
              </a:ext>
            </a:extLst>
          </p:cNvPr>
          <p:cNvSpPr txBox="1"/>
          <p:nvPr/>
        </p:nvSpPr>
        <p:spPr>
          <a:xfrm>
            <a:off x="7093258" y="5766326"/>
            <a:ext cx="498530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ФРП может быть использована учителями как основа для составления своих рабочих программ</a:t>
            </a:r>
          </a:p>
        </p:txBody>
      </p:sp>
    </p:spTree>
    <p:extLst>
      <p:ext uri="{BB962C8B-B14F-4D97-AF65-F5344CB8AC3E}">
        <p14:creationId xmlns:p14="http://schemas.microsoft.com/office/powerpoint/2010/main" val="15346647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230100" cy="1469917"/>
          </a:xfrm>
          <a:prstGeom prst="rect">
            <a:avLst/>
          </a:prstGeom>
          <a:solidFill>
            <a:srgbClr val="206A7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Федеральные  </a:t>
            </a:r>
            <a:r>
              <a:rPr kumimoji="0" lang="ru-R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Р</a:t>
            </a:r>
            <a:r>
              <a:rPr kumimoji="0" lang="ru-RU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абочие программы основного общего,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среднего общего образования по предмету «Физика»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66863" y="3024188"/>
            <a:ext cx="9144000" cy="22415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65" y="120457"/>
            <a:ext cx="945328" cy="1229002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809F01F-D435-29DD-7A24-9EEE4B5B8864}"/>
              </a:ext>
            </a:extLst>
          </p:cNvPr>
          <p:cNvSpPr txBox="1"/>
          <p:nvPr/>
        </p:nvSpPr>
        <p:spPr>
          <a:xfrm>
            <a:off x="8544176" y="5058114"/>
            <a:ext cx="373355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ФРП может быть использована учителями как основа для составления своих рабочих программ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52BA64C-FF36-07C3-97F3-B0D699F565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469916"/>
            <a:ext cx="8480400" cy="5781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428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230100" cy="1469917"/>
          </a:xfrm>
          <a:prstGeom prst="rect">
            <a:avLst/>
          </a:prstGeom>
          <a:solidFill>
            <a:srgbClr val="206A7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        </a:t>
            </a:r>
            <a:r>
              <a:rPr lang="ru-RU" sz="2800" b="1" dirty="0">
                <a:solidFill>
                  <a:prstClr val="white"/>
                </a:solidFill>
                <a:latin typeface="Candara" panose="020E0502030303020204" pitchFamily="34" charset="0"/>
              </a:rPr>
              <a:t>К</a:t>
            </a:r>
            <a:r>
              <a:rPr kumimoji="0" lang="ru-RU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онструктор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рабочих программ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_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https://edsoo.ru/constructor/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66863" y="3024188"/>
            <a:ext cx="9144000" cy="22415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122" y="120457"/>
            <a:ext cx="945328" cy="1229002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4981102-32DA-F956-EB29-718E606CBD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21" y="1366304"/>
            <a:ext cx="7746877" cy="5550437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</p:spPr>
      </p:pic>
    </p:spTree>
    <p:extLst>
      <p:ext uri="{BB962C8B-B14F-4D97-AF65-F5344CB8AC3E}">
        <p14:creationId xmlns:p14="http://schemas.microsoft.com/office/powerpoint/2010/main" val="30466921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230100" cy="1469917"/>
          </a:xfrm>
          <a:prstGeom prst="rect">
            <a:avLst/>
          </a:prstGeom>
          <a:solidFill>
            <a:srgbClr val="206A7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       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К</a:t>
            </a:r>
            <a:r>
              <a:rPr kumimoji="0" lang="ru-RU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онструктор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рабочих программ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_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https://edsoo.ru/constructor/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43050" y="2973158"/>
            <a:ext cx="9144000" cy="22415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122" y="120457"/>
            <a:ext cx="945328" cy="1229002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1EB160F-4296-3A31-17EA-E194D1BB5F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349459"/>
            <a:ext cx="7883371" cy="5511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6756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230100" cy="1469917"/>
          </a:xfrm>
          <a:prstGeom prst="rect">
            <a:avLst/>
          </a:prstGeom>
          <a:solidFill>
            <a:srgbClr val="206A7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       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К</a:t>
            </a:r>
            <a:r>
              <a:rPr kumimoji="0" lang="ru-RU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онструктор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рабочих программ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_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https://edsoo.ru/constructor/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66863" y="3024188"/>
            <a:ext cx="9144000" cy="22415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122" y="120457"/>
            <a:ext cx="945328" cy="1229002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5AFA9AC-FC1C-6E2D-1F6B-8B5E6C0CDA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76" y="1349458"/>
            <a:ext cx="7976815" cy="5508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7505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230100" cy="1349459"/>
          </a:xfrm>
          <a:prstGeom prst="rect">
            <a:avLst/>
          </a:prstGeom>
          <a:solidFill>
            <a:srgbClr val="206A7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Система оценки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образовательных достижений обучающихся 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755" y="60228"/>
            <a:ext cx="945328" cy="1229002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BAAD5B5-03C9-FB64-8622-C876728FFD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833" y="1420806"/>
            <a:ext cx="4823196" cy="5448313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B83606E-A848-B0A8-C2D5-34D35B9802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9969" y="5359473"/>
            <a:ext cx="6178858" cy="1249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5191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2267204" y="3809648"/>
            <a:ext cx="8829167" cy="858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object 2"/>
          <p:cNvSpPr/>
          <p:nvPr/>
        </p:nvSpPr>
        <p:spPr>
          <a:xfrm>
            <a:off x="2310510" y="5009654"/>
            <a:ext cx="8829167" cy="93308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0510" y="3820723"/>
            <a:ext cx="8829675" cy="895117"/>
          </a:xfrm>
          <a:prstGeom prst="rect">
            <a:avLst/>
          </a:prstGeom>
          <a:ln w="25400">
            <a:solidFill>
              <a:srgbClr val="B8E0FF"/>
            </a:solidFill>
          </a:ln>
        </p:spPr>
        <p:txBody>
          <a:bodyPr vert="horz" wrap="square" lIns="0" tIns="17780" rIns="0" bIns="0" rtlCol="0">
            <a:spAutoFit/>
          </a:bodyPr>
          <a:lstStyle/>
          <a:p>
            <a:pPr marL="91440" marR="0" lvl="0" indent="0" algn="l" defTabSz="914400" rtl="0" eaLnBrk="1" fontAlgn="auto" latinLnBrk="0" hangingPunct="1">
              <a:lnSpc>
                <a:spcPct val="100000"/>
              </a:lnSpc>
              <a:spcBef>
                <a:spcPts val="1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900" b="1" i="0" u="none" strike="noStrike" kern="120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Распределяет </a:t>
            </a:r>
            <a:r>
              <a:rPr kumimoji="0" sz="1900" b="1" i="0" u="none" strike="noStrike" kern="1200" cap="none" spc="-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все </a:t>
            </a:r>
            <a:r>
              <a:rPr kumimoji="0" sz="1900" b="1" i="0" u="none" strike="noStrike" kern="120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элементы </a:t>
            </a:r>
            <a:r>
              <a:rPr kumimoji="0" sz="1900" b="1" i="0" u="none" strike="noStrike" kern="1200" cap="none" spc="-1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содержания </a:t>
            </a:r>
            <a:r>
              <a:rPr kumimoji="0" sz="1900" b="1" i="0" u="none" strike="noStrike" kern="1200" cap="none" spc="-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и </a:t>
            </a:r>
            <a:r>
              <a:rPr kumimoji="0" sz="1900" b="1" i="0" u="none" strike="noStrike" kern="120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способы </a:t>
            </a:r>
            <a:r>
              <a:rPr kumimoji="0" sz="1900" b="1" i="0" u="none" strike="noStrike" kern="1200" cap="none" spc="-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действия по</a:t>
            </a:r>
            <a:r>
              <a:rPr kumimoji="0" sz="1900" b="1" i="0" u="none" strike="noStrike" kern="1200" cap="none" spc="13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 </a:t>
            </a:r>
            <a:r>
              <a:rPr kumimoji="0" sz="1900" b="1" i="0" u="none" strike="noStrike" kern="120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классам:</a:t>
            </a:r>
            <a:endParaRPr kumimoji="0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rlito"/>
              <a:ea typeface="+mn-ea"/>
              <a:cs typeface="Carlito"/>
            </a:endParaRPr>
          </a:p>
          <a:p>
            <a:pPr marL="91440" marR="37973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900" b="1" i="0" u="none" strike="noStrike" kern="1200" cap="none" spc="-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с 1 по 4 </a:t>
            </a:r>
            <a:r>
              <a:rPr kumimoji="0" sz="1900" b="1" i="0" u="none" strike="noStrike" kern="120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класс, </a:t>
            </a:r>
            <a:r>
              <a:rPr kumimoji="0" sz="1900" b="1" i="0" u="none" strike="noStrike" kern="1200" cap="none" spc="-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с 5 по 9 </a:t>
            </a:r>
            <a:r>
              <a:rPr kumimoji="0" sz="1900" b="1" i="0" u="none" strike="noStrike" kern="120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класс, </a:t>
            </a:r>
            <a:r>
              <a:rPr kumimoji="0" sz="1900" b="1" i="0" u="none" strike="noStrike" kern="1200" cap="none" spc="-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10 и 11 </a:t>
            </a:r>
            <a:r>
              <a:rPr kumimoji="0" sz="1900" b="1" i="0" u="none" strike="noStrike" kern="120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классы. </a:t>
            </a:r>
            <a:r>
              <a:rPr lang="ru-RU" sz="1900" b="1" spc="-10" dirty="0">
                <a:solidFill>
                  <a:srgbClr val="006FC0"/>
                </a:solidFill>
                <a:latin typeface="Carlito"/>
                <a:cs typeface="Carlito"/>
              </a:rPr>
              <a:t>Е</a:t>
            </a:r>
            <a:r>
              <a:rPr kumimoji="0" sz="1900" b="1" i="0" u="none" strike="noStrike" kern="1200" cap="none" spc="-5" normalizeH="0" baseline="0" noProof="0" dirty="0" err="1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сть</a:t>
            </a:r>
            <a:r>
              <a:rPr kumimoji="0" sz="1900" b="1" i="0" u="none" strike="noStrike" kern="1200" cap="none" spc="-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 </a:t>
            </a:r>
            <a:r>
              <a:rPr kumimoji="0" sz="1900" b="1" i="0" u="none" strike="noStrike" kern="120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базовый </a:t>
            </a:r>
            <a:r>
              <a:rPr kumimoji="0" sz="1900" b="1" i="0" u="none" strike="noStrike" kern="1200" cap="none" spc="-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и  </a:t>
            </a:r>
            <a:r>
              <a:rPr kumimoji="0" sz="1900" b="1" i="0" u="none" strike="noStrike" kern="1200" cap="none" spc="-1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углубленный</a:t>
            </a:r>
            <a:r>
              <a:rPr kumimoji="0" sz="1900" b="1" i="0" u="none" strike="noStrike" kern="1200" cap="none" spc="2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 </a:t>
            </a:r>
            <a:r>
              <a:rPr kumimoji="0" sz="1900" b="1" i="0" u="none" strike="noStrike" kern="1200" cap="none" spc="-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уровень.</a:t>
            </a:r>
            <a:endParaRPr kumimoji="0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rlito"/>
              <a:ea typeface="+mn-ea"/>
              <a:cs typeface="Carlito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285619" y="2520731"/>
            <a:ext cx="8851773" cy="87009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16345" y="5009654"/>
            <a:ext cx="8851900" cy="1025922"/>
          </a:xfrm>
          <a:prstGeom prst="rect">
            <a:avLst/>
          </a:prstGeom>
          <a:ln w="25400">
            <a:solidFill>
              <a:srgbClr val="B8E0F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91440" marR="0" lvl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u="none" strike="noStrike" kern="1200" cap="none" spc="-1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Кодификатор </a:t>
            </a:r>
            <a:r>
              <a:rPr kumimoji="0" sz="1800" b="1" u="none" strike="noStrike" kern="1200" cap="none" spc="-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составлен на </a:t>
            </a:r>
            <a:r>
              <a:rPr kumimoji="0" sz="1800" b="1" u="none" strike="noStrike" kern="1200" cap="none" spc="0" normalizeH="0" baseline="0" noProof="0" dirty="0" err="1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основе</a:t>
            </a:r>
            <a:r>
              <a:rPr kumimoji="0" sz="1800" b="1" u="none" strike="noStrike" kern="120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 </a:t>
            </a:r>
            <a:r>
              <a:rPr kumimoji="0" lang="ru-RU" sz="1800" b="1" u="none" strike="noStrike" kern="120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ФГОС ООО </a:t>
            </a:r>
            <a:r>
              <a:rPr kumimoji="0" sz="1800" b="1" u="none" strike="noStrike" kern="1200" cap="none" spc="-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(приказ Минобрнауки России </a:t>
            </a:r>
            <a:r>
              <a:rPr kumimoji="0" sz="1800" b="1" u="none" strike="noStrike" kern="1200" cap="none" spc="-5" normalizeH="0" baseline="0" noProof="0" dirty="0" err="1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от</a:t>
            </a:r>
            <a:r>
              <a:rPr kumimoji="0" sz="1800" b="1" u="none" strike="noStrike" kern="1200" cap="none" spc="-7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 </a:t>
            </a:r>
            <a:r>
              <a:rPr kumimoji="0" sz="1800" b="1" u="none" strike="noStrike" kern="1200" cap="none" spc="-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17.12.2010</a:t>
            </a:r>
            <a:r>
              <a:rPr kumimoji="0" lang="ru-RU" sz="1800" b="1" u="none" strike="noStrike" kern="1200" cap="none" spc="-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 </a:t>
            </a:r>
            <a:r>
              <a:rPr kumimoji="0" sz="1800" b="1" u="none" strike="noStrike" kern="1200" cap="none" spc="-4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г. </a:t>
            </a:r>
            <a:r>
              <a:rPr kumimoji="0" sz="1800" b="1" u="none" strike="noStrike" kern="120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№ </a:t>
            </a:r>
            <a:r>
              <a:rPr kumimoji="0" sz="1800" b="1" u="none" strike="noStrike" kern="1200" cap="none" spc="-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1897) </a:t>
            </a:r>
            <a:r>
              <a:rPr kumimoji="0" sz="1800" b="1" u="none" strike="noStrike" kern="120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и </a:t>
            </a:r>
            <a:r>
              <a:rPr kumimoji="0" lang="ru-RU" sz="1800" b="1" u="none" strike="noStrike" kern="1200" cap="none" spc="-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ПООП ООО </a:t>
            </a:r>
            <a:r>
              <a:rPr kumimoji="0" sz="1800" b="1" u="none" strike="noStrike" kern="120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(одобрена </a:t>
            </a:r>
            <a:r>
              <a:rPr kumimoji="0" sz="1800" b="1" u="none" strike="noStrike" kern="1200" cap="none" spc="-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решением </a:t>
            </a:r>
            <a:r>
              <a:rPr kumimoji="0" sz="1800" b="1" u="none" strike="noStrike" kern="1200" cap="none" spc="-5" normalizeH="0" baseline="0" noProof="0" dirty="0" err="1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Федерального</a:t>
            </a:r>
            <a:r>
              <a:rPr kumimoji="0" sz="1800" b="1" u="none" strike="noStrike" kern="1200" cap="none" spc="-9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 </a:t>
            </a:r>
            <a:r>
              <a:rPr kumimoji="0" sz="1800" b="1" u="none" strike="noStrike" kern="1200" cap="none" spc="-10" normalizeH="0" baseline="0" noProof="0" dirty="0" err="1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учебно-методического</a:t>
            </a:r>
            <a:r>
              <a:rPr kumimoji="0" lang="ru-RU" sz="1800" b="1" u="none" strike="noStrike" kern="120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 </a:t>
            </a:r>
            <a:r>
              <a:rPr kumimoji="0" sz="1800" b="1" u="none" strike="noStrike" kern="1200" cap="none" spc="-5" normalizeH="0" baseline="0" noProof="0" dirty="0" err="1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объединения</a:t>
            </a:r>
            <a:r>
              <a:rPr kumimoji="0" sz="1800" b="1" u="none" strike="noStrike" kern="1200" cap="none" spc="-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 по </a:t>
            </a:r>
            <a:r>
              <a:rPr kumimoji="0" sz="1800" b="1" u="none" strike="noStrike" kern="120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общему </a:t>
            </a:r>
            <a:r>
              <a:rPr kumimoji="0" sz="1800" b="1" u="none" strike="noStrike" kern="120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образованию </a:t>
            </a:r>
            <a:r>
              <a:rPr kumimoji="0" sz="1800" b="1" u="none" strike="noStrike" kern="1200" cap="none" spc="-1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(протокол </a:t>
            </a:r>
            <a:r>
              <a:rPr kumimoji="0" sz="1800" b="1" u="none" strike="noStrike" kern="1200" cap="none" spc="-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от </a:t>
            </a:r>
            <a:r>
              <a:rPr kumimoji="0" sz="1800" b="1" u="none" strike="noStrike" kern="120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08.04.2015 </a:t>
            </a:r>
            <a:r>
              <a:rPr kumimoji="0" sz="1800" b="1" u="none" strike="noStrike" kern="1200" cap="none" spc="-4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г. </a:t>
            </a:r>
            <a:r>
              <a:rPr kumimoji="0" sz="1800" b="1" u="none" strike="noStrike" kern="120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№ </a:t>
            </a:r>
            <a:r>
              <a:rPr kumimoji="0" sz="1800" b="1" u="none" strike="noStrike" kern="1200" cap="none" spc="-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1/15; </a:t>
            </a:r>
            <a:r>
              <a:rPr kumimoji="0" sz="1800" b="1" u="none" strike="noStrike" kern="120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в </a:t>
            </a:r>
            <a:r>
              <a:rPr kumimoji="0" sz="1800" b="1" u="none" strike="noStrike" kern="1200" cap="none" spc="-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редакции  </a:t>
            </a:r>
            <a:r>
              <a:rPr kumimoji="0" sz="1800" b="1" u="none" strike="noStrike" kern="1200" cap="none" spc="-1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протокола </a:t>
            </a:r>
            <a:r>
              <a:rPr kumimoji="0" sz="1800" b="1" u="none" strike="noStrike" kern="120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№ 1/20 </a:t>
            </a:r>
            <a:r>
              <a:rPr kumimoji="0" sz="1800" b="1" u="none" strike="noStrike" kern="1200" cap="none" spc="-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от </a:t>
            </a:r>
            <a:r>
              <a:rPr kumimoji="0" sz="1800" b="1" u="none" strike="noStrike" kern="120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04.02.2020</a:t>
            </a:r>
            <a:r>
              <a:rPr kumimoji="0" sz="1800" b="1" u="none" strike="noStrike" kern="1200" cap="none" spc="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 </a:t>
            </a:r>
            <a:r>
              <a:rPr kumimoji="0" sz="1800" b="1" u="none" strike="noStrike" kern="1200" cap="none" spc="-2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г.)).</a:t>
            </a:r>
            <a:endParaRPr kumimoji="0" sz="1800" b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rlito"/>
              <a:ea typeface="+mn-ea"/>
              <a:cs typeface="Carlito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310510" y="1351048"/>
            <a:ext cx="8812275" cy="93726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305240" y="1351049"/>
            <a:ext cx="8812530" cy="937260"/>
          </a:xfrm>
          <a:prstGeom prst="rect">
            <a:avLst/>
          </a:prstGeom>
          <a:ln w="25400">
            <a:solidFill>
              <a:srgbClr val="B8E0FF"/>
            </a:solidFill>
          </a:ln>
        </p:spPr>
        <p:txBody>
          <a:bodyPr vert="horz" wrap="square" lIns="0" tIns="18415" rIns="0" bIns="0" rtlCol="0">
            <a:spAutoFit/>
          </a:bodyPr>
          <a:lstStyle/>
          <a:p>
            <a:pPr marL="91440" marR="0" lvl="0" indent="0" algn="l" defTabSz="914400" rtl="0" eaLnBrk="1" fontAlgn="auto" latinLnBrk="0" hangingPunct="1">
              <a:lnSpc>
                <a:spcPct val="100000"/>
              </a:lnSpc>
              <a:spcBef>
                <a:spcPts val="1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900" b="1" i="0" u="none" strike="noStrike" kern="1200" cap="none" spc="-1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Кодификатор </a:t>
            </a:r>
            <a:r>
              <a:rPr kumimoji="0" sz="1900" b="1" i="0" u="none" strike="noStrike" kern="120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предназначен </a:t>
            </a:r>
            <a:r>
              <a:rPr kumimoji="0" sz="1900" b="1" i="0" u="none" strike="noStrike" kern="1200" cap="none" spc="-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для разработки </a:t>
            </a:r>
            <a:r>
              <a:rPr kumimoji="0" sz="1900" b="1" i="0" u="none" strike="noStrike" kern="120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измерительных материалов</a:t>
            </a:r>
            <a:r>
              <a:rPr kumimoji="0" sz="1900" b="1" i="0" u="none" strike="noStrike" kern="1200" cap="none" spc="15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 </a:t>
            </a:r>
            <a:r>
              <a:rPr kumimoji="0" sz="1900" b="1" i="0" u="none" strike="noStrike" kern="1200" cap="none" spc="-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и</a:t>
            </a:r>
            <a:endParaRPr kumimoji="0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rlito"/>
              <a:ea typeface="+mn-ea"/>
              <a:cs typeface="Carlito"/>
            </a:endParaRPr>
          </a:p>
          <a:p>
            <a:pPr marL="91440" marR="43053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900" b="1" i="0" u="none" strike="noStrike" kern="1200" cap="none" spc="-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анализа </a:t>
            </a:r>
            <a:r>
              <a:rPr kumimoji="0" sz="1900" b="1" i="0" u="none" strike="noStrike" kern="1200" cap="none" spc="-2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результатов </a:t>
            </a:r>
            <a:r>
              <a:rPr kumimoji="0" sz="1900" b="1" i="0" u="none" strike="noStrike" kern="120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федеральных </a:t>
            </a:r>
            <a:r>
              <a:rPr kumimoji="0" sz="1900" b="1" i="0" u="none" strike="noStrike" kern="1200" cap="none" spc="-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и региональных </a:t>
            </a:r>
            <a:r>
              <a:rPr kumimoji="0" sz="1900" b="1" i="0" u="none" strike="noStrike" kern="1200" cap="none" spc="-1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процедур </a:t>
            </a:r>
            <a:r>
              <a:rPr kumimoji="0" sz="1900" b="1" i="0" u="none" strike="noStrike" kern="120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оценки </a:t>
            </a:r>
            <a:r>
              <a:rPr kumimoji="0" sz="1900" b="1" i="0" u="none" strike="noStrike" kern="1200" cap="none" spc="-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качества  образования.</a:t>
            </a:r>
            <a:endParaRPr kumimoji="0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rlito"/>
              <a:ea typeface="+mn-ea"/>
              <a:cs typeface="Carlito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333750" y="2521227"/>
            <a:ext cx="8829675" cy="858519"/>
          </a:xfrm>
          <a:prstGeom prst="rect">
            <a:avLst/>
          </a:prstGeom>
          <a:ln w="25400">
            <a:solidFill>
              <a:srgbClr val="B8E0FF"/>
            </a:solidFill>
          </a:ln>
        </p:spPr>
        <p:txBody>
          <a:bodyPr vert="horz" wrap="square" lIns="0" tIns="125095" rIns="0" bIns="0" rtlCol="0">
            <a:spAutoFit/>
          </a:bodyPr>
          <a:lstStyle/>
          <a:p>
            <a:pPr marL="91440" marR="890905" lvl="0" indent="0" algn="l" defTabSz="914400" rtl="0" eaLnBrk="1" fontAlgn="auto" latinLnBrk="0" hangingPunct="1">
              <a:lnSpc>
                <a:spcPct val="100000"/>
              </a:lnSpc>
              <a:spcBef>
                <a:spcPts val="9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900" b="1" i="0" u="none" strike="noStrike" kern="120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Состоит </a:t>
            </a:r>
            <a:r>
              <a:rPr kumimoji="0" sz="1900" b="1" i="0" u="none" strike="noStrike" kern="1200" cap="none" spc="-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из </a:t>
            </a:r>
            <a:r>
              <a:rPr kumimoji="0" sz="1900" b="1" i="0" u="none" strike="noStrike" kern="120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двух разделов: перечень требований </a:t>
            </a:r>
            <a:r>
              <a:rPr kumimoji="0" sz="1900" b="1" i="0" u="none" strike="noStrike" kern="1200" cap="none" spc="-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к </a:t>
            </a:r>
            <a:r>
              <a:rPr kumimoji="0" sz="1900" b="1" i="0" u="none" strike="noStrike" kern="1200" cap="none" spc="-2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результатам </a:t>
            </a:r>
            <a:r>
              <a:rPr kumimoji="0" sz="1900" b="1" i="0" u="none" strike="noStrike" kern="1200" cap="none" spc="-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и </a:t>
            </a:r>
            <a:r>
              <a:rPr kumimoji="0" sz="1900" b="1" i="0" u="none" strike="noStrike" kern="120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перечень  требований </a:t>
            </a:r>
            <a:r>
              <a:rPr kumimoji="0" sz="1900" b="1" i="0" u="none" strike="noStrike" kern="1200" cap="none" spc="-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к </a:t>
            </a:r>
            <a:r>
              <a:rPr kumimoji="0" sz="1900" b="1" i="0" u="none" strike="noStrike" kern="120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элементам</a:t>
            </a:r>
            <a:r>
              <a:rPr kumimoji="0" sz="1900" b="1" i="0" u="none" strike="noStrike" kern="1200" cap="none" spc="2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 </a:t>
            </a:r>
            <a:r>
              <a:rPr kumimoji="0" sz="1900" b="1" i="0" u="none" strike="noStrike" kern="1200" cap="none" spc="-1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содержания.</a:t>
            </a:r>
            <a:endParaRPr kumimoji="0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rlito"/>
              <a:ea typeface="+mn-ea"/>
              <a:cs typeface="Carlito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269111" y="1675002"/>
            <a:ext cx="1029335" cy="4125595"/>
            <a:chOff x="1269111" y="1675002"/>
            <a:chExt cx="1029335" cy="4125595"/>
          </a:xfrm>
        </p:grpSpPr>
        <p:sp>
          <p:nvSpPr>
            <p:cNvPr id="11" name="object 11"/>
            <p:cNvSpPr/>
            <p:nvPr/>
          </p:nvSpPr>
          <p:spPr>
            <a:xfrm>
              <a:off x="1292860" y="5170677"/>
              <a:ext cx="992759" cy="61718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  <a:ln>
              <a:solidFill>
                <a:schemeClr val="accent1"/>
              </a:solidFill>
            </a:ln>
            <a:effectLst/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1292860" y="5170677"/>
              <a:ext cx="993140" cy="617220"/>
            </a:xfrm>
            <a:custGeom>
              <a:avLst/>
              <a:gdLst/>
              <a:ahLst/>
              <a:cxnLst/>
              <a:rect l="l" t="t" r="r" b="b"/>
              <a:pathLst>
                <a:path w="993139" h="617220">
                  <a:moveTo>
                    <a:pt x="0" y="154305"/>
                  </a:moveTo>
                  <a:lnTo>
                    <a:pt x="684276" y="154305"/>
                  </a:lnTo>
                  <a:lnTo>
                    <a:pt x="684276" y="0"/>
                  </a:lnTo>
                  <a:lnTo>
                    <a:pt x="992759" y="308610"/>
                  </a:lnTo>
                  <a:lnTo>
                    <a:pt x="684276" y="617181"/>
                  </a:lnTo>
                  <a:lnTo>
                    <a:pt x="684276" y="462889"/>
                  </a:lnTo>
                  <a:lnTo>
                    <a:pt x="0" y="462889"/>
                  </a:lnTo>
                  <a:lnTo>
                    <a:pt x="0" y="154305"/>
                  </a:lnTo>
                  <a:close/>
                </a:path>
              </a:pathLst>
            </a:custGeom>
            <a:ln w="25400">
              <a:solidFill>
                <a:srgbClr val="D1EB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1302766" y="3923919"/>
              <a:ext cx="932307" cy="617219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1302766" y="3923919"/>
              <a:ext cx="932815" cy="617220"/>
            </a:xfrm>
            <a:custGeom>
              <a:avLst/>
              <a:gdLst/>
              <a:ahLst/>
              <a:cxnLst/>
              <a:rect l="l" t="t" r="r" b="b"/>
              <a:pathLst>
                <a:path w="932814" h="617220">
                  <a:moveTo>
                    <a:pt x="0" y="154304"/>
                  </a:moveTo>
                  <a:lnTo>
                    <a:pt x="623697" y="154304"/>
                  </a:lnTo>
                  <a:lnTo>
                    <a:pt x="623697" y="0"/>
                  </a:lnTo>
                  <a:lnTo>
                    <a:pt x="932307" y="308609"/>
                  </a:lnTo>
                  <a:lnTo>
                    <a:pt x="623697" y="617219"/>
                  </a:lnTo>
                  <a:lnTo>
                    <a:pt x="623697" y="462914"/>
                  </a:lnTo>
                  <a:lnTo>
                    <a:pt x="0" y="462914"/>
                  </a:lnTo>
                  <a:lnTo>
                    <a:pt x="0" y="154304"/>
                  </a:lnTo>
                  <a:close/>
                </a:path>
              </a:pathLst>
            </a:custGeom>
            <a:ln w="25400">
              <a:solidFill>
                <a:srgbClr val="D1EB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1291082" y="2690875"/>
              <a:ext cx="994537" cy="617220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1291082" y="2690875"/>
              <a:ext cx="995044" cy="617220"/>
            </a:xfrm>
            <a:custGeom>
              <a:avLst/>
              <a:gdLst/>
              <a:ahLst/>
              <a:cxnLst/>
              <a:rect l="l" t="t" r="r" b="b"/>
              <a:pathLst>
                <a:path w="995044" h="617220">
                  <a:moveTo>
                    <a:pt x="0" y="154304"/>
                  </a:moveTo>
                  <a:lnTo>
                    <a:pt x="686054" y="154304"/>
                  </a:lnTo>
                  <a:lnTo>
                    <a:pt x="686054" y="0"/>
                  </a:lnTo>
                  <a:lnTo>
                    <a:pt x="994537" y="308610"/>
                  </a:lnTo>
                  <a:lnTo>
                    <a:pt x="686054" y="617220"/>
                  </a:lnTo>
                  <a:lnTo>
                    <a:pt x="686054" y="462914"/>
                  </a:lnTo>
                  <a:lnTo>
                    <a:pt x="0" y="462914"/>
                  </a:lnTo>
                  <a:lnTo>
                    <a:pt x="0" y="154304"/>
                  </a:lnTo>
                  <a:close/>
                </a:path>
              </a:pathLst>
            </a:custGeom>
            <a:ln w="25400">
              <a:solidFill>
                <a:srgbClr val="D1EB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1281811" y="1687702"/>
              <a:ext cx="953769" cy="617220"/>
            </a:xfrm>
            <a:custGeom>
              <a:avLst/>
              <a:gdLst/>
              <a:ahLst/>
              <a:cxnLst/>
              <a:rect l="l" t="t" r="r" b="b"/>
              <a:pathLst>
                <a:path w="953769" h="617219">
                  <a:moveTo>
                    <a:pt x="644651" y="0"/>
                  </a:moveTo>
                  <a:lnTo>
                    <a:pt x="644651" y="154305"/>
                  </a:lnTo>
                  <a:lnTo>
                    <a:pt x="0" y="154305"/>
                  </a:lnTo>
                  <a:lnTo>
                    <a:pt x="0" y="462914"/>
                  </a:lnTo>
                  <a:lnTo>
                    <a:pt x="644651" y="462914"/>
                  </a:lnTo>
                  <a:lnTo>
                    <a:pt x="644651" y="617093"/>
                  </a:lnTo>
                  <a:lnTo>
                    <a:pt x="953262" y="308610"/>
                  </a:lnTo>
                  <a:lnTo>
                    <a:pt x="644651" y="0"/>
                  </a:lnTo>
                  <a:close/>
                </a:path>
              </a:pathLst>
            </a:custGeom>
            <a:solidFill>
              <a:srgbClr val="9BD3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1281811" y="1687702"/>
              <a:ext cx="953769" cy="617220"/>
            </a:xfrm>
            <a:custGeom>
              <a:avLst/>
              <a:gdLst/>
              <a:ahLst/>
              <a:cxnLst/>
              <a:rect l="l" t="t" r="r" b="b"/>
              <a:pathLst>
                <a:path w="953769" h="617219">
                  <a:moveTo>
                    <a:pt x="0" y="154305"/>
                  </a:moveTo>
                  <a:lnTo>
                    <a:pt x="644651" y="154305"/>
                  </a:lnTo>
                  <a:lnTo>
                    <a:pt x="644651" y="0"/>
                  </a:lnTo>
                  <a:lnTo>
                    <a:pt x="953262" y="308610"/>
                  </a:lnTo>
                  <a:lnTo>
                    <a:pt x="644651" y="617093"/>
                  </a:lnTo>
                  <a:lnTo>
                    <a:pt x="644651" y="462914"/>
                  </a:lnTo>
                  <a:lnTo>
                    <a:pt x="0" y="462914"/>
                  </a:lnTo>
                  <a:lnTo>
                    <a:pt x="0" y="154305"/>
                  </a:lnTo>
                  <a:close/>
                </a:path>
              </a:pathLst>
            </a:custGeom>
            <a:ln w="25400">
              <a:solidFill>
                <a:srgbClr val="D1EB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1270635" y="1878152"/>
              <a:ext cx="45720" cy="3729354"/>
            </a:xfrm>
            <a:custGeom>
              <a:avLst/>
              <a:gdLst/>
              <a:ahLst/>
              <a:cxnLst/>
              <a:rect l="l" t="t" r="r" b="b"/>
              <a:pathLst>
                <a:path w="45719" h="3729354">
                  <a:moveTo>
                    <a:pt x="45718" y="0"/>
                  </a:moveTo>
                  <a:lnTo>
                    <a:pt x="0" y="0"/>
                  </a:lnTo>
                  <a:lnTo>
                    <a:pt x="0" y="3729354"/>
                  </a:lnTo>
                  <a:lnTo>
                    <a:pt x="45718" y="3729354"/>
                  </a:lnTo>
                  <a:lnTo>
                    <a:pt x="45718" y="0"/>
                  </a:lnTo>
                  <a:close/>
                </a:path>
              </a:pathLst>
            </a:custGeom>
            <a:solidFill>
              <a:srgbClr val="9BD3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0" name="object 20"/>
          <p:cNvSpPr/>
          <p:nvPr/>
        </p:nvSpPr>
        <p:spPr>
          <a:xfrm>
            <a:off x="767372" y="966850"/>
            <a:ext cx="9865360" cy="57150"/>
          </a:xfrm>
          <a:custGeom>
            <a:avLst/>
            <a:gdLst/>
            <a:ahLst/>
            <a:cxnLst/>
            <a:rect l="l" t="t" r="r" b="b"/>
            <a:pathLst>
              <a:path w="9865360" h="57150">
                <a:moveTo>
                  <a:pt x="38" y="15239"/>
                </a:moveTo>
                <a:lnTo>
                  <a:pt x="0" y="38100"/>
                </a:lnTo>
                <a:lnTo>
                  <a:pt x="9865067" y="56769"/>
                </a:lnTo>
                <a:lnTo>
                  <a:pt x="9865194" y="33909"/>
                </a:lnTo>
                <a:lnTo>
                  <a:pt x="38" y="15239"/>
                </a:lnTo>
                <a:close/>
              </a:path>
              <a:path w="9865360" h="57150">
                <a:moveTo>
                  <a:pt x="76" y="0"/>
                </a:moveTo>
                <a:lnTo>
                  <a:pt x="63" y="7620"/>
                </a:lnTo>
                <a:lnTo>
                  <a:pt x="9865194" y="26288"/>
                </a:lnTo>
                <a:lnTo>
                  <a:pt x="9865194" y="18669"/>
                </a:lnTo>
                <a:lnTo>
                  <a:pt x="76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A181C624-CA54-1B9D-AB6A-65E7665B20E5}"/>
              </a:ext>
            </a:extLst>
          </p:cNvPr>
          <p:cNvSpPr/>
          <p:nvPr/>
        </p:nvSpPr>
        <p:spPr>
          <a:xfrm>
            <a:off x="0" y="0"/>
            <a:ext cx="12230100" cy="965389"/>
          </a:xfrm>
          <a:prstGeom prst="rect">
            <a:avLst/>
          </a:prstGeom>
          <a:solidFill>
            <a:srgbClr val="206A75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lIns="68580" tIns="34290" rIns="68580" bIns="3429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Общая характеристика универсального кодификатора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8721823B-44F6-B2A0-E9C3-EF4EDCA28FC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112" y="50300"/>
            <a:ext cx="680436" cy="884621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230100" cy="1349459"/>
          </a:xfrm>
          <a:prstGeom prst="rect">
            <a:avLst/>
          </a:prstGeom>
          <a:solidFill>
            <a:srgbClr val="206A7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755" y="60228"/>
            <a:ext cx="945328" cy="1229002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961976A-49D1-1E59-A3FE-CDD5DE0617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892" y="1409686"/>
            <a:ext cx="5126359" cy="544831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671E209-4463-598B-6CBF-52B6CC21B5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82054" y="-1"/>
            <a:ext cx="54192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5879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230100" cy="1469917"/>
          </a:xfrm>
          <a:prstGeom prst="rect">
            <a:avLst/>
          </a:prstGeom>
          <a:solidFill>
            <a:srgbClr val="206A7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3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ГАОУ ДПО «Институт развития образования Республики Татарстан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3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0" lang="en-US" sz="23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http://www.irort.ru/ru</a:t>
            </a:r>
            <a:endParaRPr kumimoji="0" lang="ru-RU" sz="23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66863" y="3024188"/>
            <a:ext cx="9144000" cy="22415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586" y="42500"/>
            <a:ext cx="945328" cy="1229002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24D119E-4408-5193-1C98-A1092C8170CF}"/>
              </a:ext>
            </a:extLst>
          </p:cNvPr>
          <p:cNvSpPr txBox="1"/>
          <p:nvPr/>
        </p:nvSpPr>
        <p:spPr>
          <a:xfrm>
            <a:off x="896645" y="2041864"/>
            <a:ext cx="10555549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400" b="1" dirty="0">
                <a:solidFill>
                  <a:srgbClr val="008080"/>
                </a:solidFill>
              </a:rPr>
              <a:t>Методические рекомендации «Особенности преподавания учебного предмета «Физика» в 2023/2024 учебном году»</a:t>
            </a:r>
          </a:p>
          <a:p>
            <a:endParaRPr lang="ru-RU" sz="2400" b="1" dirty="0">
              <a:solidFill>
                <a:srgbClr val="00808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400" b="1" dirty="0">
                <a:solidFill>
                  <a:srgbClr val="008080"/>
                </a:solidFill>
              </a:rPr>
              <a:t>Программа повышения квалификации «Реализация требований обновлённых ФГОС ООО в работе учителя </a:t>
            </a:r>
            <a:r>
              <a:rPr lang="ru-RU" sz="2400" b="1">
                <a:solidFill>
                  <a:srgbClr val="008080"/>
                </a:solidFill>
              </a:rPr>
              <a:t>физики»</a:t>
            </a:r>
          </a:p>
          <a:p>
            <a:endParaRPr lang="en-US" sz="2400" b="1" dirty="0">
              <a:solidFill>
                <a:srgbClr val="00808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400" b="1" dirty="0">
                <a:solidFill>
                  <a:srgbClr val="008080"/>
                </a:solidFill>
              </a:rPr>
              <a:t>Программа повышения квалификации «Межпредметные технологии в организации образовательного процесса» </a:t>
            </a:r>
          </a:p>
          <a:p>
            <a:endParaRPr lang="ru-RU" sz="2400" b="1" dirty="0">
              <a:solidFill>
                <a:srgbClr val="00808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400" b="1" dirty="0">
                <a:solidFill>
                  <a:srgbClr val="008080"/>
                </a:solidFill>
              </a:rPr>
              <a:t>Семинары, вебинары по актуальным проблемам организации учебной деятельности, методике подготовки к ГИА по физике</a:t>
            </a:r>
          </a:p>
        </p:txBody>
      </p:sp>
    </p:spTree>
    <p:extLst>
      <p:ext uri="{BB962C8B-B14F-4D97-AF65-F5344CB8AC3E}">
        <p14:creationId xmlns:p14="http://schemas.microsoft.com/office/powerpoint/2010/main" val="1953068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230100" cy="1469917"/>
          </a:xfrm>
          <a:prstGeom prst="rect">
            <a:avLst/>
          </a:prstGeom>
          <a:solidFill>
            <a:srgbClr val="206A7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66863" y="3024188"/>
            <a:ext cx="9144000" cy="22415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122" y="120457"/>
            <a:ext cx="945328" cy="1229002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AAF20DC-E742-66E7-C52F-929036F77A55}"/>
              </a:ext>
            </a:extLst>
          </p:cNvPr>
          <p:cNvSpPr txBox="1"/>
          <p:nvPr/>
        </p:nvSpPr>
        <p:spPr>
          <a:xfrm>
            <a:off x="2902998" y="4395726"/>
            <a:ext cx="880664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accent5">
                    <a:lumMod val="50000"/>
                  </a:schemeClr>
                </a:solidFill>
              </a:rPr>
              <a:t>ГАОУ ДПО «Институт развития образования Республики Татарстан</a:t>
            </a:r>
            <a:endParaRPr lang="en-US" sz="24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2400" dirty="0">
                <a:solidFill>
                  <a:schemeClr val="accent5">
                    <a:lumMod val="50000"/>
                  </a:schemeClr>
                </a:solidFill>
              </a:rPr>
              <a:t>420015, г.  Казань, ул.  Б. Красная, д. 68</a:t>
            </a:r>
          </a:p>
          <a:p>
            <a:r>
              <a:rPr lang="ru-RU" sz="2400" dirty="0">
                <a:solidFill>
                  <a:schemeClr val="accent5">
                    <a:lumMod val="50000"/>
                  </a:schemeClr>
                </a:solidFill>
              </a:rPr>
              <a:t>Сайт  института: </a:t>
            </a:r>
            <a:r>
              <a:rPr lang="en-US" sz="2400" dirty="0">
                <a:solidFill>
                  <a:srgbClr val="0000FF"/>
                </a:solidFill>
              </a:rPr>
              <a:t>http://www.irort.ru/</a:t>
            </a:r>
            <a:endParaRPr lang="ru-RU" sz="24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2400" dirty="0">
                <a:solidFill>
                  <a:schemeClr val="accent5">
                    <a:lumMod val="50000"/>
                  </a:schemeClr>
                </a:solidFill>
              </a:rPr>
              <a:t>Телефон: (843) 236-11-68</a:t>
            </a:r>
          </a:p>
          <a:p>
            <a:r>
              <a:rPr lang="ru-RU" sz="2400" dirty="0">
                <a:solidFill>
                  <a:schemeClr val="accent5">
                    <a:lumMod val="50000"/>
                  </a:schemeClr>
                </a:solidFill>
              </a:rPr>
              <a:t>E-mail: 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  <a:hlinkClick r:id="rId4"/>
              </a:rPr>
              <a:t>ksot-2023@yandex.ru</a:t>
            </a:r>
            <a:r>
              <a:rPr lang="ru-RU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0B13641-B0BD-E176-4E5E-0BD11602DC9B}"/>
              </a:ext>
            </a:extLst>
          </p:cNvPr>
          <p:cNvSpPr txBox="1"/>
          <p:nvPr/>
        </p:nvSpPr>
        <p:spPr>
          <a:xfrm>
            <a:off x="3030985" y="2232206"/>
            <a:ext cx="613003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800" b="1" dirty="0">
                <a:solidFill>
                  <a:schemeClr val="accent5">
                    <a:lumMod val="50000"/>
                  </a:schemeClr>
                </a:solidFill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4028348580"/>
      </p:ext>
    </p:extLst>
  </p:cSld>
  <p:clrMapOvr>
    <a:masterClrMapping/>
  </p:clrMapOvr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767</TotalTime>
  <Words>751</Words>
  <Application>Microsoft Office PowerPoint</Application>
  <PresentationFormat>Широкоэкранный</PresentationFormat>
  <Paragraphs>108</Paragraphs>
  <Slides>24</Slides>
  <Notes>23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24</vt:i4>
      </vt:variant>
    </vt:vector>
  </HeadingPairs>
  <TitlesOfParts>
    <vt:vector size="32" baseType="lpstr">
      <vt:lpstr>Arial</vt:lpstr>
      <vt:lpstr>Calibri</vt:lpstr>
      <vt:lpstr>Candara</vt:lpstr>
      <vt:lpstr>Carlito</vt:lpstr>
      <vt:lpstr>Open Sans</vt:lpstr>
      <vt:lpstr>Wingdings</vt:lpstr>
      <vt:lpstr>1_Тема Office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Гульсия Ахметшина</dc:creator>
  <cp:lastModifiedBy>Пользователь</cp:lastModifiedBy>
  <cp:revision>26</cp:revision>
  <dcterms:created xsi:type="dcterms:W3CDTF">2023-08-16T13:49:02Z</dcterms:created>
  <dcterms:modified xsi:type="dcterms:W3CDTF">2023-08-28T12:33:35Z</dcterms:modified>
</cp:coreProperties>
</file>