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7"/>
  </p:notesMasterIdLst>
  <p:sldIdLst>
    <p:sldId id="274" r:id="rId3"/>
    <p:sldId id="282" r:id="rId4"/>
    <p:sldId id="289" r:id="rId5"/>
    <p:sldId id="290" r:id="rId6"/>
    <p:sldId id="276" r:id="rId7"/>
    <p:sldId id="278" r:id="rId8"/>
    <p:sldId id="285" r:id="rId9"/>
    <p:sldId id="291" r:id="rId10"/>
    <p:sldId id="287" r:id="rId11"/>
    <p:sldId id="279" r:id="rId12"/>
    <p:sldId id="280" r:id="rId13"/>
    <p:sldId id="298" r:id="rId14"/>
    <p:sldId id="275" r:id="rId15"/>
    <p:sldId id="299" r:id="rId16"/>
    <p:sldId id="300" r:id="rId17"/>
    <p:sldId id="307" r:id="rId18"/>
    <p:sldId id="288" r:id="rId19"/>
    <p:sldId id="301" r:id="rId20"/>
    <p:sldId id="302" r:id="rId21"/>
    <p:sldId id="308" r:id="rId22"/>
    <p:sldId id="258" r:id="rId23"/>
    <p:sldId id="309" r:id="rId24"/>
    <p:sldId id="281" r:id="rId25"/>
    <p:sldId id="31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96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5704DE-4CEA-402C-B936-3372674C1A72}" type="datetimeFigureOut">
              <a:rPr lang="ru-RU" smtClean="0"/>
              <a:t>29.08.2023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F3A50-57E5-4C78-865B-1D6F1E227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292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951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368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7211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522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193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29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1541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938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4675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9275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014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1456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321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0621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225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2411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221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37546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02032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7867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1981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6614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3CDBF2-E66A-4ABB-90C1-444B73D369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669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427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671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236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64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758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948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254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006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077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357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7832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35266" y="1091438"/>
            <a:ext cx="9865360" cy="57150"/>
          </a:xfrm>
          <a:custGeom>
            <a:avLst/>
            <a:gdLst/>
            <a:ahLst/>
            <a:cxnLst/>
            <a:rect l="l" t="t" r="r" b="b"/>
            <a:pathLst>
              <a:path w="9865360" h="57150">
                <a:moveTo>
                  <a:pt x="50" y="15239"/>
                </a:moveTo>
                <a:lnTo>
                  <a:pt x="0" y="38100"/>
                </a:lnTo>
                <a:lnTo>
                  <a:pt x="9865118" y="56769"/>
                </a:lnTo>
                <a:lnTo>
                  <a:pt x="9865118" y="33909"/>
                </a:lnTo>
                <a:lnTo>
                  <a:pt x="50" y="15239"/>
                </a:lnTo>
                <a:close/>
              </a:path>
              <a:path w="9865360" h="57150">
                <a:moveTo>
                  <a:pt x="76" y="0"/>
                </a:moveTo>
                <a:lnTo>
                  <a:pt x="63" y="7620"/>
                </a:lnTo>
                <a:lnTo>
                  <a:pt x="9865118" y="26288"/>
                </a:lnTo>
                <a:lnTo>
                  <a:pt x="9865118" y="18669"/>
                </a:lnTo>
                <a:lnTo>
                  <a:pt x="7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7236" y="327164"/>
            <a:ext cx="792086" cy="6895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6842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318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35266" y="1091438"/>
            <a:ext cx="9865360" cy="57150"/>
          </a:xfrm>
          <a:custGeom>
            <a:avLst/>
            <a:gdLst/>
            <a:ahLst/>
            <a:cxnLst/>
            <a:rect l="l" t="t" r="r" b="b"/>
            <a:pathLst>
              <a:path w="9865360" h="57150">
                <a:moveTo>
                  <a:pt x="50" y="15239"/>
                </a:moveTo>
                <a:lnTo>
                  <a:pt x="0" y="38100"/>
                </a:lnTo>
                <a:lnTo>
                  <a:pt x="9865118" y="56769"/>
                </a:lnTo>
                <a:lnTo>
                  <a:pt x="9865118" y="33909"/>
                </a:lnTo>
                <a:lnTo>
                  <a:pt x="50" y="15239"/>
                </a:lnTo>
                <a:close/>
              </a:path>
              <a:path w="9865360" h="57150">
                <a:moveTo>
                  <a:pt x="76" y="0"/>
                </a:moveTo>
                <a:lnTo>
                  <a:pt x="63" y="7620"/>
                </a:lnTo>
                <a:lnTo>
                  <a:pt x="9865118" y="26288"/>
                </a:lnTo>
                <a:lnTo>
                  <a:pt x="9865118" y="18669"/>
                </a:lnTo>
                <a:lnTo>
                  <a:pt x="7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87236" y="327164"/>
            <a:ext cx="792086" cy="6895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2342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6595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69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11425" y="13842"/>
            <a:ext cx="8169148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0000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28954" y="1463802"/>
            <a:ext cx="10608310" cy="46628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202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ksot-2023@yande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r>
              <a:rPr lang="ru-RU" b="1" dirty="0">
                <a:solidFill>
                  <a:prstClr val="white"/>
                </a:solidFill>
                <a:latin typeface="Candara" panose="020E0502030303020204" pitchFamily="34" charset="0"/>
              </a:rPr>
              <a:t>         </a:t>
            </a:r>
            <a:endParaRPr lang="ru-RU" sz="17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179" y="117336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746960" y="210940"/>
            <a:ext cx="8501047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18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Государственное автономное образовательное учреждение </a:t>
            </a:r>
          </a:p>
          <a:p>
            <a:pPr algn="ctr"/>
            <a:r>
              <a:rPr lang="ru-RU" altLang="ru-RU" sz="18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дополнительного профессионального образования </a:t>
            </a:r>
          </a:p>
          <a:p>
            <a:pPr algn="ctr"/>
            <a:r>
              <a:rPr lang="ru-RU" altLang="ru-RU" sz="18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«Институт развития образования Республики Татарстан»</a:t>
            </a:r>
            <a:endParaRPr lang="ru-RU" altLang="ru-RU" sz="1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0238" y="2070081"/>
            <a:ext cx="94543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BACC6">
                    <a:lumMod val="50000"/>
                  </a:srgbClr>
                </a:solidFill>
                <a:latin typeface="Calibri"/>
              </a:rPr>
              <a:t> </a:t>
            </a:r>
            <a:r>
              <a:rPr lang="ru-RU" sz="3200" b="1" dirty="0">
                <a:solidFill>
                  <a:srgbClr val="4BACC6">
                    <a:lumMod val="50000"/>
                  </a:srgbClr>
                </a:solidFill>
                <a:latin typeface="Calibri"/>
              </a:rPr>
              <a:t>ОСОБЕННОСТИ ПРЕПОДАВАНИЯ УЧЕБНОГО ПРЕДМЕТА «ФИЗИКА» В 2023/2024 УЧЕБНОМ ГОДУ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1DC78E9-7CED-427A-8B72-752A4AED29B8}"/>
              </a:ext>
            </a:extLst>
          </p:cNvPr>
          <p:cNvSpPr/>
          <p:nvPr/>
        </p:nvSpPr>
        <p:spPr>
          <a:xfrm>
            <a:off x="3515557" y="5865902"/>
            <a:ext cx="86764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ea typeface="+mn-ea"/>
                <a:cs typeface="+mn-cs"/>
              </a:rPr>
              <a:t>Г.Х.Ахметшина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ea typeface="+mn-ea"/>
                <a:cs typeface="+mn-cs"/>
              </a:rPr>
              <a:t>, доцент кафедры современных образовательных технологий и проектирования содержания образования,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ea typeface="+mn-ea"/>
                <a:cs typeface="+mn-cs"/>
              </a:rPr>
              <a:t>канд.пед.наук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801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Документы стратегического планирования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591A5F-5CBE-3434-4506-0A34774ACE62}"/>
              </a:ext>
            </a:extLst>
          </p:cNvPr>
          <p:cNvSpPr txBox="1"/>
          <p:nvPr/>
        </p:nvSpPr>
        <p:spPr>
          <a:xfrm>
            <a:off x="543756" y="1715038"/>
            <a:ext cx="1075751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8080"/>
                </a:solidFill>
              </a:rPr>
              <a:t>Стратегия национальной безопасности Российской Федерации </a:t>
            </a:r>
            <a:r>
              <a:rPr lang="ru-RU" dirty="0">
                <a:solidFill>
                  <a:srgbClr val="008080"/>
                </a:solidFill>
              </a:rPr>
              <a:t>(утверждена указом Президента Российской Федерации от 2 июля 2021 г. № 400), </a:t>
            </a:r>
          </a:p>
          <a:p>
            <a:endParaRPr lang="ru-RU" dirty="0">
              <a:solidFill>
                <a:srgbClr val="00808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8080"/>
                </a:solidFill>
              </a:rPr>
              <a:t>Стратегия научно-технологического развития Российской Федерации </a:t>
            </a:r>
            <a:r>
              <a:rPr lang="ru-RU" dirty="0">
                <a:solidFill>
                  <a:srgbClr val="008080"/>
                </a:solidFill>
              </a:rPr>
              <a:t>(утверждена указом Президента Российской Федерации от 1 декабря 2016 г. № 642),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>
              <a:solidFill>
                <a:srgbClr val="00808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8080"/>
                </a:solidFill>
              </a:rPr>
              <a:t>Стратегия пространственного развития Российской Федерации на период до 2025 года </a:t>
            </a:r>
            <a:r>
              <a:rPr lang="ru-RU" dirty="0">
                <a:solidFill>
                  <a:srgbClr val="008080"/>
                </a:solidFill>
              </a:rPr>
              <a:t>(утверждена распоряжением Правительства Российской Федерации от 13 февраля 2019 г. № 207-р), </a:t>
            </a:r>
          </a:p>
          <a:p>
            <a:endParaRPr lang="ru-RU" dirty="0">
              <a:solidFill>
                <a:srgbClr val="00808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8080"/>
                </a:solidFill>
              </a:rPr>
              <a:t>Стратегия экономической безопасности Российской Федерации на период до 2030 года</a:t>
            </a:r>
            <a:r>
              <a:rPr lang="ru-RU" dirty="0">
                <a:solidFill>
                  <a:srgbClr val="008080"/>
                </a:solidFill>
              </a:rPr>
              <a:t> (утверждена указом Президента от 13 мая 2017 г. № 208)</a:t>
            </a:r>
            <a:r>
              <a:rPr lang="ru-RU" b="1" dirty="0">
                <a:solidFill>
                  <a:srgbClr val="008080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8080"/>
                </a:solidFill>
              </a:rPr>
              <a:t>ежегодно уточняется посланиями Президента Российской Федерации Федеральному Собранию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2543568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ЕДИНОЕ ОБРАЗОВАТЕЛЬНОЕ ПРОСТРАНСТВО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60D40C-B9E4-E0AC-720F-3704087C1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386" y="1471197"/>
            <a:ext cx="11565228" cy="526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03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ЕДИНЫЕ СОДЕРЖАНИЕ ОБРАЗОВАНИЯ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F691FB-3631-29EC-1D18-0E87B6761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49" y="1469916"/>
            <a:ext cx="11668259" cy="538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025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ВЕДУЩИЕ НАПРАВЛЕНИЯ ОБРАЗОВАТЕЛЬНОЙ ПОЛИТИКИ РФ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12C578-78CA-158F-51B0-27B90B4943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027" y="1590374"/>
            <a:ext cx="11513672" cy="502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58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BE93A5-8A4A-870A-7B36-126B98E34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115" y="0"/>
            <a:ext cx="5795864" cy="6858000"/>
          </a:xfrm>
          <a:prstGeom prst="rect">
            <a:avLst/>
          </a:prstGeom>
          <a:ln>
            <a:solidFill>
              <a:srgbClr val="008080"/>
            </a:solidFill>
          </a:ln>
        </p:spPr>
      </p:pic>
    </p:spTree>
    <p:extLst>
      <p:ext uri="{BB962C8B-B14F-4D97-AF65-F5344CB8AC3E}">
        <p14:creationId xmlns:p14="http://schemas.microsoft.com/office/powerpoint/2010/main" val="1796544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   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273BB4-4F97-3542-F791-46150C28A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5450" y="120457"/>
            <a:ext cx="6568225" cy="56939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155B33-7104-C689-7B75-4E13B0C026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3707" y="6074222"/>
            <a:ext cx="5847008" cy="745787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6E1D0F3C-4F03-79F8-8113-6A16533E8B35}"/>
              </a:ext>
            </a:extLst>
          </p:cNvPr>
          <p:cNvCxnSpPr/>
          <p:nvPr/>
        </p:nvCxnSpPr>
        <p:spPr>
          <a:xfrm>
            <a:off x="2213707" y="5885895"/>
            <a:ext cx="56607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867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ФОП НОО, ООО, СОО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60E516-A3F7-6602-79A6-C28DA085B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228" y="1469916"/>
            <a:ext cx="10780449" cy="538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73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179" y="117336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746960" y="210940"/>
            <a:ext cx="8501047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Государственное автономное образовательное учреждение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дополнительного профессионального образования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«Институт развития образования Республики Татарстан»</a:t>
            </a: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0238" y="2070081"/>
            <a:ext cx="94543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ОСОБЕННОСТИ ПРЕПОДАВАНИЯ УЧЕБНОГО ПРЕДМЕТА «ФИЗИКА» В 2023/2024 УЧЕБНОМ ГОДУ </a:t>
            </a:r>
          </a:p>
        </p:txBody>
      </p:sp>
    </p:spTree>
    <p:extLst>
      <p:ext uri="{BB962C8B-B14F-4D97-AF65-F5344CB8AC3E}">
        <p14:creationId xmlns:p14="http://schemas.microsoft.com/office/powerpoint/2010/main" val="3484038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349459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90" y="120457"/>
            <a:ext cx="945328" cy="114017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5331AC-F16B-86F8-B0B8-FAA1EB72F807}"/>
              </a:ext>
            </a:extLst>
          </p:cNvPr>
          <p:cNvSpPr txBox="1"/>
          <p:nvPr/>
        </p:nvSpPr>
        <p:spPr>
          <a:xfrm>
            <a:off x="2823100" y="363984"/>
            <a:ext cx="61766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Цели обучения физике в школе: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4CF5ED-2916-3134-F84F-9FA52EC5DCC2}"/>
              </a:ext>
            </a:extLst>
          </p:cNvPr>
          <p:cNvSpPr txBox="1"/>
          <p:nvPr/>
        </p:nvSpPr>
        <p:spPr>
          <a:xfrm>
            <a:off x="710122" y="1381086"/>
            <a:ext cx="1111493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8080"/>
                </a:solidFill>
              </a:rPr>
              <a:t>формирование интереса и стремления обучающихся к научному изучению природы, развитие их интеллектуальных и творческих способностей;</a:t>
            </a:r>
          </a:p>
          <a:p>
            <a:endParaRPr lang="ru-RU" sz="20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8080"/>
                </a:solidFill>
              </a:rPr>
              <a:t>развитие представлений о научном методе познания и формирование исследовательского отношения к окружающим явлениям;</a:t>
            </a:r>
          </a:p>
          <a:p>
            <a:endParaRPr lang="ru-RU" sz="20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8080"/>
                </a:solidFill>
              </a:rPr>
              <a:t>формирование научного мировоззрения как результата изучения основ строения материи и фундаментальных законов физики;</a:t>
            </a:r>
          </a:p>
          <a:p>
            <a:endParaRPr lang="ru-RU" sz="20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8080"/>
                </a:solidFill>
              </a:rPr>
              <a:t>формирование умений объяснять явления с использованием физических знаний и научных доказательств;</a:t>
            </a:r>
          </a:p>
          <a:p>
            <a:endParaRPr lang="ru-RU" sz="20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8080"/>
                </a:solidFill>
              </a:rPr>
              <a:t>формирование представлений о системообразующей роли физики для развития других естественных наук, техники и технологий;</a:t>
            </a:r>
          </a:p>
          <a:p>
            <a:endParaRPr lang="ru-RU" sz="20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8080"/>
                </a:solidFill>
              </a:rPr>
              <a:t>развитие представлений обучающихся о возможных сферах будущей профессиональной деятельности, связанных с физикой.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F9EE41-62F1-8ACE-C8F2-8016D4E81DF5}"/>
              </a:ext>
            </a:extLst>
          </p:cNvPr>
          <p:cNvSpPr txBox="1"/>
          <p:nvPr/>
        </p:nvSpPr>
        <p:spPr>
          <a:xfrm>
            <a:off x="5868140" y="6293287"/>
            <a:ext cx="631308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700" b="1" dirty="0">
                <a:solidFill>
                  <a:schemeClr val="bg2">
                    <a:lumMod val="50000"/>
                  </a:schemeClr>
                </a:solidFill>
              </a:rPr>
              <a:t>Концепция преподавания учебного предмета «Физика» в образовательных организациях Российской Федерации,…</a:t>
            </a:r>
          </a:p>
        </p:txBody>
      </p:sp>
    </p:spTree>
    <p:extLst>
      <p:ext uri="{BB962C8B-B14F-4D97-AF65-F5344CB8AC3E}">
        <p14:creationId xmlns:p14="http://schemas.microsoft.com/office/powerpoint/2010/main" val="2366162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349459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90" y="120457"/>
            <a:ext cx="945328" cy="114017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4CF5ED-2916-3134-F84F-9FA52EC5DCC2}"/>
              </a:ext>
            </a:extLst>
          </p:cNvPr>
          <p:cNvSpPr txBox="1"/>
          <p:nvPr/>
        </p:nvSpPr>
        <p:spPr>
          <a:xfrm>
            <a:off x="581396" y="1792011"/>
            <a:ext cx="11114934" cy="2045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b="1" dirty="0">
                <a:solidFill>
                  <a:srgbClr val="008080"/>
                </a:solidFill>
                <a:latin typeface="Calibri"/>
              </a:rPr>
              <a:t>О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СВОЕНИЕ СИСТЕМЫ ФИЗИЧЕСКИХ ЗНАНИЙ И СПОСОБОВ ДЕЯТЕЛЬНОСТИ НОСИТ ПОСЛЕДОВАТЕЛЬНЫЙ И НЕПРЕРЫВНЫЙ ХАРАКТЕР НА ПРОТЯЖЕНИИ ВСЕГО ПЕРИОДА ОБУЧЕНИЯ: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2000" b="1" dirty="0">
                <a:solidFill>
                  <a:srgbClr val="008080"/>
                </a:solidFill>
                <a:latin typeface="Calibri"/>
              </a:rPr>
              <a:t>Начальная школа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Основная школа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2000" b="1" dirty="0">
                <a:solidFill>
                  <a:srgbClr val="008080"/>
                </a:solidFill>
                <a:latin typeface="Calibri"/>
              </a:rPr>
              <a:t>Старшая школа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F9EE41-62F1-8ACE-C8F2-8016D4E81DF5}"/>
              </a:ext>
            </a:extLst>
          </p:cNvPr>
          <p:cNvSpPr txBox="1"/>
          <p:nvPr/>
        </p:nvSpPr>
        <p:spPr>
          <a:xfrm>
            <a:off x="5711670" y="6083999"/>
            <a:ext cx="598059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Концепция преподавания учебного предмета «Физика» в образовательных организациях Российской Федерации,…</a:t>
            </a:r>
          </a:p>
        </p:txBody>
      </p:sp>
    </p:spTree>
    <p:extLst>
      <p:ext uri="{BB962C8B-B14F-4D97-AF65-F5344CB8AC3E}">
        <p14:creationId xmlns:p14="http://schemas.microsoft.com/office/powerpoint/2010/main" val="4205729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ОБНОВЛЕННЫЙ ФЕДЕРАЛЬНЫЙ ГОСУДАРСТВЕННЫЙ ОБРАЗОВАТЕЛЬНЫЙ СТАНДАРТ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ОСНОВНОГО ОБЩЕГО ОБРАЗОВАНИЯ И СРЕДНЕГО ОБЩЕГО ОБРАЗОВАНИЯ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30" y="60629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D51109-F5B4-E139-BB8F-C348C6A58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991" y="1492554"/>
            <a:ext cx="10200068" cy="530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74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      </a:t>
            </a:r>
            <a:r>
              <a:rPr lang="ru-RU" sz="2400" b="1" dirty="0">
                <a:solidFill>
                  <a:prstClr val="white"/>
                </a:solidFill>
                <a:latin typeface="Candara" panose="020E0502030303020204" pitchFamily="34" charset="0"/>
              </a:rPr>
              <a:t>МЕСТО УЧЕБНОГО ПРЕДМЕТА «ФИЗИКА» В УЧЕБНОМ ПЛАНЕ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184E8A-1898-B085-21C9-3C6C00F3A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24340"/>
            <a:ext cx="12192000" cy="170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24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905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</a:rPr>
              <a:t>Федеральные  </a:t>
            </a:r>
            <a:r>
              <a:rPr lang="ru-RU" sz="2000" b="1" dirty="0">
                <a:solidFill>
                  <a:prstClr val="white"/>
                </a:solidFill>
                <a:latin typeface="Candara" panose="020E0502030303020204" pitchFamily="34" charset="0"/>
              </a:rPr>
              <a:t>Р</a:t>
            </a:r>
            <a:r>
              <a:rPr lang="ru-RU" sz="2800" b="1" dirty="0">
                <a:solidFill>
                  <a:prstClr val="white"/>
                </a:solidFill>
                <a:latin typeface="Candara" panose="020E0502030303020204" pitchFamily="34" charset="0"/>
              </a:rPr>
              <a:t>абочие программы основного общего,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prstClr val="white"/>
                </a:solidFill>
                <a:latin typeface="Candara" panose="020E0502030303020204" pitchFamily="34" charset="0"/>
              </a:rPr>
              <a:t>среднего общего образования по предмету «Физика»</a:t>
            </a:r>
            <a:r>
              <a:rPr lang="en-US" sz="2800" b="1" dirty="0">
                <a:solidFill>
                  <a:prstClr val="white"/>
                </a:solidFill>
                <a:latin typeface="Candara" panose="020E0502030303020204" pitchFamily="34" charset="0"/>
              </a:rPr>
              <a:t> </a:t>
            </a:r>
            <a:r>
              <a:rPr lang="en-US" sz="2600" b="1" u="sng" dirty="0">
                <a:solidFill>
                  <a:prstClr val="white"/>
                </a:solidFill>
                <a:latin typeface="Candara" panose="020E0502030303020204" pitchFamily="34" charset="0"/>
              </a:rPr>
              <a:t>https://edsoo.ru/</a:t>
            </a:r>
            <a:endParaRPr lang="ru-RU" sz="2600" b="1" u="sng" dirty="0">
              <a:solidFill>
                <a:prstClr val="white"/>
              </a:solidFill>
              <a:latin typeface="Candara" panose="020E0502030303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65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449AD4-B762-901B-328D-4858CBE81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11" y="1511362"/>
            <a:ext cx="2695852" cy="3835276"/>
          </a:xfrm>
          <a:prstGeom prst="rect">
            <a:avLst/>
          </a:prstGeom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FF6317-C454-AFD4-F60B-1852F9173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2078" y="2241900"/>
            <a:ext cx="2867488" cy="4079455"/>
          </a:xfrm>
          <a:prstGeom prst="rect">
            <a:avLst/>
          </a:prstGeom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F54DD7-E173-FDA8-9DE9-0090C023D4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57" y="1511362"/>
            <a:ext cx="3012490" cy="4228505"/>
          </a:xfrm>
          <a:prstGeom prst="rect">
            <a:avLst/>
          </a:prstGeom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A47708-D12D-DE09-E3B6-904BA37D8C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6299" y="2350312"/>
            <a:ext cx="3012490" cy="4230543"/>
          </a:xfrm>
          <a:prstGeom prst="rect">
            <a:avLst/>
          </a:prstGeom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681953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Федеральные  </a:t>
            </a: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Р</a:t>
            </a: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абочие программы основного общего,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среднего общего образования по предмету «Физика»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65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4FA319-07E2-9C6C-4DA1-08A8A3670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9916"/>
            <a:ext cx="6800045" cy="526590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09F01F-D435-29DD-7A24-9EEE4B5B8864}"/>
              </a:ext>
            </a:extLst>
          </p:cNvPr>
          <p:cNvSpPr txBox="1"/>
          <p:nvPr/>
        </p:nvSpPr>
        <p:spPr>
          <a:xfrm>
            <a:off x="7093258" y="5766326"/>
            <a:ext cx="49853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ФРП может быть использована учителями как основа для составления своих рабочих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1534664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Федеральные  </a:t>
            </a: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Р</a:t>
            </a: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абочие программы основного общего,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среднего общего образования по предмету «Физика»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65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809F01F-D435-29DD-7A24-9EEE4B5B8864}"/>
              </a:ext>
            </a:extLst>
          </p:cNvPr>
          <p:cNvSpPr txBox="1"/>
          <p:nvPr/>
        </p:nvSpPr>
        <p:spPr>
          <a:xfrm>
            <a:off x="8544176" y="5058114"/>
            <a:ext cx="37335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ФРП может быть использована учителями как основа для составления своих рабочих программ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2BA64C-FF36-07C3-97F3-B0D699F56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69916"/>
            <a:ext cx="8480400" cy="578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2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r>
              <a:rPr lang="ru-RU" sz="2800" b="1" dirty="0">
                <a:solidFill>
                  <a:prstClr val="white"/>
                </a:solidFill>
                <a:latin typeface="Candara" panose="020E0502030303020204" pitchFamily="34" charset="0"/>
              </a:rPr>
              <a:t>К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онструктор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рабочих программ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_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https://edsoo.ru/constructor/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981102-32DA-F956-EB29-718E606CB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21" y="1366304"/>
            <a:ext cx="7746877" cy="555043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046692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К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онструктор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рабочих программ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_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https://edsoo.ru/constructor/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3050" y="297315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EB160F-4296-3A31-17EA-E194D1BB5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49459"/>
            <a:ext cx="7883371" cy="551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675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К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онструктор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рабочих программ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_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https://edsoo.ru/constructor/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AFA9AC-FC1C-6E2D-1F6B-8B5E6C0CD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6" y="1349458"/>
            <a:ext cx="7976815" cy="550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50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349459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Система оценки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образовательных достижений обучающихся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55" y="60228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AAD5B5-03C9-FB64-8622-C876728FFD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33" y="1420806"/>
            <a:ext cx="4823196" cy="5448313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B83606E-A848-B0A8-C2D5-34D35B9802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969" y="5359473"/>
            <a:ext cx="6178858" cy="12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19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267204" y="3809648"/>
            <a:ext cx="8829167" cy="8583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2310510" y="5009654"/>
            <a:ext cx="8829167" cy="9330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0510" y="3820723"/>
            <a:ext cx="8829675" cy="895117"/>
          </a:xfrm>
          <a:prstGeom prst="rect">
            <a:avLst/>
          </a:prstGeom>
          <a:ln w="25400">
            <a:solidFill>
              <a:srgbClr val="B8E0FF"/>
            </a:solidFill>
          </a:ln>
        </p:spPr>
        <p:txBody>
          <a:bodyPr vert="horz" wrap="square" lIns="0" tIns="17780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Распределяет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все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элементы </a:t>
            </a:r>
            <a:r>
              <a:rPr kumimoji="0" sz="1900" b="1" i="0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содержания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способы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действия по</a:t>
            </a:r>
            <a:r>
              <a:rPr kumimoji="0" sz="1900" b="1" i="0" u="none" strike="noStrike" kern="1200" cap="none" spc="13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классам:</a:t>
            </a:r>
            <a:endParaRPr kumimoji="0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rlito"/>
              <a:ea typeface="+mn-ea"/>
              <a:cs typeface="Carlito"/>
            </a:endParaRPr>
          </a:p>
          <a:p>
            <a:pPr marL="91440" marR="37973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 1 по 4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класс,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 5 по 9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класс,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10 и 11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классы. </a:t>
            </a:r>
            <a:r>
              <a:rPr lang="ru-RU" sz="1900" b="1" spc="-10" dirty="0">
                <a:solidFill>
                  <a:srgbClr val="006FC0"/>
                </a:solidFill>
                <a:latin typeface="Carlito"/>
                <a:cs typeface="Carlito"/>
              </a:rPr>
              <a:t>Е</a:t>
            </a:r>
            <a:r>
              <a:rPr kumimoji="0" sz="1900" b="1" i="0" u="none" strike="noStrike" kern="1200" cap="none" spc="-5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сть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базовый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  </a:t>
            </a:r>
            <a:r>
              <a:rPr kumimoji="0" sz="1900" b="1" i="0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углубленный</a:t>
            </a:r>
            <a:r>
              <a:rPr kumimoji="0" sz="1900" b="1" i="0" u="none" strike="noStrike" kern="1200" cap="none" spc="2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уровень.</a:t>
            </a:r>
            <a:endParaRPr kumimoji="0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rlito"/>
              <a:ea typeface="+mn-ea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5619" y="2520731"/>
            <a:ext cx="8851773" cy="8700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6345" y="5009654"/>
            <a:ext cx="8851900" cy="1025922"/>
          </a:xfrm>
          <a:prstGeom prst="rect">
            <a:avLst/>
          </a:prstGeom>
          <a:ln w="25400">
            <a:solidFill>
              <a:srgbClr val="B8E0F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Кодификатор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составлен на </a:t>
            </a:r>
            <a:r>
              <a:rPr kumimoji="0" sz="1800" b="1" u="none" strike="noStrike" kern="1200" cap="none" spc="0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основе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lang="ru-RU" sz="1800" b="1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ФГОС ООО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(приказ Минобрнауки России </a:t>
            </a:r>
            <a:r>
              <a:rPr kumimoji="0" sz="1800" b="1" u="none" strike="noStrike" kern="1200" cap="none" spc="-5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от</a:t>
            </a:r>
            <a:r>
              <a:rPr kumimoji="0" sz="1800" b="1" u="none" strike="noStrike" kern="1200" cap="none" spc="-7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17.12.2010</a:t>
            </a:r>
            <a:r>
              <a:rPr kumimoji="0" lang="ru-RU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800" b="1" u="none" strike="noStrike" kern="120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г.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№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1897)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 </a:t>
            </a:r>
            <a:r>
              <a:rPr kumimoji="0" lang="ru-RU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ПООП ООО </a:t>
            </a:r>
            <a:r>
              <a:rPr kumimoji="0" sz="1800" b="1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(одобрена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решением </a:t>
            </a:r>
            <a:r>
              <a:rPr kumimoji="0" sz="1800" b="1" u="none" strike="noStrike" kern="1200" cap="none" spc="-5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Федерального</a:t>
            </a:r>
            <a:r>
              <a:rPr kumimoji="0" sz="1800" b="1" u="none" strike="noStrike" kern="1200" cap="none" spc="-9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800" b="1" u="none" strike="noStrike" kern="1200" cap="none" spc="-10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учебно-методического</a:t>
            </a:r>
            <a:r>
              <a:rPr kumimoji="0" lang="ru-RU" sz="1800" b="1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800" b="1" u="none" strike="noStrike" kern="1200" cap="none" spc="-5" normalizeH="0" baseline="0" noProof="0" dirty="0" err="1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объединения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по </a:t>
            </a:r>
            <a:r>
              <a:rPr kumimoji="0" sz="1800" b="1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общему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образованию </a:t>
            </a:r>
            <a:r>
              <a:rPr kumimoji="0" sz="1800" b="1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(протокол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от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08.04.2015 </a:t>
            </a:r>
            <a:r>
              <a:rPr kumimoji="0" sz="1800" b="1" u="none" strike="noStrike" kern="1200" cap="none" spc="-4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г.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№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1/15;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в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редакции  </a:t>
            </a:r>
            <a:r>
              <a:rPr kumimoji="0" sz="1800" b="1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протокола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№ 1/20 </a:t>
            </a:r>
            <a:r>
              <a:rPr kumimoji="0" sz="1800" b="1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от </a:t>
            </a:r>
            <a:r>
              <a:rPr kumimoji="0" sz="1800" b="1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04.02.2020</a:t>
            </a:r>
            <a:r>
              <a:rPr kumimoji="0" sz="1800" b="1" u="none" strike="noStrike" kern="1200" cap="none" spc="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800" b="1" u="none" strike="noStrike" kern="120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г.)).</a:t>
            </a:r>
            <a:endParaRPr kumimoji="0" sz="18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rlito"/>
              <a:ea typeface="+mn-ea"/>
              <a:cs typeface="Carlito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10510" y="1351048"/>
            <a:ext cx="8812275" cy="9372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05240" y="1351049"/>
            <a:ext cx="8812530" cy="937260"/>
          </a:xfrm>
          <a:prstGeom prst="rect">
            <a:avLst/>
          </a:prstGeom>
          <a:ln w="25400">
            <a:solidFill>
              <a:srgbClr val="B8E0FF"/>
            </a:solidFill>
          </a:ln>
        </p:spPr>
        <p:txBody>
          <a:bodyPr vert="horz" wrap="square" lIns="0" tIns="18415" rIns="0" bIns="0" rtlCol="0">
            <a:spAutoFit/>
          </a:bodyPr>
          <a:lstStyle/>
          <a:p>
            <a:pPr marL="91440" marR="0" lvl="0" indent="0" algn="l" defTabSz="914400" rtl="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Кодификатор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предназначен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для разработки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измерительных материалов</a:t>
            </a:r>
            <a:r>
              <a:rPr kumimoji="0" sz="1900" b="1" i="0" u="none" strike="noStrike" kern="1200" cap="none" spc="15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</a:t>
            </a:r>
            <a:endParaRPr kumimoji="0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rlito"/>
              <a:ea typeface="+mn-ea"/>
              <a:cs typeface="Carlito"/>
            </a:endParaRPr>
          </a:p>
          <a:p>
            <a:pPr marL="91440" marR="43053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анализа </a:t>
            </a:r>
            <a:r>
              <a:rPr kumimoji="0" sz="1900" b="1" i="0" u="none" strike="noStrike" kern="120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результатов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федеральных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 региональных </a:t>
            </a:r>
            <a:r>
              <a:rPr kumimoji="0" sz="1900" b="1" i="0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процедур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оценки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качества  образования.</a:t>
            </a:r>
            <a:endParaRPr kumimoji="0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rlito"/>
              <a:ea typeface="+mn-ea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33750" y="2521227"/>
            <a:ext cx="8829675" cy="858519"/>
          </a:xfrm>
          <a:prstGeom prst="rect">
            <a:avLst/>
          </a:prstGeom>
          <a:ln w="25400">
            <a:solidFill>
              <a:srgbClr val="B8E0FF"/>
            </a:solidFill>
          </a:ln>
        </p:spPr>
        <p:txBody>
          <a:bodyPr vert="horz" wrap="square" lIns="0" tIns="125095" rIns="0" bIns="0" rtlCol="0">
            <a:spAutoFit/>
          </a:bodyPr>
          <a:lstStyle/>
          <a:p>
            <a:pPr marL="91440" marR="890905" lvl="0" indent="0" algn="l" defTabSz="914400" rtl="0" eaLnBrk="1" fontAlgn="auto" latinLnBrk="0" hangingPunct="1">
              <a:lnSpc>
                <a:spcPct val="100000"/>
              </a:lnSpc>
              <a:spcBef>
                <a:spcPts val="9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Состоит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из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двух разделов: перечень требований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 </a:t>
            </a:r>
            <a:r>
              <a:rPr kumimoji="0" sz="1900" b="1" i="0" u="none" strike="noStrike" kern="1200" cap="none" spc="-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результатам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и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перечень  требований </a:t>
            </a:r>
            <a:r>
              <a:rPr kumimoji="0" sz="1900" b="1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к </a:t>
            </a:r>
            <a:r>
              <a:rPr kumimoji="0" sz="1900" b="1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элементам</a:t>
            </a:r>
            <a:r>
              <a:rPr kumimoji="0" sz="1900" b="1" i="0" u="none" strike="noStrike" kern="1200" cap="none" spc="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 </a:t>
            </a:r>
            <a:r>
              <a:rPr kumimoji="0" sz="1900" b="1" i="0" u="none" strike="noStrike" kern="1200" cap="none" spc="-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rlito"/>
                <a:ea typeface="+mn-ea"/>
                <a:cs typeface="Carlito"/>
              </a:rPr>
              <a:t>содержания.</a:t>
            </a:r>
            <a:endParaRPr kumimoji="0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rlito"/>
              <a:ea typeface="+mn-ea"/>
              <a:cs typeface="Carlito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269111" y="1675002"/>
            <a:ext cx="1029335" cy="4125595"/>
            <a:chOff x="1269111" y="1675002"/>
            <a:chExt cx="1029335" cy="4125595"/>
          </a:xfrm>
        </p:grpSpPr>
        <p:sp>
          <p:nvSpPr>
            <p:cNvPr id="11" name="object 11"/>
            <p:cNvSpPr/>
            <p:nvPr/>
          </p:nvSpPr>
          <p:spPr>
            <a:xfrm>
              <a:off x="1292860" y="5170677"/>
              <a:ext cx="992759" cy="61718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  <a:ln>
              <a:solidFill>
                <a:schemeClr val="accent1"/>
              </a:solidFill>
            </a:ln>
            <a:effectLst/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292860" y="5170677"/>
              <a:ext cx="993140" cy="617220"/>
            </a:xfrm>
            <a:custGeom>
              <a:avLst/>
              <a:gdLst/>
              <a:ahLst/>
              <a:cxnLst/>
              <a:rect l="l" t="t" r="r" b="b"/>
              <a:pathLst>
                <a:path w="993139" h="617220">
                  <a:moveTo>
                    <a:pt x="0" y="154305"/>
                  </a:moveTo>
                  <a:lnTo>
                    <a:pt x="684276" y="154305"/>
                  </a:lnTo>
                  <a:lnTo>
                    <a:pt x="684276" y="0"/>
                  </a:lnTo>
                  <a:lnTo>
                    <a:pt x="992759" y="308610"/>
                  </a:lnTo>
                  <a:lnTo>
                    <a:pt x="684276" y="617181"/>
                  </a:lnTo>
                  <a:lnTo>
                    <a:pt x="684276" y="462889"/>
                  </a:lnTo>
                  <a:lnTo>
                    <a:pt x="0" y="462889"/>
                  </a:lnTo>
                  <a:lnTo>
                    <a:pt x="0" y="154305"/>
                  </a:lnTo>
                  <a:close/>
                </a:path>
              </a:pathLst>
            </a:custGeom>
            <a:ln w="25400">
              <a:solidFill>
                <a:srgbClr val="D1EB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302766" y="3923919"/>
              <a:ext cx="932307" cy="61721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302766" y="3923919"/>
              <a:ext cx="932815" cy="617220"/>
            </a:xfrm>
            <a:custGeom>
              <a:avLst/>
              <a:gdLst/>
              <a:ahLst/>
              <a:cxnLst/>
              <a:rect l="l" t="t" r="r" b="b"/>
              <a:pathLst>
                <a:path w="932814" h="617220">
                  <a:moveTo>
                    <a:pt x="0" y="154304"/>
                  </a:moveTo>
                  <a:lnTo>
                    <a:pt x="623697" y="154304"/>
                  </a:lnTo>
                  <a:lnTo>
                    <a:pt x="623697" y="0"/>
                  </a:lnTo>
                  <a:lnTo>
                    <a:pt x="932307" y="308609"/>
                  </a:lnTo>
                  <a:lnTo>
                    <a:pt x="623697" y="617219"/>
                  </a:lnTo>
                  <a:lnTo>
                    <a:pt x="623697" y="462914"/>
                  </a:lnTo>
                  <a:lnTo>
                    <a:pt x="0" y="462914"/>
                  </a:lnTo>
                  <a:lnTo>
                    <a:pt x="0" y="154304"/>
                  </a:lnTo>
                  <a:close/>
                </a:path>
              </a:pathLst>
            </a:custGeom>
            <a:ln w="25400">
              <a:solidFill>
                <a:srgbClr val="D1EB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291082" y="2690875"/>
              <a:ext cx="994537" cy="61722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1291082" y="2690875"/>
              <a:ext cx="995044" cy="617220"/>
            </a:xfrm>
            <a:custGeom>
              <a:avLst/>
              <a:gdLst/>
              <a:ahLst/>
              <a:cxnLst/>
              <a:rect l="l" t="t" r="r" b="b"/>
              <a:pathLst>
                <a:path w="995044" h="617220">
                  <a:moveTo>
                    <a:pt x="0" y="154304"/>
                  </a:moveTo>
                  <a:lnTo>
                    <a:pt x="686054" y="154304"/>
                  </a:lnTo>
                  <a:lnTo>
                    <a:pt x="686054" y="0"/>
                  </a:lnTo>
                  <a:lnTo>
                    <a:pt x="994537" y="308610"/>
                  </a:lnTo>
                  <a:lnTo>
                    <a:pt x="686054" y="617220"/>
                  </a:lnTo>
                  <a:lnTo>
                    <a:pt x="686054" y="462914"/>
                  </a:lnTo>
                  <a:lnTo>
                    <a:pt x="0" y="462914"/>
                  </a:lnTo>
                  <a:lnTo>
                    <a:pt x="0" y="154304"/>
                  </a:lnTo>
                  <a:close/>
                </a:path>
              </a:pathLst>
            </a:custGeom>
            <a:ln w="25400">
              <a:solidFill>
                <a:srgbClr val="D1EB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281811" y="1687702"/>
              <a:ext cx="953769" cy="617220"/>
            </a:xfrm>
            <a:custGeom>
              <a:avLst/>
              <a:gdLst/>
              <a:ahLst/>
              <a:cxnLst/>
              <a:rect l="l" t="t" r="r" b="b"/>
              <a:pathLst>
                <a:path w="953769" h="617219">
                  <a:moveTo>
                    <a:pt x="644651" y="0"/>
                  </a:moveTo>
                  <a:lnTo>
                    <a:pt x="644651" y="154305"/>
                  </a:lnTo>
                  <a:lnTo>
                    <a:pt x="0" y="154305"/>
                  </a:lnTo>
                  <a:lnTo>
                    <a:pt x="0" y="462914"/>
                  </a:lnTo>
                  <a:lnTo>
                    <a:pt x="644651" y="462914"/>
                  </a:lnTo>
                  <a:lnTo>
                    <a:pt x="644651" y="617093"/>
                  </a:lnTo>
                  <a:lnTo>
                    <a:pt x="953262" y="308610"/>
                  </a:lnTo>
                  <a:lnTo>
                    <a:pt x="644651" y="0"/>
                  </a:lnTo>
                  <a:close/>
                </a:path>
              </a:pathLst>
            </a:custGeom>
            <a:solidFill>
              <a:srgbClr val="9BD3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281811" y="1687702"/>
              <a:ext cx="953769" cy="617220"/>
            </a:xfrm>
            <a:custGeom>
              <a:avLst/>
              <a:gdLst/>
              <a:ahLst/>
              <a:cxnLst/>
              <a:rect l="l" t="t" r="r" b="b"/>
              <a:pathLst>
                <a:path w="953769" h="617219">
                  <a:moveTo>
                    <a:pt x="0" y="154305"/>
                  </a:moveTo>
                  <a:lnTo>
                    <a:pt x="644651" y="154305"/>
                  </a:lnTo>
                  <a:lnTo>
                    <a:pt x="644651" y="0"/>
                  </a:lnTo>
                  <a:lnTo>
                    <a:pt x="953262" y="308610"/>
                  </a:lnTo>
                  <a:lnTo>
                    <a:pt x="644651" y="617093"/>
                  </a:lnTo>
                  <a:lnTo>
                    <a:pt x="644651" y="462914"/>
                  </a:lnTo>
                  <a:lnTo>
                    <a:pt x="0" y="462914"/>
                  </a:lnTo>
                  <a:lnTo>
                    <a:pt x="0" y="154305"/>
                  </a:lnTo>
                  <a:close/>
                </a:path>
              </a:pathLst>
            </a:custGeom>
            <a:ln w="25400">
              <a:solidFill>
                <a:srgbClr val="D1EB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270635" y="1878152"/>
              <a:ext cx="45720" cy="3729354"/>
            </a:xfrm>
            <a:custGeom>
              <a:avLst/>
              <a:gdLst/>
              <a:ahLst/>
              <a:cxnLst/>
              <a:rect l="l" t="t" r="r" b="b"/>
              <a:pathLst>
                <a:path w="45719" h="3729354">
                  <a:moveTo>
                    <a:pt x="45718" y="0"/>
                  </a:moveTo>
                  <a:lnTo>
                    <a:pt x="0" y="0"/>
                  </a:lnTo>
                  <a:lnTo>
                    <a:pt x="0" y="3729354"/>
                  </a:lnTo>
                  <a:lnTo>
                    <a:pt x="45718" y="3729354"/>
                  </a:lnTo>
                  <a:lnTo>
                    <a:pt x="45718" y="0"/>
                  </a:lnTo>
                  <a:close/>
                </a:path>
              </a:pathLst>
            </a:custGeom>
            <a:solidFill>
              <a:srgbClr val="9BD3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object 20"/>
          <p:cNvSpPr/>
          <p:nvPr/>
        </p:nvSpPr>
        <p:spPr>
          <a:xfrm>
            <a:off x="767372" y="966850"/>
            <a:ext cx="9865360" cy="57150"/>
          </a:xfrm>
          <a:custGeom>
            <a:avLst/>
            <a:gdLst/>
            <a:ahLst/>
            <a:cxnLst/>
            <a:rect l="l" t="t" r="r" b="b"/>
            <a:pathLst>
              <a:path w="9865360" h="57150">
                <a:moveTo>
                  <a:pt x="38" y="15239"/>
                </a:moveTo>
                <a:lnTo>
                  <a:pt x="0" y="38100"/>
                </a:lnTo>
                <a:lnTo>
                  <a:pt x="9865067" y="56769"/>
                </a:lnTo>
                <a:lnTo>
                  <a:pt x="9865194" y="33909"/>
                </a:lnTo>
                <a:lnTo>
                  <a:pt x="38" y="15239"/>
                </a:lnTo>
                <a:close/>
              </a:path>
              <a:path w="9865360" h="57150">
                <a:moveTo>
                  <a:pt x="76" y="0"/>
                </a:moveTo>
                <a:lnTo>
                  <a:pt x="63" y="7620"/>
                </a:lnTo>
                <a:lnTo>
                  <a:pt x="9865194" y="26288"/>
                </a:lnTo>
                <a:lnTo>
                  <a:pt x="9865194" y="18669"/>
                </a:lnTo>
                <a:lnTo>
                  <a:pt x="7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181C624-CA54-1B9D-AB6A-65E7665B20E5}"/>
              </a:ext>
            </a:extLst>
          </p:cNvPr>
          <p:cNvSpPr/>
          <p:nvPr/>
        </p:nvSpPr>
        <p:spPr>
          <a:xfrm>
            <a:off x="0" y="0"/>
            <a:ext cx="12230100" cy="965389"/>
          </a:xfrm>
          <a:prstGeom prst="rect">
            <a:avLst/>
          </a:prstGeom>
          <a:solidFill>
            <a:srgbClr val="206A75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lIns="68580" tIns="34290" rIns="68580" bIns="3429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Общая характеристика универсального кодификатора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721823B-44F6-B2A0-E9C3-EF4EDCA28F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12" y="50300"/>
            <a:ext cx="680436" cy="884621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349459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55" y="60228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61976A-49D1-1E59-A3FE-CDD5DE061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892" y="1409686"/>
            <a:ext cx="5126359" cy="544831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671E209-4463-598B-6CBF-52B6CC21B5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054" y="-1"/>
            <a:ext cx="5419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87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ГАОУ ДПО «Институт развития образования Республики Татарстан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http://www.irort.ru/ru</a:t>
            </a:r>
            <a:endParaRPr kumimoji="0" lang="ru-RU" sz="23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86" y="42500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4D119E-4408-5193-1C98-A1092C8170CF}"/>
              </a:ext>
            </a:extLst>
          </p:cNvPr>
          <p:cNvSpPr txBox="1"/>
          <p:nvPr/>
        </p:nvSpPr>
        <p:spPr>
          <a:xfrm>
            <a:off x="896645" y="2041864"/>
            <a:ext cx="1055554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008080"/>
                </a:solidFill>
              </a:rPr>
              <a:t>Методические рекомендации «Особенности преподавания учебного предмета «Физика» в 2023/2024 учебном году»</a:t>
            </a:r>
          </a:p>
          <a:p>
            <a:endParaRPr lang="ru-RU" sz="24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008080"/>
                </a:solidFill>
              </a:rPr>
              <a:t>Программа повышения квалификации «Реализация требований обновлённых ФГОС ООО в работе учителя </a:t>
            </a:r>
            <a:r>
              <a:rPr lang="ru-RU" sz="2400" b="1">
                <a:solidFill>
                  <a:srgbClr val="008080"/>
                </a:solidFill>
              </a:rPr>
              <a:t>физики»</a:t>
            </a:r>
          </a:p>
          <a:p>
            <a:endParaRPr lang="en-US" sz="24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008080"/>
                </a:solidFill>
              </a:rPr>
              <a:t>Программа повышения квалификации «Межпредметные технологии в организации образовательного процесса» </a:t>
            </a:r>
          </a:p>
          <a:p>
            <a:endParaRPr lang="ru-RU" sz="2400" b="1" dirty="0">
              <a:solidFill>
                <a:srgbClr val="00808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008080"/>
                </a:solidFill>
              </a:rPr>
              <a:t>Семинары, вебинары по актуальным проблемам организации учебной деятельности, методике подготовки к ГИА по физике</a:t>
            </a:r>
          </a:p>
        </p:txBody>
      </p:sp>
    </p:spTree>
    <p:extLst>
      <p:ext uri="{BB962C8B-B14F-4D97-AF65-F5344CB8AC3E}">
        <p14:creationId xmlns:p14="http://schemas.microsoft.com/office/powerpoint/2010/main" val="195306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230100" cy="1469917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66863" y="3024188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22" y="120457"/>
            <a:ext cx="945328" cy="122900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AF20DC-E742-66E7-C52F-929036F77A55}"/>
              </a:ext>
            </a:extLst>
          </p:cNvPr>
          <p:cNvSpPr txBox="1"/>
          <p:nvPr/>
        </p:nvSpPr>
        <p:spPr>
          <a:xfrm>
            <a:off x="2902998" y="4395726"/>
            <a:ext cx="88066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ГАОУ ДПО «Институт развития образования Республики Татарстан</a:t>
            </a:r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420015, г.  Казань, ул.  Б. Красная, д. 68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Сайт  института: </a:t>
            </a:r>
            <a:r>
              <a:rPr lang="en-US" sz="2400" dirty="0">
                <a:solidFill>
                  <a:srgbClr val="0000FF"/>
                </a:solidFill>
              </a:rPr>
              <a:t>http://www.irort.ru/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Телефон: (843) 236-11-68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E-mail: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hlinkClick r:id="rId4"/>
              </a:rPr>
              <a:t>ksot-2023@yandex.ru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B13641-B0BD-E176-4E5E-0BD11602DC9B}"/>
              </a:ext>
            </a:extLst>
          </p:cNvPr>
          <p:cNvSpPr txBox="1"/>
          <p:nvPr/>
        </p:nvSpPr>
        <p:spPr>
          <a:xfrm>
            <a:off x="3030985" y="2232206"/>
            <a:ext cx="61300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chemeClr val="accent5">
                    <a:lumMod val="50000"/>
                  </a:schemeClr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28348580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751</Words>
  <Application>Microsoft Office PowerPoint</Application>
  <PresentationFormat>Широкоэкранный</PresentationFormat>
  <Paragraphs>108</Paragraphs>
  <Slides>24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Calibri</vt:lpstr>
      <vt:lpstr>Candara</vt:lpstr>
      <vt:lpstr>Carlito</vt:lpstr>
      <vt:lpstr>Open Sans</vt:lpstr>
      <vt:lpstr>Wingdings</vt:lpstr>
      <vt:lpstr>1_Тема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Гульсия Ахметшина</dc:creator>
  <cp:lastModifiedBy>Даниль</cp:lastModifiedBy>
  <cp:revision>26</cp:revision>
  <dcterms:created xsi:type="dcterms:W3CDTF">2023-08-16T13:49:02Z</dcterms:created>
  <dcterms:modified xsi:type="dcterms:W3CDTF">2023-08-29T12:32:54Z</dcterms:modified>
</cp:coreProperties>
</file>