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80" r:id="rId3"/>
    <p:sldId id="294" r:id="rId4"/>
    <p:sldId id="295" r:id="rId5"/>
    <p:sldId id="296" r:id="rId6"/>
    <p:sldId id="298" r:id="rId7"/>
    <p:sldId id="273" r:id="rId8"/>
    <p:sldId id="300" r:id="rId9"/>
    <p:sldId id="301" r:id="rId10"/>
    <p:sldId id="302" r:id="rId11"/>
    <p:sldId id="312" r:id="rId12"/>
    <p:sldId id="308" r:id="rId13"/>
    <p:sldId id="304" r:id="rId14"/>
    <p:sldId id="30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5856"/>
    <a:srgbClr val="1D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5332" autoAdjust="0"/>
  </p:normalViewPr>
  <p:slideViewPr>
    <p:cSldViewPr snapToGrid="0">
      <p:cViewPr varScale="1">
        <p:scale>
          <a:sx n="68" d="100"/>
          <a:sy n="68" d="100"/>
        </p:scale>
        <p:origin x="-76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0E58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CFC66B2-6677-4EFF-A6FC-EE95D4860E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694"/>
            <a:ext cx="5653588" cy="5667829"/>
          </a:xfrm>
          <a:prstGeom prst="rect">
            <a:avLst/>
          </a:prstGeom>
          <a:solidFill>
            <a:srgbClr val="0E5856"/>
          </a:solidFill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25170B-4566-4747-8475-7972F091D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1543" y="541792"/>
            <a:ext cx="8966335" cy="1649865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Овал 10">
            <a:extLst>
              <a:ext uri="{FF2B5EF4-FFF2-40B4-BE49-F238E27FC236}">
                <a16:creationId xmlns="" xmlns:a16="http://schemas.microsoft.com/office/drawing/2014/main" id="{7E345BD6-92E9-49B8-9198-3678484AFD8E}"/>
              </a:ext>
            </a:extLst>
          </p:cNvPr>
          <p:cNvSpPr/>
          <p:nvPr userDrawn="1"/>
        </p:nvSpPr>
        <p:spPr>
          <a:xfrm>
            <a:off x="6705600" y="4024544"/>
            <a:ext cx="5756585" cy="3245979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1D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63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2" y="365125"/>
            <a:ext cx="6541168" cy="1325563"/>
          </a:xfrm>
        </p:spPr>
        <p:txBody>
          <a:bodyPr/>
          <a:lstStyle>
            <a:lvl1pPr>
              <a:defRPr b="1">
                <a:solidFill>
                  <a:srgbClr val="0E585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2" y="1825625"/>
            <a:ext cx="6541168" cy="4351338"/>
          </a:xfrm>
        </p:spPr>
        <p:txBody>
          <a:bodyPr/>
          <a:lstStyle>
            <a:lvl1pPr>
              <a:defRPr>
                <a:solidFill>
                  <a:srgbClr val="0E5856"/>
                </a:solidFill>
              </a:defRPr>
            </a:lvl1pPr>
            <a:lvl2pPr>
              <a:defRPr>
                <a:solidFill>
                  <a:srgbClr val="0E5856"/>
                </a:solidFill>
              </a:defRPr>
            </a:lvl2pPr>
            <a:lvl3pPr>
              <a:defRPr>
                <a:solidFill>
                  <a:srgbClr val="0E5856"/>
                </a:solidFill>
              </a:defRPr>
            </a:lvl3pPr>
            <a:lvl4pPr>
              <a:defRPr>
                <a:solidFill>
                  <a:srgbClr val="0E5856"/>
                </a:solidFill>
              </a:defRPr>
            </a:lvl4pPr>
            <a:lvl5pPr>
              <a:defRPr>
                <a:solidFill>
                  <a:srgbClr val="0E5856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 descr="Изображение выглядит как стрел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FB4F2D5-5EBB-42C3-8788-7FDE05C59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0" y="0"/>
            <a:ext cx="4469946" cy="6858000"/>
          </a:xfrm>
          <a:prstGeom prst="rect">
            <a:avLst/>
          </a:prstGeom>
        </p:spPr>
      </p:pic>
      <p:sp>
        <p:nvSpPr>
          <p:cNvPr id="9" name="Овал 10">
            <a:extLst>
              <a:ext uri="{FF2B5EF4-FFF2-40B4-BE49-F238E27FC236}">
                <a16:creationId xmlns="" xmlns:a16="http://schemas.microsoft.com/office/drawing/2014/main" id="{AF6658A2-1EE1-41BD-8478-D9D8818EAEC3}"/>
              </a:ext>
            </a:extLst>
          </p:cNvPr>
          <p:cNvSpPr/>
          <p:nvPr userDrawn="1"/>
        </p:nvSpPr>
        <p:spPr>
          <a:xfrm>
            <a:off x="9345529" y="5179492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0">
            <a:extLst>
              <a:ext uri="{FF2B5EF4-FFF2-40B4-BE49-F238E27FC236}">
                <a16:creationId xmlns="" xmlns:a16="http://schemas.microsoft.com/office/drawing/2014/main" id="{B5AD580D-0454-4657-9D42-7EBF5D66C8AD}"/>
              </a:ext>
            </a:extLst>
          </p:cNvPr>
          <p:cNvSpPr/>
          <p:nvPr userDrawn="1"/>
        </p:nvSpPr>
        <p:spPr>
          <a:xfrm rot="10800000">
            <a:off x="9223072" y="-1051185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1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57114" cy="1325563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15400" cy="4351338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73ABF52-87EF-4AE4-8AC9-0704A9F70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932" y="4586514"/>
            <a:ext cx="2339409" cy="2339409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300C6E73-5953-4204-8DC9-494C3DE107EE}"/>
              </a:ext>
            </a:extLst>
          </p:cNvPr>
          <p:cNvSpPr/>
          <p:nvPr userDrawn="1"/>
        </p:nvSpPr>
        <p:spPr>
          <a:xfrm>
            <a:off x="-1253129" y="6062820"/>
            <a:ext cx="12700382" cy="1399744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47297 w 12700382"/>
              <a:gd name="connsiteY0" fmla="*/ 1007583 h 1401690"/>
              <a:gd name="connsiteX1" fmla="*/ 2180897 w 12700382"/>
              <a:gd name="connsiteY1" fmla="*/ 6099 h 1401690"/>
              <a:gd name="connsiteX2" fmla="*/ 5736897 w 12700382"/>
              <a:gd name="connsiteY2" fmla="*/ 456040 h 1401690"/>
              <a:gd name="connsiteX3" fmla="*/ 9815412 w 12700382"/>
              <a:gd name="connsiteY3" fmla="*/ 427012 h 1401690"/>
              <a:gd name="connsiteX4" fmla="*/ 12674726 w 12700382"/>
              <a:gd name="connsiteY4" fmla="*/ 1312383 h 1401690"/>
              <a:gd name="connsiteX5" fmla="*/ 4416097 w 12700382"/>
              <a:gd name="connsiteY5" fmla="*/ 1022097 h 1401690"/>
              <a:gd name="connsiteX6" fmla="*/ 47297 w 12700382"/>
              <a:gd name="connsiteY6" fmla="*/ 1007583 h 1401690"/>
              <a:gd name="connsiteX0" fmla="*/ 47297 w 12700382"/>
              <a:gd name="connsiteY0" fmla="*/ 1005637 h 1399744"/>
              <a:gd name="connsiteX1" fmla="*/ 2180897 w 12700382"/>
              <a:gd name="connsiteY1" fmla="*/ 4153 h 1399744"/>
              <a:gd name="connsiteX2" fmla="*/ 5736897 w 12700382"/>
              <a:gd name="connsiteY2" fmla="*/ 454094 h 1399744"/>
              <a:gd name="connsiteX3" fmla="*/ 9815412 w 12700382"/>
              <a:gd name="connsiteY3" fmla="*/ 425066 h 1399744"/>
              <a:gd name="connsiteX4" fmla="*/ 12674726 w 12700382"/>
              <a:gd name="connsiteY4" fmla="*/ 1310437 h 1399744"/>
              <a:gd name="connsiteX5" fmla="*/ 4416097 w 12700382"/>
              <a:gd name="connsiteY5" fmla="*/ 1020151 h 1399744"/>
              <a:gd name="connsiteX6" fmla="*/ 47297 w 12700382"/>
              <a:gd name="connsiteY6" fmla="*/ 1005637 h 1399744"/>
              <a:gd name="connsiteX0" fmla="*/ 47297 w 12700382"/>
              <a:gd name="connsiteY0" fmla="*/ 1005637 h 1399744"/>
              <a:gd name="connsiteX1" fmla="*/ 2180897 w 12700382"/>
              <a:gd name="connsiteY1" fmla="*/ 4153 h 1399744"/>
              <a:gd name="connsiteX2" fmla="*/ 5736897 w 12700382"/>
              <a:gd name="connsiteY2" fmla="*/ 454094 h 1399744"/>
              <a:gd name="connsiteX3" fmla="*/ 9815412 w 12700382"/>
              <a:gd name="connsiteY3" fmla="*/ 425066 h 1399744"/>
              <a:gd name="connsiteX4" fmla="*/ 12674726 w 12700382"/>
              <a:gd name="connsiteY4" fmla="*/ 1310437 h 1399744"/>
              <a:gd name="connsiteX5" fmla="*/ 4416097 w 12700382"/>
              <a:gd name="connsiteY5" fmla="*/ 1020151 h 1399744"/>
              <a:gd name="connsiteX6" fmla="*/ 47297 w 12700382"/>
              <a:gd name="connsiteY6" fmla="*/ 1005637 h 139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00382" h="1399744">
                <a:moveTo>
                  <a:pt x="47297" y="1005637"/>
                </a:moveTo>
                <a:cubicBezTo>
                  <a:pt x="-325236" y="836304"/>
                  <a:pt x="1607582" y="67048"/>
                  <a:pt x="2180897" y="4153"/>
                </a:cubicBezTo>
                <a:cubicBezTo>
                  <a:pt x="2754212" y="-58742"/>
                  <a:pt x="4348364" y="616170"/>
                  <a:pt x="5736897" y="454094"/>
                </a:cubicBezTo>
                <a:cubicBezTo>
                  <a:pt x="7125430" y="292018"/>
                  <a:pt x="9271126" y="129943"/>
                  <a:pt x="9815412" y="425066"/>
                </a:cubicBezTo>
                <a:cubicBezTo>
                  <a:pt x="10359698" y="720189"/>
                  <a:pt x="12986783" y="1012894"/>
                  <a:pt x="12674726" y="1310437"/>
                </a:cubicBezTo>
                <a:cubicBezTo>
                  <a:pt x="12362669" y="1607980"/>
                  <a:pt x="6520668" y="1070951"/>
                  <a:pt x="4416097" y="1020151"/>
                </a:cubicBezTo>
                <a:cubicBezTo>
                  <a:pt x="2311526" y="969351"/>
                  <a:pt x="419830" y="1174970"/>
                  <a:pt x="47297" y="1005637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0">
            <a:extLst>
              <a:ext uri="{FF2B5EF4-FFF2-40B4-BE49-F238E27FC236}">
                <a16:creationId xmlns="" xmlns:a16="http://schemas.microsoft.com/office/drawing/2014/main" id="{1D45B324-0C37-4799-91A5-22F772D83970}"/>
              </a:ext>
            </a:extLst>
          </p:cNvPr>
          <p:cNvSpPr/>
          <p:nvPr userDrawn="1"/>
        </p:nvSpPr>
        <p:spPr>
          <a:xfrm rot="10600676">
            <a:off x="-184424" y="-530946"/>
            <a:ext cx="13353297" cy="1766941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9033"/>
              <a:gd name="connsiteY0" fmla="*/ 1230288 h 1624395"/>
              <a:gd name="connsiteX1" fmla="*/ 2525840 w 12689033"/>
              <a:gd name="connsiteY1" fmla="*/ 25604 h 1624395"/>
              <a:gd name="connsiteX2" fmla="*/ 5718983 w 12689033"/>
              <a:gd name="connsiteY2" fmla="*/ 678745 h 1624395"/>
              <a:gd name="connsiteX3" fmla="*/ 10380649 w 12689033"/>
              <a:gd name="connsiteY3" fmla="*/ 872571 h 1624395"/>
              <a:gd name="connsiteX4" fmla="*/ 12656812 w 12689033"/>
              <a:gd name="connsiteY4" fmla="*/ 1535088 h 1624395"/>
              <a:gd name="connsiteX5" fmla="*/ 4398183 w 12689033"/>
              <a:gd name="connsiteY5" fmla="*/ 1244802 h 1624395"/>
              <a:gd name="connsiteX6" fmla="*/ 29383 w 12689033"/>
              <a:gd name="connsiteY6" fmla="*/ 1230288 h 1624395"/>
              <a:gd name="connsiteX0" fmla="*/ 29383 w 12692921"/>
              <a:gd name="connsiteY0" fmla="*/ 1229885 h 1623992"/>
              <a:gd name="connsiteX1" fmla="*/ 2525840 w 12692921"/>
              <a:gd name="connsiteY1" fmla="*/ 25201 h 1623992"/>
              <a:gd name="connsiteX2" fmla="*/ 5718983 w 12692921"/>
              <a:gd name="connsiteY2" fmla="*/ 678342 h 1623992"/>
              <a:gd name="connsiteX3" fmla="*/ 7873215 w 12692921"/>
              <a:gd name="connsiteY3" fmla="*/ 792341 h 1623992"/>
              <a:gd name="connsiteX4" fmla="*/ 10380649 w 12692921"/>
              <a:gd name="connsiteY4" fmla="*/ 872168 h 1623992"/>
              <a:gd name="connsiteX5" fmla="*/ 12656812 w 12692921"/>
              <a:gd name="connsiteY5" fmla="*/ 1534685 h 1623992"/>
              <a:gd name="connsiteX6" fmla="*/ 4398183 w 12692921"/>
              <a:gd name="connsiteY6" fmla="*/ 1244399 h 1623992"/>
              <a:gd name="connsiteX7" fmla="*/ 29383 w 12692921"/>
              <a:gd name="connsiteY7" fmla="*/ 1229885 h 1623992"/>
              <a:gd name="connsiteX0" fmla="*/ 29383 w 12692921"/>
              <a:gd name="connsiteY0" fmla="*/ 1228496 h 1622603"/>
              <a:gd name="connsiteX1" fmla="*/ 2525840 w 12692921"/>
              <a:gd name="connsiteY1" fmla="*/ 23812 h 1622603"/>
              <a:gd name="connsiteX2" fmla="*/ 5718983 w 12692921"/>
              <a:gd name="connsiteY2" fmla="*/ 676953 h 1622603"/>
              <a:gd name="connsiteX3" fmla="*/ 7308760 w 12692921"/>
              <a:gd name="connsiteY3" fmla="*/ 496491 h 1622603"/>
              <a:gd name="connsiteX4" fmla="*/ 10380649 w 12692921"/>
              <a:gd name="connsiteY4" fmla="*/ 870779 h 1622603"/>
              <a:gd name="connsiteX5" fmla="*/ 12656812 w 12692921"/>
              <a:gd name="connsiteY5" fmla="*/ 1533296 h 1622603"/>
              <a:gd name="connsiteX6" fmla="*/ 4398183 w 12692921"/>
              <a:gd name="connsiteY6" fmla="*/ 1243010 h 1622603"/>
              <a:gd name="connsiteX7" fmla="*/ 29383 w 12692921"/>
              <a:gd name="connsiteY7" fmla="*/ 1228496 h 1622603"/>
              <a:gd name="connsiteX0" fmla="*/ 29383 w 12692921"/>
              <a:gd name="connsiteY0" fmla="*/ 1234972 h 1629079"/>
              <a:gd name="connsiteX1" fmla="*/ 2525840 w 12692921"/>
              <a:gd name="connsiteY1" fmla="*/ 30288 h 1629079"/>
              <a:gd name="connsiteX2" fmla="*/ 4813689 w 12692921"/>
              <a:gd name="connsiteY2" fmla="*/ 500032 h 1629079"/>
              <a:gd name="connsiteX3" fmla="*/ 7308760 w 12692921"/>
              <a:gd name="connsiteY3" fmla="*/ 502967 h 1629079"/>
              <a:gd name="connsiteX4" fmla="*/ 10380649 w 12692921"/>
              <a:gd name="connsiteY4" fmla="*/ 877255 h 1629079"/>
              <a:gd name="connsiteX5" fmla="*/ 12656812 w 12692921"/>
              <a:gd name="connsiteY5" fmla="*/ 1539772 h 1629079"/>
              <a:gd name="connsiteX6" fmla="*/ 4398183 w 12692921"/>
              <a:gd name="connsiteY6" fmla="*/ 1249486 h 1629079"/>
              <a:gd name="connsiteX7" fmla="*/ 29383 w 12692921"/>
              <a:gd name="connsiteY7" fmla="*/ 1234972 h 1629079"/>
              <a:gd name="connsiteX0" fmla="*/ 29383 w 12692921"/>
              <a:gd name="connsiteY0" fmla="*/ 1236480 h 1630587"/>
              <a:gd name="connsiteX1" fmla="*/ 2525840 w 12692921"/>
              <a:gd name="connsiteY1" fmla="*/ 31796 h 1630587"/>
              <a:gd name="connsiteX2" fmla="*/ 4813689 w 12692921"/>
              <a:gd name="connsiteY2" fmla="*/ 501540 h 1630587"/>
              <a:gd name="connsiteX3" fmla="*/ 8038493 w 12692921"/>
              <a:gd name="connsiteY3" fmla="*/ 706759 h 1630587"/>
              <a:gd name="connsiteX4" fmla="*/ 10380649 w 12692921"/>
              <a:gd name="connsiteY4" fmla="*/ 878763 h 1630587"/>
              <a:gd name="connsiteX5" fmla="*/ 12656812 w 12692921"/>
              <a:gd name="connsiteY5" fmla="*/ 1541280 h 1630587"/>
              <a:gd name="connsiteX6" fmla="*/ 4398183 w 12692921"/>
              <a:gd name="connsiteY6" fmla="*/ 1250994 h 1630587"/>
              <a:gd name="connsiteX7" fmla="*/ 29383 w 12692921"/>
              <a:gd name="connsiteY7" fmla="*/ 1236480 h 1630587"/>
              <a:gd name="connsiteX0" fmla="*/ 83101 w 12746639"/>
              <a:gd name="connsiteY0" fmla="*/ 742243 h 1136350"/>
              <a:gd name="connsiteX1" fmla="*/ 1715784 w 12746639"/>
              <a:gd name="connsiteY1" fmla="*/ 141663 h 1136350"/>
              <a:gd name="connsiteX2" fmla="*/ 4867407 w 12746639"/>
              <a:gd name="connsiteY2" fmla="*/ 7303 h 1136350"/>
              <a:gd name="connsiteX3" fmla="*/ 8092211 w 12746639"/>
              <a:gd name="connsiteY3" fmla="*/ 212522 h 1136350"/>
              <a:gd name="connsiteX4" fmla="*/ 10434367 w 12746639"/>
              <a:gd name="connsiteY4" fmla="*/ 384526 h 1136350"/>
              <a:gd name="connsiteX5" fmla="*/ 12710530 w 12746639"/>
              <a:gd name="connsiteY5" fmla="*/ 1047043 h 1136350"/>
              <a:gd name="connsiteX6" fmla="*/ 4451901 w 12746639"/>
              <a:gd name="connsiteY6" fmla="*/ 756757 h 1136350"/>
              <a:gd name="connsiteX7" fmla="*/ 83101 w 12746639"/>
              <a:gd name="connsiteY7" fmla="*/ 742243 h 1136350"/>
              <a:gd name="connsiteX0" fmla="*/ 289259 w 12952797"/>
              <a:gd name="connsiteY0" fmla="*/ 1350001 h 1744108"/>
              <a:gd name="connsiteX1" fmla="*/ 757129 w 12952797"/>
              <a:gd name="connsiteY1" fmla="*/ 27566 h 1744108"/>
              <a:gd name="connsiteX2" fmla="*/ 5073565 w 12952797"/>
              <a:gd name="connsiteY2" fmla="*/ 615061 h 1744108"/>
              <a:gd name="connsiteX3" fmla="*/ 8298369 w 12952797"/>
              <a:gd name="connsiteY3" fmla="*/ 820280 h 1744108"/>
              <a:gd name="connsiteX4" fmla="*/ 10640525 w 12952797"/>
              <a:gd name="connsiteY4" fmla="*/ 992284 h 1744108"/>
              <a:gd name="connsiteX5" fmla="*/ 12916688 w 12952797"/>
              <a:gd name="connsiteY5" fmla="*/ 1654801 h 1744108"/>
              <a:gd name="connsiteX6" fmla="*/ 4658059 w 12952797"/>
              <a:gd name="connsiteY6" fmla="*/ 1364515 h 1744108"/>
              <a:gd name="connsiteX7" fmla="*/ 289259 w 12952797"/>
              <a:gd name="connsiteY7" fmla="*/ 1350001 h 1744108"/>
              <a:gd name="connsiteX0" fmla="*/ 289259 w 13352533"/>
              <a:gd name="connsiteY0" fmla="*/ 1350001 h 1765355"/>
              <a:gd name="connsiteX1" fmla="*/ 757129 w 13352533"/>
              <a:gd name="connsiteY1" fmla="*/ 27566 h 1765355"/>
              <a:gd name="connsiteX2" fmla="*/ 5073565 w 13352533"/>
              <a:gd name="connsiteY2" fmla="*/ 615061 h 1765355"/>
              <a:gd name="connsiteX3" fmla="*/ 8298369 w 13352533"/>
              <a:gd name="connsiteY3" fmla="*/ 820280 h 1765355"/>
              <a:gd name="connsiteX4" fmla="*/ 10640525 w 13352533"/>
              <a:gd name="connsiteY4" fmla="*/ 992284 h 1765355"/>
              <a:gd name="connsiteX5" fmla="*/ 13322405 w 13352533"/>
              <a:gd name="connsiteY5" fmla="*/ 1678352 h 1765355"/>
              <a:gd name="connsiteX6" fmla="*/ 4658059 w 13352533"/>
              <a:gd name="connsiteY6" fmla="*/ 1364515 h 1765355"/>
              <a:gd name="connsiteX7" fmla="*/ 289259 w 13352533"/>
              <a:gd name="connsiteY7" fmla="*/ 1350001 h 1765355"/>
              <a:gd name="connsiteX0" fmla="*/ 289259 w 13352533"/>
              <a:gd name="connsiteY0" fmla="*/ 1351587 h 1766941"/>
              <a:gd name="connsiteX1" fmla="*/ 757129 w 13352533"/>
              <a:gd name="connsiteY1" fmla="*/ 29152 h 1766941"/>
              <a:gd name="connsiteX2" fmla="*/ 5073565 w 13352533"/>
              <a:gd name="connsiteY2" fmla="*/ 616647 h 1766941"/>
              <a:gd name="connsiteX3" fmla="*/ 8167311 w 13352533"/>
              <a:gd name="connsiteY3" fmla="*/ 1075955 h 1766941"/>
              <a:gd name="connsiteX4" fmla="*/ 10640525 w 13352533"/>
              <a:gd name="connsiteY4" fmla="*/ 993870 h 1766941"/>
              <a:gd name="connsiteX5" fmla="*/ 13322405 w 13352533"/>
              <a:gd name="connsiteY5" fmla="*/ 1679938 h 1766941"/>
              <a:gd name="connsiteX6" fmla="*/ 4658059 w 13352533"/>
              <a:gd name="connsiteY6" fmla="*/ 1366101 h 1766941"/>
              <a:gd name="connsiteX7" fmla="*/ 289259 w 13352533"/>
              <a:gd name="connsiteY7" fmla="*/ 1351587 h 1766941"/>
              <a:gd name="connsiteX0" fmla="*/ 289259 w 13531127"/>
              <a:gd name="connsiteY0" fmla="*/ 1351587 h 1766941"/>
              <a:gd name="connsiteX1" fmla="*/ 757129 w 13531127"/>
              <a:gd name="connsiteY1" fmla="*/ 29152 h 1766941"/>
              <a:gd name="connsiteX2" fmla="*/ 5073565 w 13531127"/>
              <a:gd name="connsiteY2" fmla="*/ 616647 h 1766941"/>
              <a:gd name="connsiteX3" fmla="*/ 8167311 w 13531127"/>
              <a:gd name="connsiteY3" fmla="*/ 1075955 h 1766941"/>
              <a:gd name="connsiteX4" fmla="*/ 10640525 w 13531127"/>
              <a:gd name="connsiteY4" fmla="*/ 993870 h 1766941"/>
              <a:gd name="connsiteX5" fmla="*/ 13322405 w 13531127"/>
              <a:gd name="connsiteY5" fmla="*/ 1679938 h 1766941"/>
              <a:gd name="connsiteX6" fmla="*/ 4658059 w 13531127"/>
              <a:gd name="connsiteY6" fmla="*/ 1366101 h 1766941"/>
              <a:gd name="connsiteX7" fmla="*/ 289259 w 13531127"/>
              <a:gd name="connsiteY7" fmla="*/ 1351587 h 1766941"/>
              <a:gd name="connsiteX0" fmla="*/ 289259 w 13531127"/>
              <a:gd name="connsiteY0" fmla="*/ 1351587 h 1766941"/>
              <a:gd name="connsiteX1" fmla="*/ 757129 w 13531127"/>
              <a:gd name="connsiteY1" fmla="*/ 29152 h 1766941"/>
              <a:gd name="connsiteX2" fmla="*/ 5073565 w 13531127"/>
              <a:gd name="connsiteY2" fmla="*/ 616647 h 1766941"/>
              <a:gd name="connsiteX3" fmla="*/ 8167311 w 13531127"/>
              <a:gd name="connsiteY3" fmla="*/ 1075955 h 1766941"/>
              <a:gd name="connsiteX4" fmla="*/ 10640525 w 13531127"/>
              <a:gd name="connsiteY4" fmla="*/ 993870 h 1766941"/>
              <a:gd name="connsiteX5" fmla="*/ 13322405 w 13531127"/>
              <a:gd name="connsiteY5" fmla="*/ 1679938 h 1766941"/>
              <a:gd name="connsiteX6" fmla="*/ 4658059 w 13531127"/>
              <a:gd name="connsiteY6" fmla="*/ 1366101 h 1766941"/>
              <a:gd name="connsiteX7" fmla="*/ 289259 w 13531127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  <a:gd name="connsiteX0" fmla="*/ 289259 w 13355556"/>
              <a:gd name="connsiteY0" fmla="*/ 1351587 h 1766941"/>
              <a:gd name="connsiteX1" fmla="*/ 757129 w 13355556"/>
              <a:gd name="connsiteY1" fmla="*/ 29152 h 1766941"/>
              <a:gd name="connsiteX2" fmla="*/ 5073565 w 13355556"/>
              <a:gd name="connsiteY2" fmla="*/ 616647 h 1766941"/>
              <a:gd name="connsiteX3" fmla="*/ 8167311 w 13355556"/>
              <a:gd name="connsiteY3" fmla="*/ 1075955 h 1766941"/>
              <a:gd name="connsiteX4" fmla="*/ 10640525 w 13355556"/>
              <a:gd name="connsiteY4" fmla="*/ 993870 h 1766941"/>
              <a:gd name="connsiteX5" fmla="*/ 13322405 w 13355556"/>
              <a:gd name="connsiteY5" fmla="*/ 1679938 h 1766941"/>
              <a:gd name="connsiteX6" fmla="*/ 4658059 w 13355556"/>
              <a:gd name="connsiteY6" fmla="*/ 1366101 h 1766941"/>
              <a:gd name="connsiteX7" fmla="*/ 289259 w 13355556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  <a:gd name="connsiteX0" fmla="*/ 289259 w 13353297"/>
              <a:gd name="connsiteY0" fmla="*/ 1351587 h 1766941"/>
              <a:gd name="connsiteX1" fmla="*/ 757129 w 13353297"/>
              <a:gd name="connsiteY1" fmla="*/ 29152 h 1766941"/>
              <a:gd name="connsiteX2" fmla="*/ 5073565 w 13353297"/>
              <a:gd name="connsiteY2" fmla="*/ 616647 h 1766941"/>
              <a:gd name="connsiteX3" fmla="*/ 8167311 w 13353297"/>
              <a:gd name="connsiteY3" fmla="*/ 1075955 h 1766941"/>
              <a:gd name="connsiteX4" fmla="*/ 10640525 w 13353297"/>
              <a:gd name="connsiteY4" fmla="*/ 993870 h 1766941"/>
              <a:gd name="connsiteX5" fmla="*/ 13322405 w 13353297"/>
              <a:gd name="connsiteY5" fmla="*/ 1679938 h 1766941"/>
              <a:gd name="connsiteX6" fmla="*/ 4658059 w 13353297"/>
              <a:gd name="connsiteY6" fmla="*/ 1366101 h 1766941"/>
              <a:gd name="connsiteX7" fmla="*/ 289259 w 13353297"/>
              <a:gd name="connsiteY7" fmla="*/ 1351587 h 176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53297" h="1766941">
                <a:moveTo>
                  <a:pt x="289259" y="1351587"/>
                </a:moveTo>
                <a:cubicBezTo>
                  <a:pt x="-360896" y="1128762"/>
                  <a:pt x="212843" y="193647"/>
                  <a:pt x="757129" y="29152"/>
                </a:cubicBezTo>
                <a:cubicBezTo>
                  <a:pt x="1301415" y="-135343"/>
                  <a:pt x="3838535" y="442180"/>
                  <a:pt x="5073565" y="616647"/>
                </a:cubicBezTo>
                <a:cubicBezTo>
                  <a:pt x="6308595" y="791114"/>
                  <a:pt x="7352976" y="1186869"/>
                  <a:pt x="8167311" y="1075955"/>
                </a:cubicBezTo>
                <a:cubicBezTo>
                  <a:pt x="8991716" y="1048593"/>
                  <a:pt x="9781343" y="893206"/>
                  <a:pt x="10640525" y="993870"/>
                </a:cubicBezTo>
                <a:cubicBezTo>
                  <a:pt x="11499707" y="1094534"/>
                  <a:pt x="13634462" y="1382395"/>
                  <a:pt x="13322405" y="1679938"/>
                </a:cubicBezTo>
                <a:cubicBezTo>
                  <a:pt x="13010348" y="1977481"/>
                  <a:pt x="6830250" y="1420826"/>
                  <a:pt x="4658059" y="1366101"/>
                </a:cubicBezTo>
                <a:cubicBezTo>
                  <a:pt x="2485868" y="1311376"/>
                  <a:pt x="939414" y="1574412"/>
                  <a:pt x="289259" y="1351587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14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>
            <a:lvl1pPr>
              <a:defRPr b="1">
                <a:solidFill>
                  <a:srgbClr val="0E585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>
            <a:lvl1pPr>
              <a:defRPr>
                <a:solidFill>
                  <a:srgbClr val="0E5856"/>
                </a:solidFill>
              </a:defRPr>
            </a:lvl1pPr>
            <a:lvl2pPr>
              <a:defRPr>
                <a:solidFill>
                  <a:srgbClr val="0E5856"/>
                </a:solidFill>
              </a:defRPr>
            </a:lvl2pPr>
            <a:lvl3pPr>
              <a:defRPr>
                <a:solidFill>
                  <a:srgbClr val="0E5856"/>
                </a:solidFill>
              </a:defRPr>
            </a:lvl3pPr>
            <a:lvl4pPr>
              <a:defRPr>
                <a:solidFill>
                  <a:srgbClr val="0E5856"/>
                </a:solidFill>
              </a:defRPr>
            </a:lvl4pPr>
            <a:lvl5pPr>
              <a:defRPr>
                <a:solidFill>
                  <a:srgbClr val="0E5856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5F171A1-0139-4B50-8376-E5A5B1DB2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643" y="0"/>
            <a:ext cx="5252357" cy="6858000"/>
          </a:xfrm>
          <a:prstGeom prst="rect">
            <a:avLst/>
          </a:prstGeom>
        </p:spPr>
      </p:pic>
      <p:sp>
        <p:nvSpPr>
          <p:cNvPr id="9" name="Овал 10">
            <a:extLst>
              <a:ext uri="{FF2B5EF4-FFF2-40B4-BE49-F238E27FC236}">
                <a16:creationId xmlns="" xmlns:a16="http://schemas.microsoft.com/office/drawing/2014/main" id="{1AE9FA97-ABBB-452C-B3E1-F5D580D52865}"/>
              </a:ext>
            </a:extLst>
          </p:cNvPr>
          <p:cNvSpPr/>
          <p:nvPr userDrawn="1"/>
        </p:nvSpPr>
        <p:spPr>
          <a:xfrm>
            <a:off x="-1235385" y="5098269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0">
            <a:extLst>
              <a:ext uri="{FF2B5EF4-FFF2-40B4-BE49-F238E27FC236}">
                <a16:creationId xmlns="" xmlns:a16="http://schemas.microsoft.com/office/drawing/2014/main" id="{8B183B4C-9457-49D5-9796-2FAA2DEE0652}"/>
              </a:ext>
            </a:extLst>
          </p:cNvPr>
          <p:cNvSpPr/>
          <p:nvPr userDrawn="1"/>
        </p:nvSpPr>
        <p:spPr>
          <a:xfrm rot="10800000">
            <a:off x="-1386870" y="-1583779"/>
            <a:ext cx="4016541" cy="2264816"/>
          </a:xfrm>
          <a:custGeom>
            <a:avLst/>
            <a:gdLst>
              <a:gd name="connsiteX0" fmla="*/ 0 w 6531428"/>
              <a:gd name="connsiteY0" fmla="*/ 986971 h 1973942"/>
              <a:gd name="connsiteX1" fmla="*/ 3265714 w 6531428"/>
              <a:gd name="connsiteY1" fmla="*/ 0 h 1973942"/>
              <a:gd name="connsiteX2" fmla="*/ 6531428 w 6531428"/>
              <a:gd name="connsiteY2" fmla="*/ 986971 h 1973942"/>
              <a:gd name="connsiteX3" fmla="*/ 3265714 w 6531428"/>
              <a:gd name="connsiteY3" fmla="*/ 1973942 h 1973942"/>
              <a:gd name="connsiteX4" fmla="*/ 0 w 6531428"/>
              <a:gd name="connsiteY4" fmla="*/ 986971 h 1973942"/>
              <a:gd name="connsiteX0" fmla="*/ 0 w 6583817"/>
              <a:gd name="connsiteY0" fmla="*/ 1036858 h 2023829"/>
              <a:gd name="connsiteX1" fmla="*/ 3265714 w 6583817"/>
              <a:gd name="connsiteY1" fmla="*/ 49887 h 2023829"/>
              <a:gd name="connsiteX2" fmla="*/ 5138057 w 6583817"/>
              <a:gd name="connsiteY2" fmla="*/ 238572 h 2023829"/>
              <a:gd name="connsiteX3" fmla="*/ 6531428 w 6583817"/>
              <a:gd name="connsiteY3" fmla="*/ 1036858 h 2023829"/>
              <a:gd name="connsiteX4" fmla="*/ 3265714 w 6583817"/>
              <a:gd name="connsiteY4" fmla="*/ 2023829 h 2023829"/>
              <a:gd name="connsiteX5" fmla="*/ 0 w 6583817"/>
              <a:gd name="connsiteY5" fmla="*/ 1036858 h 2023829"/>
              <a:gd name="connsiteX0" fmla="*/ 87004 w 6670821"/>
              <a:gd name="connsiteY0" fmla="*/ 1036858 h 2023829"/>
              <a:gd name="connsiteX1" fmla="*/ 1146547 w 6670821"/>
              <a:gd name="connsiteY1" fmla="*/ 267602 h 2023829"/>
              <a:gd name="connsiteX2" fmla="*/ 3352718 w 6670821"/>
              <a:gd name="connsiteY2" fmla="*/ 49887 h 2023829"/>
              <a:gd name="connsiteX3" fmla="*/ 5225061 w 6670821"/>
              <a:gd name="connsiteY3" fmla="*/ 238572 h 2023829"/>
              <a:gd name="connsiteX4" fmla="*/ 6618432 w 6670821"/>
              <a:gd name="connsiteY4" fmla="*/ 1036858 h 2023829"/>
              <a:gd name="connsiteX5" fmla="*/ 3352718 w 6670821"/>
              <a:gd name="connsiteY5" fmla="*/ 2023829 h 2023829"/>
              <a:gd name="connsiteX6" fmla="*/ 87004 w 6670821"/>
              <a:gd name="connsiteY6" fmla="*/ 1036858 h 2023829"/>
              <a:gd name="connsiteX0" fmla="*/ 87004 w 8875308"/>
              <a:gd name="connsiteY0" fmla="*/ 1015551 h 2002522"/>
              <a:gd name="connsiteX1" fmla="*/ 1146547 w 8875308"/>
              <a:gd name="connsiteY1" fmla="*/ 246295 h 2002522"/>
              <a:gd name="connsiteX2" fmla="*/ 3352718 w 8875308"/>
              <a:gd name="connsiteY2" fmla="*/ 28580 h 2002522"/>
              <a:gd name="connsiteX3" fmla="*/ 8795576 w 8875308"/>
              <a:gd name="connsiteY3" fmla="*/ 797837 h 2002522"/>
              <a:gd name="connsiteX4" fmla="*/ 6618432 w 8875308"/>
              <a:gd name="connsiteY4" fmla="*/ 1015551 h 2002522"/>
              <a:gd name="connsiteX5" fmla="*/ 3352718 w 8875308"/>
              <a:gd name="connsiteY5" fmla="*/ 2002522 h 2002522"/>
              <a:gd name="connsiteX6" fmla="*/ 87004 w 8875308"/>
              <a:gd name="connsiteY6" fmla="*/ 1015551 h 2002522"/>
              <a:gd name="connsiteX0" fmla="*/ 87004 w 10749712"/>
              <a:gd name="connsiteY0" fmla="*/ 1015551 h 2649021"/>
              <a:gd name="connsiteX1" fmla="*/ 1146547 w 10749712"/>
              <a:gd name="connsiteY1" fmla="*/ 246295 h 2649021"/>
              <a:gd name="connsiteX2" fmla="*/ 3352718 w 10749712"/>
              <a:gd name="connsiteY2" fmla="*/ 28580 h 2649021"/>
              <a:gd name="connsiteX3" fmla="*/ 8795576 w 10749712"/>
              <a:gd name="connsiteY3" fmla="*/ 797837 h 2649021"/>
              <a:gd name="connsiteX4" fmla="*/ 10711461 w 10749712"/>
              <a:gd name="connsiteY4" fmla="*/ 2568580 h 2649021"/>
              <a:gd name="connsiteX5" fmla="*/ 3352718 w 10749712"/>
              <a:gd name="connsiteY5" fmla="*/ 2002522 h 2649021"/>
              <a:gd name="connsiteX6" fmla="*/ 87004 w 10749712"/>
              <a:gd name="connsiteY6" fmla="*/ 1015551 h 2649021"/>
              <a:gd name="connsiteX0" fmla="*/ 87004 w 10746300"/>
              <a:gd name="connsiteY0" fmla="*/ 1042421 h 2675891"/>
              <a:gd name="connsiteX1" fmla="*/ 1146547 w 10746300"/>
              <a:gd name="connsiteY1" fmla="*/ 273165 h 2675891"/>
              <a:gd name="connsiteX2" fmla="*/ 3352718 w 10746300"/>
              <a:gd name="connsiteY2" fmla="*/ 55450 h 2675891"/>
              <a:gd name="connsiteX3" fmla="*/ 8606890 w 10746300"/>
              <a:gd name="connsiteY3" fmla="*/ 1216593 h 2675891"/>
              <a:gd name="connsiteX4" fmla="*/ 10711461 w 10746300"/>
              <a:gd name="connsiteY4" fmla="*/ 2595450 h 2675891"/>
              <a:gd name="connsiteX5" fmla="*/ 3352718 w 10746300"/>
              <a:gd name="connsiteY5" fmla="*/ 2029392 h 2675891"/>
              <a:gd name="connsiteX6" fmla="*/ 87004 w 10746300"/>
              <a:gd name="connsiteY6" fmla="*/ 1042421 h 2675891"/>
              <a:gd name="connsiteX0" fmla="*/ 87004 w 11635763"/>
              <a:gd name="connsiteY0" fmla="*/ 1042421 h 2430077"/>
              <a:gd name="connsiteX1" fmla="*/ 1146547 w 11635763"/>
              <a:gd name="connsiteY1" fmla="*/ 273165 h 2430077"/>
              <a:gd name="connsiteX2" fmla="*/ 3352718 w 11635763"/>
              <a:gd name="connsiteY2" fmla="*/ 55450 h 2430077"/>
              <a:gd name="connsiteX3" fmla="*/ 8606890 w 11635763"/>
              <a:gd name="connsiteY3" fmla="*/ 1216593 h 2430077"/>
              <a:gd name="connsiteX4" fmla="*/ 11611347 w 11635763"/>
              <a:gd name="connsiteY4" fmla="*/ 2319678 h 2430077"/>
              <a:gd name="connsiteX5" fmla="*/ 3352718 w 11635763"/>
              <a:gd name="connsiteY5" fmla="*/ 2029392 h 2430077"/>
              <a:gd name="connsiteX6" fmla="*/ 87004 w 11635763"/>
              <a:gd name="connsiteY6" fmla="*/ 1042421 h 2430077"/>
              <a:gd name="connsiteX0" fmla="*/ 52390 w 11601149"/>
              <a:gd name="connsiteY0" fmla="*/ 991845 h 2379501"/>
              <a:gd name="connsiteX1" fmla="*/ 1445761 w 11601149"/>
              <a:gd name="connsiteY1" fmla="*/ 759618 h 2379501"/>
              <a:gd name="connsiteX2" fmla="*/ 3318104 w 11601149"/>
              <a:gd name="connsiteY2" fmla="*/ 4874 h 2379501"/>
              <a:gd name="connsiteX3" fmla="*/ 8572276 w 11601149"/>
              <a:gd name="connsiteY3" fmla="*/ 1166017 h 2379501"/>
              <a:gd name="connsiteX4" fmla="*/ 11576733 w 11601149"/>
              <a:gd name="connsiteY4" fmla="*/ 2269102 h 2379501"/>
              <a:gd name="connsiteX5" fmla="*/ 3318104 w 11601149"/>
              <a:gd name="connsiteY5" fmla="*/ 1978816 h 2379501"/>
              <a:gd name="connsiteX6" fmla="*/ 52390 w 11601149"/>
              <a:gd name="connsiteY6" fmla="*/ 991845 h 2379501"/>
              <a:gd name="connsiteX0" fmla="*/ 29383 w 12681228"/>
              <a:gd name="connsiteY0" fmla="*/ 1964302 h 2358409"/>
              <a:gd name="connsiteX1" fmla="*/ 2525840 w 12681228"/>
              <a:gd name="connsiteY1" fmla="*/ 759618 h 2358409"/>
              <a:gd name="connsiteX2" fmla="*/ 4398183 w 12681228"/>
              <a:gd name="connsiteY2" fmla="*/ 4874 h 2358409"/>
              <a:gd name="connsiteX3" fmla="*/ 9652355 w 12681228"/>
              <a:gd name="connsiteY3" fmla="*/ 1166017 h 2358409"/>
              <a:gd name="connsiteX4" fmla="*/ 12656812 w 12681228"/>
              <a:gd name="connsiteY4" fmla="*/ 2269102 h 2358409"/>
              <a:gd name="connsiteX5" fmla="*/ 4398183 w 12681228"/>
              <a:gd name="connsiteY5" fmla="*/ 1978816 h 2358409"/>
              <a:gd name="connsiteX6" fmla="*/ 29383 w 12681228"/>
              <a:gd name="connsiteY6" fmla="*/ 1964302 h 2358409"/>
              <a:gd name="connsiteX0" fmla="*/ 29383 w 12681228"/>
              <a:gd name="connsiteY0" fmla="*/ 1228203 h 1622310"/>
              <a:gd name="connsiteX1" fmla="*/ 2525840 w 12681228"/>
              <a:gd name="connsiteY1" fmla="*/ 23519 h 1622310"/>
              <a:gd name="connsiteX2" fmla="*/ 5718983 w 12681228"/>
              <a:gd name="connsiteY2" fmla="*/ 676660 h 1622310"/>
              <a:gd name="connsiteX3" fmla="*/ 9652355 w 12681228"/>
              <a:gd name="connsiteY3" fmla="*/ 429918 h 1622310"/>
              <a:gd name="connsiteX4" fmla="*/ 12656812 w 12681228"/>
              <a:gd name="connsiteY4" fmla="*/ 1533003 h 1622310"/>
              <a:gd name="connsiteX5" fmla="*/ 4398183 w 12681228"/>
              <a:gd name="connsiteY5" fmla="*/ 1242717 h 1622310"/>
              <a:gd name="connsiteX6" fmla="*/ 29383 w 12681228"/>
              <a:gd name="connsiteY6" fmla="*/ 1228203 h 1622310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29383 w 12682468"/>
              <a:gd name="connsiteY0" fmla="*/ 1229191 h 1623298"/>
              <a:gd name="connsiteX1" fmla="*/ 2525840 w 12682468"/>
              <a:gd name="connsiteY1" fmla="*/ 24507 h 1623298"/>
              <a:gd name="connsiteX2" fmla="*/ 5718983 w 12682468"/>
              <a:gd name="connsiteY2" fmla="*/ 677648 h 1623298"/>
              <a:gd name="connsiteX3" fmla="*/ 9797498 w 12682468"/>
              <a:gd name="connsiteY3" fmla="*/ 648620 h 1623298"/>
              <a:gd name="connsiteX4" fmla="*/ 12656812 w 12682468"/>
              <a:gd name="connsiteY4" fmla="*/ 1533991 h 1623298"/>
              <a:gd name="connsiteX5" fmla="*/ 4398183 w 12682468"/>
              <a:gd name="connsiteY5" fmla="*/ 1243705 h 1623298"/>
              <a:gd name="connsiteX6" fmla="*/ 29383 w 12682468"/>
              <a:gd name="connsiteY6" fmla="*/ 1229191 h 1623298"/>
              <a:gd name="connsiteX0" fmla="*/ 46705 w 12699790"/>
              <a:gd name="connsiteY0" fmla="*/ 1032301 h 1426408"/>
              <a:gd name="connsiteX1" fmla="*/ 2180305 w 12699790"/>
              <a:gd name="connsiteY1" fmla="*/ 30817 h 1426408"/>
              <a:gd name="connsiteX2" fmla="*/ 5736305 w 12699790"/>
              <a:gd name="connsiteY2" fmla="*/ 480758 h 1426408"/>
              <a:gd name="connsiteX3" fmla="*/ 9814820 w 12699790"/>
              <a:gd name="connsiteY3" fmla="*/ 451730 h 1426408"/>
              <a:gd name="connsiteX4" fmla="*/ 12674134 w 12699790"/>
              <a:gd name="connsiteY4" fmla="*/ 1337101 h 1426408"/>
              <a:gd name="connsiteX5" fmla="*/ 4415505 w 12699790"/>
              <a:gd name="connsiteY5" fmla="*/ 1046815 h 1426408"/>
              <a:gd name="connsiteX6" fmla="*/ 46705 w 12699790"/>
              <a:gd name="connsiteY6" fmla="*/ 1032301 h 1426408"/>
              <a:gd name="connsiteX0" fmla="*/ 387846 w 13104827"/>
              <a:gd name="connsiteY0" fmla="*/ 1032301 h 2413473"/>
              <a:gd name="connsiteX1" fmla="*/ 2521446 w 13104827"/>
              <a:gd name="connsiteY1" fmla="*/ 30817 h 2413473"/>
              <a:gd name="connsiteX2" fmla="*/ 6077446 w 13104827"/>
              <a:gd name="connsiteY2" fmla="*/ 480758 h 2413473"/>
              <a:gd name="connsiteX3" fmla="*/ 10155961 w 13104827"/>
              <a:gd name="connsiteY3" fmla="*/ 451730 h 2413473"/>
              <a:gd name="connsiteX4" fmla="*/ 13015275 w 13104827"/>
              <a:gd name="connsiteY4" fmla="*/ 1337101 h 2413473"/>
              <a:gd name="connsiteX5" fmla="*/ 11215503 w 13104827"/>
              <a:gd name="connsiteY5" fmla="*/ 2411157 h 2413473"/>
              <a:gd name="connsiteX6" fmla="*/ 387846 w 13104827"/>
              <a:gd name="connsiteY6" fmla="*/ 1032301 h 2413473"/>
              <a:gd name="connsiteX0" fmla="*/ 463794 w 13180775"/>
              <a:gd name="connsiteY0" fmla="*/ 1003397 h 2384569"/>
              <a:gd name="connsiteX1" fmla="*/ 2597394 w 13180775"/>
              <a:gd name="connsiteY1" fmla="*/ 1913 h 2384569"/>
              <a:gd name="connsiteX2" fmla="*/ 8199908 w 13180775"/>
              <a:gd name="connsiteY2" fmla="*/ 742139 h 2384569"/>
              <a:gd name="connsiteX3" fmla="*/ 10231909 w 13180775"/>
              <a:gd name="connsiteY3" fmla="*/ 422826 h 2384569"/>
              <a:gd name="connsiteX4" fmla="*/ 13091223 w 13180775"/>
              <a:gd name="connsiteY4" fmla="*/ 1308197 h 2384569"/>
              <a:gd name="connsiteX5" fmla="*/ 11291451 w 13180775"/>
              <a:gd name="connsiteY5" fmla="*/ 2382253 h 2384569"/>
              <a:gd name="connsiteX6" fmla="*/ 463794 w 13180775"/>
              <a:gd name="connsiteY6" fmla="*/ 1003397 h 2384569"/>
              <a:gd name="connsiteX0" fmla="*/ 41439 w 12758420"/>
              <a:gd name="connsiteY0" fmla="*/ 612625 h 1993797"/>
              <a:gd name="connsiteX1" fmla="*/ 7167953 w 12758420"/>
              <a:gd name="connsiteY1" fmla="*/ 1817313 h 1993797"/>
              <a:gd name="connsiteX2" fmla="*/ 7777553 w 12758420"/>
              <a:gd name="connsiteY2" fmla="*/ 351367 h 1993797"/>
              <a:gd name="connsiteX3" fmla="*/ 9809554 w 12758420"/>
              <a:gd name="connsiteY3" fmla="*/ 32054 h 1993797"/>
              <a:gd name="connsiteX4" fmla="*/ 12668868 w 12758420"/>
              <a:gd name="connsiteY4" fmla="*/ 917425 h 1993797"/>
              <a:gd name="connsiteX5" fmla="*/ 10869096 w 12758420"/>
              <a:gd name="connsiteY5" fmla="*/ 1991481 h 1993797"/>
              <a:gd name="connsiteX6" fmla="*/ 41439 w 12758420"/>
              <a:gd name="connsiteY6" fmla="*/ 612625 h 1993797"/>
              <a:gd name="connsiteX0" fmla="*/ 1824082 w 5569992"/>
              <a:gd name="connsiteY0" fmla="*/ 2267253 h 2272975"/>
              <a:gd name="connsiteX1" fmla="*/ 53339 w 5569992"/>
              <a:gd name="connsiteY1" fmla="*/ 1817313 h 2272975"/>
              <a:gd name="connsiteX2" fmla="*/ 662939 w 5569992"/>
              <a:gd name="connsiteY2" fmla="*/ 351367 h 2272975"/>
              <a:gd name="connsiteX3" fmla="*/ 2694940 w 5569992"/>
              <a:gd name="connsiteY3" fmla="*/ 32054 h 2272975"/>
              <a:gd name="connsiteX4" fmla="*/ 5554254 w 5569992"/>
              <a:gd name="connsiteY4" fmla="*/ 917425 h 2272975"/>
              <a:gd name="connsiteX5" fmla="*/ 3754482 w 5569992"/>
              <a:gd name="connsiteY5" fmla="*/ 1991481 h 2272975"/>
              <a:gd name="connsiteX6" fmla="*/ 1824082 w 5569992"/>
              <a:gd name="connsiteY6" fmla="*/ 2267253 h 2272975"/>
              <a:gd name="connsiteX0" fmla="*/ 1824082 w 3945162"/>
              <a:gd name="connsiteY0" fmla="*/ 2262360 h 2268664"/>
              <a:gd name="connsiteX1" fmla="*/ 53339 w 3945162"/>
              <a:gd name="connsiteY1" fmla="*/ 1812420 h 2268664"/>
              <a:gd name="connsiteX2" fmla="*/ 662939 w 3945162"/>
              <a:gd name="connsiteY2" fmla="*/ 346474 h 2268664"/>
              <a:gd name="connsiteX3" fmla="*/ 2694940 w 3945162"/>
              <a:gd name="connsiteY3" fmla="*/ 27161 h 2268664"/>
              <a:gd name="connsiteX4" fmla="*/ 3754483 w 3945162"/>
              <a:gd name="connsiteY4" fmla="*/ 839961 h 2268664"/>
              <a:gd name="connsiteX5" fmla="*/ 3754482 w 3945162"/>
              <a:gd name="connsiteY5" fmla="*/ 1986588 h 2268664"/>
              <a:gd name="connsiteX6" fmla="*/ 1824082 w 3945162"/>
              <a:gd name="connsiteY6" fmla="*/ 2262360 h 2268664"/>
              <a:gd name="connsiteX0" fmla="*/ 1824082 w 4016541"/>
              <a:gd name="connsiteY0" fmla="*/ 2262360 h 2264816"/>
              <a:gd name="connsiteX1" fmla="*/ 53339 w 4016541"/>
              <a:gd name="connsiteY1" fmla="*/ 1812420 h 2264816"/>
              <a:gd name="connsiteX2" fmla="*/ 662939 w 4016541"/>
              <a:gd name="connsiteY2" fmla="*/ 346474 h 2264816"/>
              <a:gd name="connsiteX3" fmla="*/ 2694940 w 4016541"/>
              <a:gd name="connsiteY3" fmla="*/ 27161 h 2264816"/>
              <a:gd name="connsiteX4" fmla="*/ 3754483 w 4016541"/>
              <a:gd name="connsiteY4" fmla="*/ 839961 h 2264816"/>
              <a:gd name="connsiteX5" fmla="*/ 3856082 w 4016541"/>
              <a:gd name="connsiteY5" fmla="*/ 1667274 h 2264816"/>
              <a:gd name="connsiteX6" fmla="*/ 1824082 w 4016541"/>
              <a:gd name="connsiteY6" fmla="*/ 2262360 h 2264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6541" h="2264816">
                <a:moveTo>
                  <a:pt x="1824082" y="2262360"/>
                </a:moveTo>
                <a:cubicBezTo>
                  <a:pt x="1190292" y="2286551"/>
                  <a:pt x="246863" y="2131734"/>
                  <a:pt x="53339" y="1812420"/>
                </a:cubicBezTo>
                <a:cubicBezTo>
                  <a:pt x="-140185" y="1493106"/>
                  <a:pt x="222672" y="644017"/>
                  <a:pt x="662939" y="346474"/>
                </a:cubicBezTo>
                <a:cubicBezTo>
                  <a:pt x="1103206" y="48931"/>
                  <a:pt x="2179683" y="-55087"/>
                  <a:pt x="2694940" y="27161"/>
                </a:cubicBezTo>
                <a:cubicBezTo>
                  <a:pt x="3210197" y="109409"/>
                  <a:pt x="3560959" y="566609"/>
                  <a:pt x="3754483" y="839961"/>
                </a:cubicBezTo>
                <a:cubicBezTo>
                  <a:pt x="3948007" y="1113313"/>
                  <a:pt x="4177815" y="1430208"/>
                  <a:pt x="3856082" y="1667274"/>
                </a:cubicBezTo>
                <a:cubicBezTo>
                  <a:pt x="3534349" y="1904340"/>
                  <a:pt x="2457873" y="2238169"/>
                  <a:pt x="1824082" y="2262360"/>
                </a:cubicBezTo>
                <a:close/>
              </a:path>
            </a:pathLst>
          </a:custGeom>
          <a:solidFill>
            <a:srgbClr val="0E5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32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F0F255-DF12-430B-88B2-EB7DC4DD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3B9C72-075F-417D-A0BE-8114AA799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A475761-FC2C-4DCF-ADDF-CF377C24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24C84EA-B301-46A7-9DFC-77BFA613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B9E56F-C5FA-4C73-AC68-4DE70DDDC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3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79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F8277F-592B-45E5-90DB-1C68EB6DC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295A7BF-E6B9-47C5-A497-55A705511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88BDF78-0842-445A-92C7-B8DFB888D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AFDE3EA-A18A-4AAA-8475-D315053A4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5AFE13E-5CA5-4333-9C69-28DB28FE9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8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26B66FE-6DA9-40D1-A0D2-7CF777EC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4592414-43FC-4EE2-9223-509BB6553C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96C575C-A4B6-41BF-89E6-47C3151B92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C9B5737-FD04-4406-95AF-DC74BB5A5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A5EBEB8-FAF2-48C1-9C8A-CBCAB7B73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1D083D4-27D8-41F8-B32B-79334B37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6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7456930-CD20-4C2F-A84C-5B131D0B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569BC74-A6A9-4F3E-A1C8-8CC29F970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6F0EBE5-F7FB-4DB5-9B21-85CF16CF2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D359F3D-A604-41B2-8391-D069935F1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3AAE855-9896-4189-BAC7-93BA6B77F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92B2ED1-5410-4B05-99BD-F444BD42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D7650F7-64BC-4A82-A8E4-7EBEBACE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609C829-B1DD-47A9-B765-DC8C9A06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92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11AAC1-2B0B-4F78-A615-1D22138E4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19E02713-7F67-4F7F-8DC9-84B0D17E6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DF8964B-A6B6-42E3-956E-4B5A1D4A0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6E1631B-578C-4099-AC9B-C1E36032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27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732B36C-61AF-48B9-BE62-85D83F98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8C7B2720-F456-44ED-8B11-037B755A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34B77D8-F133-4307-A65C-F42AFA4E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9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B5AF2D-C3C4-4275-877B-A69EB628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1530F1C-89B0-4946-80DD-013F848D1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0DC403B-5B02-46C0-8421-1512D1EC3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E626DCD-589A-4F43-AC10-C9DEBD5C4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54D32FB-251E-49CE-9042-38AE805A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EE0E483-DF34-4698-AFBB-1FACF96D4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93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06D206-6C06-468F-B3EE-35F00BE4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98A2121-3EED-4FD2-A303-A087C89649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EC992C9-7731-46F7-B941-CDA12C88A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994D2F9-B93E-4D5E-8685-B88B7B6FD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8597B65-64FA-415A-9A6D-665D2E3A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C8452AD-8E5F-4E3C-B44E-1477F42E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9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FCA105-7396-4042-949F-4BB4F01B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0305344-C760-41F6-971B-8343E9BA1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2CC7EC-5ADD-4410-8137-BA62F042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2486BD-A629-461F-9C38-DD324318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B486AE-5A98-4CD4-A556-43D3E4B87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DA4135F-7957-42B2-9B27-50E3580C6B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652B2DF-D02F-41B7-8869-3EB123696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9AD7EF3-86EF-4B03-8EC2-B6E4D92BA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5C22819-1A7E-44AF-9436-871DE659E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3839652-8FAF-4705-B4AB-9A8E88D2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37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61E1BF6-D173-479E-AB12-D910C5585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50A84FC-8D03-43DB-90F0-5167DE521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891CB-C8D0-48EC-B811-947D03142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0992F-8A02-4D85-9650-26F6D4676BE5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F461EDE-97C5-4C83-AB67-6AB970A2F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2358892-41DE-43A2-B81B-F5F28EE7D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B8757-1F12-4F95-B457-64450A7EF92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7"/>
            <a:extLst>
              <a:ext uri="{FF2B5EF4-FFF2-40B4-BE49-F238E27FC236}">
                <a16:creationId xmlns="" xmlns:a16="http://schemas.microsoft.com/office/drawing/2014/main" id="{7441A85C-09F1-4129-ACAA-D798CB8E986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45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83007" y="4292126"/>
            <a:ext cx="66984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err="1"/>
              <a:t>Четанова</a:t>
            </a:r>
            <a:r>
              <a:rPr lang="ru-RU" sz="2000" dirty="0"/>
              <a:t> Эльвира </a:t>
            </a:r>
            <a:r>
              <a:rPr lang="ru-RU" sz="2000" dirty="0" err="1"/>
              <a:t>Марсовна</a:t>
            </a:r>
            <a:r>
              <a:rPr lang="ru-RU" sz="2000" dirty="0"/>
              <a:t>,</a:t>
            </a:r>
          </a:p>
          <a:p>
            <a:pPr algn="r"/>
            <a:r>
              <a:rPr lang="ru-RU" sz="2000" dirty="0"/>
              <a:t>учитель физики </a:t>
            </a:r>
          </a:p>
          <a:p>
            <a:pPr algn="r"/>
            <a:r>
              <a:rPr lang="ru-RU" sz="2000" dirty="0"/>
              <a:t>высшей квалификационной категории</a:t>
            </a:r>
          </a:p>
          <a:p>
            <a:pPr algn="r"/>
            <a:r>
              <a:rPr lang="ru-RU" sz="2000" dirty="0"/>
              <a:t>МБОУ «БСОШ № 2»                                                                                           Спасского муниципального района </a:t>
            </a:r>
            <a:r>
              <a:rPr lang="ru-RU" sz="2000" dirty="0" smtClean="0"/>
              <a:t>                                                 Республики Татарстан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272619" y="6231118"/>
            <a:ext cx="9323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г. Казань 2023 год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578555" y="535736"/>
            <a:ext cx="9153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ГАОУ ДПО «Институт развития образования Республики Татарстан»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78555" y="2106154"/>
            <a:ext cx="93316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Формирование креативного мышления на уроках </a:t>
            </a:r>
            <a:r>
              <a:rPr lang="ru-RU" sz="3200" b="1" dirty="0" smtClean="0"/>
              <a:t>физики в условиях внедрения обновленных ФГОС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511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3" y="475962"/>
            <a:ext cx="10657114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Требования ФГОС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к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естественнонаучным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предметам: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32778" y="1995488"/>
            <a:ext cx="10453679" cy="2244002"/>
          </a:xfrm>
        </p:spPr>
        <p:txBody>
          <a:bodyPr>
            <a:normAutofit/>
          </a:bodyPr>
          <a:lstStyle/>
          <a:p>
            <a:pPr lvl="0" algn="just"/>
            <a:r>
              <a:rPr lang="ru-RU" dirty="0"/>
              <a:t>овладение умениями формулировать гипотезы, конструировать, проводить эксперименты, оценивать полученные результаты; </a:t>
            </a:r>
          </a:p>
          <a:p>
            <a:pPr lvl="0" algn="just"/>
            <a:r>
              <a:rPr lang="ru-RU" dirty="0"/>
              <a:t>овладение умением сопоставлять экспериментальные и теоретические знания с объективными реалиями жизни. </a:t>
            </a:r>
          </a:p>
          <a:p>
            <a:pPr marL="0" indent="0" algn="just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2778" y="4433453"/>
            <a:ext cx="9587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Основой </a:t>
            </a:r>
            <a:r>
              <a:rPr lang="ru-RU" sz="3600" b="1" dirty="0">
                <a:solidFill>
                  <a:srgbClr val="FF0000"/>
                </a:solidFill>
              </a:rPr>
              <a:t>образовательного процесса является системно – </a:t>
            </a:r>
            <a:r>
              <a:rPr lang="ru-RU" sz="3600" b="1" dirty="0" err="1">
                <a:solidFill>
                  <a:srgbClr val="FF0000"/>
                </a:solidFill>
              </a:rPr>
              <a:t>деятельностный</a:t>
            </a:r>
            <a:r>
              <a:rPr lang="ru-RU" sz="3600" b="1" dirty="0">
                <a:solidFill>
                  <a:srgbClr val="FF0000"/>
                </a:solidFill>
              </a:rPr>
              <a:t> подход</a:t>
            </a:r>
          </a:p>
        </p:txBody>
      </p:sp>
    </p:spTree>
    <p:extLst>
      <p:ext uri="{BB962C8B-B14F-4D97-AF65-F5344CB8AC3E}">
        <p14:creationId xmlns:p14="http://schemas.microsoft.com/office/powerpoint/2010/main" val="207149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764" y="4535343"/>
            <a:ext cx="3366654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Н.В. Гоголь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52CC3EA5-F86C-420D-97A4-5B7447265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708" y="997961"/>
            <a:ext cx="8915400" cy="435133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6600" dirty="0" smtClean="0">
                <a:solidFill>
                  <a:srgbClr val="FF0000"/>
                </a:solidFill>
              </a:rPr>
              <a:t>Едва </a:t>
            </a:r>
            <a:r>
              <a:rPr lang="ru-RU" sz="6600" dirty="0">
                <a:solidFill>
                  <a:srgbClr val="FF0000"/>
                </a:solidFill>
              </a:rPr>
              <a:t>ли есть высшее </a:t>
            </a:r>
            <a:r>
              <a:rPr lang="ru-RU" sz="6600" dirty="0" smtClean="0">
                <a:solidFill>
                  <a:srgbClr val="FF0000"/>
                </a:solidFill>
              </a:rPr>
              <a:t>наслаждение, как </a:t>
            </a:r>
            <a:r>
              <a:rPr lang="ru-RU" sz="6600" dirty="0">
                <a:solidFill>
                  <a:srgbClr val="FF0000"/>
                </a:solidFill>
              </a:rPr>
              <a:t>наслаждение </a:t>
            </a:r>
            <a:r>
              <a:rPr lang="ru-RU" sz="6600" dirty="0" smtClean="0">
                <a:solidFill>
                  <a:srgbClr val="FF0000"/>
                </a:solidFill>
              </a:rPr>
              <a:t>творить 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9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9236" y="4535343"/>
            <a:ext cx="3602182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А. Эйнштейн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52CC3EA5-F86C-420D-97A4-5B7447265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708" y="997961"/>
            <a:ext cx="8915400" cy="435133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6600" dirty="0" smtClean="0">
                <a:solidFill>
                  <a:srgbClr val="FF0000"/>
                </a:solidFill>
              </a:rPr>
              <a:t>Секрет </a:t>
            </a:r>
            <a:r>
              <a:rPr lang="ru-RU" sz="6600" dirty="0">
                <a:solidFill>
                  <a:srgbClr val="FF0000"/>
                </a:solidFill>
              </a:rPr>
              <a:t>креативности в умении прятать свои </a:t>
            </a:r>
            <a:r>
              <a:rPr lang="ru-RU" sz="6600" dirty="0" smtClean="0">
                <a:solidFill>
                  <a:srgbClr val="FF0000"/>
                </a:solidFill>
              </a:rPr>
              <a:t>источники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83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3" y="475962"/>
            <a:ext cx="10657114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Составляющие креативности: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035612" y="2146317"/>
            <a:ext cx="4044575" cy="2728912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беглость мысли;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гибкость мысли;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оригинальность;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любознательность; 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разработанность;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удовлетворённость </a:t>
            </a:r>
          </a:p>
          <a:p>
            <a:pPr marL="0" indent="0" algn="just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2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022" y="2534660"/>
            <a:ext cx="10657114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E5856"/>
                </a:solidFill>
              </a:rPr>
              <a:t>Ресурсы</a:t>
            </a:r>
            <a:r>
              <a:rPr lang="ru-RU" sz="2800" dirty="0">
                <a:solidFill>
                  <a:srgbClr val="0E5856"/>
                </a:solidFill>
              </a:rPr>
              <a:t/>
            </a:r>
            <a:br>
              <a:rPr lang="ru-RU" sz="2800" dirty="0">
                <a:solidFill>
                  <a:srgbClr val="0E5856"/>
                </a:solidFill>
              </a:rPr>
            </a:br>
            <a:r>
              <a:rPr lang="ru-RU" sz="2800" dirty="0" smtClean="0">
                <a:solidFill>
                  <a:srgbClr val="0E5856"/>
                </a:solidFill>
              </a:rPr>
              <a:t>+</a:t>
            </a:r>
            <a:br>
              <a:rPr lang="ru-RU" sz="2800" dirty="0" smtClean="0">
                <a:solidFill>
                  <a:srgbClr val="0E5856"/>
                </a:solidFill>
              </a:rPr>
            </a:br>
            <a:r>
              <a:rPr lang="ru-RU" sz="2800" dirty="0">
                <a:solidFill>
                  <a:srgbClr val="0E5856"/>
                </a:solidFill>
              </a:rPr>
              <a:t>Н</a:t>
            </a:r>
            <a:r>
              <a:rPr lang="ru-RU" sz="2800" dirty="0" smtClean="0">
                <a:solidFill>
                  <a:srgbClr val="0E5856"/>
                </a:solidFill>
              </a:rPr>
              <a:t>авыки </a:t>
            </a:r>
            <a:r>
              <a:rPr lang="ru-RU" sz="2800" dirty="0">
                <a:solidFill>
                  <a:srgbClr val="0E5856"/>
                </a:solidFill>
              </a:rPr>
              <a:t>творческого </a:t>
            </a:r>
            <a:r>
              <a:rPr lang="ru-RU" sz="2800" dirty="0" smtClean="0">
                <a:solidFill>
                  <a:srgbClr val="0E5856"/>
                </a:solidFill>
              </a:rPr>
              <a:t>мышления</a:t>
            </a:r>
            <a:r>
              <a:rPr lang="ru-RU" sz="2800" dirty="0">
                <a:solidFill>
                  <a:srgbClr val="0E5856"/>
                </a:solidFill>
              </a:rPr>
              <a:t/>
            </a:r>
            <a:br>
              <a:rPr lang="ru-RU" sz="2800" dirty="0">
                <a:solidFill>
                  <a:srgbClr val="0E5856"/>
                </a:solidFill>
              </a:rPr>
            </a:br>
            <a:r>
              <a:rPr lang="ru-RU" sz="2800" dirty="0" smtClean="0">
                <a:solidFill>
                  <a:srgbClr val="0E5856"/>
                </a:solidFill>
              </a:rPr>
              <a:t>+</a:t>
            </a:r>
            <a:br>
              <a:rPr lang="ru-RU" sz="2800" dirty="0" smtClean="0">
                <a:solidFill>
                  <a:srgbClr val="0E5856"/>
                </a:solidFill>
              </a:rPr>
            </a:br>
            <a:r>
              <a:rPr lang="ru-RU" sz="2800" dirty="0" smtClean="0">
                <a:solidFill>
                  <a:srgbClr val="0E5856"/>
                </a:solidFill>
              </a:rPr>
              <a:t>Внутренняя мотивация</a:t>
            </a:r>
            <a:br>
              <a:rPr lang="ru-RU" sz="2800" dirty="0" smtClean="0">
                <a:solidFill>
                  <a:srgbClr val="0E5856"/>
                </a:solidFill>
              </a:rPr>
            </a:br>
            <a:r>
              <a:rPr lang="ru-RU" sz="2800" dirty="0" smtClean="0">
                <a:solidFill>
                  <a:srgbClr val="0E5856"/>
                </a:solidFill>
              </a:rPr>
              <a:t>=</a:t>
            </a:r>
            <a:br>
              <a:rPr lang="ru-RU" sz="2800" dirty="0" smtClean="0">
                <a:solidFill>
                  <a:srgbClr val="0E5856"/>
                </a:solidFill>
              </a:rPr>
            </a:br>
            <a:r>
              <a:rPr lang="ru-RU" sz="2800" dirty="0" smtClean="0">
                <a:solidFill>
                  <a:srgbClr val="0E5856"/>
                </a:solidFill>
              </a:rPr>
              <a:t>Креативность                                                                                                                                             как </a:t>
            </a:r>
            <a:r>
              <a:rPr lang="ru-RU" sz="2800" dirty="0">
                <a:solidFill>
                  <a:srgbClr val="0E5856"/>
                </a:solidFill>
              </a:rPr>
              <a:t>способность составить уникальную </a:t>
            </a:r>
            <a:r>
              <a:rPr lang="ru-RU" sz="2800" dirty="0" smtClean="0">
                <a:solidFill>
                  <a:srgbClr val="0E5856"/>
                </a:solidFill>
              </a:rPr>
              <a:t> </a:t>
            </a:r>
            <a:r>
              <a:rPr lang="ru-RU" sz="2800" dirty="0">
                <a:solidFill>
                  <a:srgbClr val="0E5856"/>
                </a:solidFill>
              </a:rPr>
              <a:t>комбинацию </a:t>
            </a:r>
            <a:r>
              <a:rPr lang="ru-RU" sz="2800" dirty="0" smtClean="0">
                <a:solidFill>
                  <a:srgbClr val="0E5856"/>
                </a:solidFill>
              </a:rPr>
              <a:t>                                                    из </a:t>
            </a:r>
            <a:r>
              <a:rPr lang="ru-RU" sz="2800" dirty="0">
                <a:solidFill>
                  <a:srgbClr val="0E5856"/>
                </a:solidFill>
              </a:rPr>
              <a:t>отдельных </a:t>
            </a:r>
            <a:r>
              <a:rPr lang="ru-RU" sz="2800" dirty="0" smtClean="0">
                <a:solidFill>
                  <a:srgbClr val="0E5856"/>
                </a:solidFill>
              </a:rPr>
              <a:t>идей</a:t>
            </a:r>
            <a:r>
              <a:rPr lang="ru-RU" sz="2800" dirty="0">
                <a:solidFill>
                  <a:srgbClr val="0E5856"/>
                </a:solidFill>
              </a:rPr>
              <a:t/>
            </a:r>
            <a:br>
              <a:rPr lang="ru-RU" sz="2800" dirty="0">
                <a:solidFill>
                  <a:srgbClr val="0E5856"/>
                </a:solidFill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75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870" y="2332471"/>
            <a:ext cx="10657114" cy="1325563"/>
          </a:xfrm>
        </p:spPr>
        <p:txBody>
          <a:bodyPr>
            <a:noAutofit/>
          </a:bodyPr>
          <a:lstStyle/>
          <a:p>
            <a:pPr algn="just"/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smtClean="0"/>
              <a:t>   </a:t>
            </a:r>
            <a:r>
              <a:rPr lang="ru-RU" sz="4000" b="0" i="1" dirty="0" smtClean="0"/>
              <a:t>Креативное </a:t>
            </a:r>
            <a:r>
              <a:rPr lang="ru-RU" sz="4000" b="0" i="1" dirty="0"/>
              <a:t>мышление – это способность человека нестандартно решать стоящие перед ним задачи и находить новые, более эффективные пути достижения своих целей. Другими словами, это </a:t>
            </a:r>
            <a:r>
              <a:rPr lang="ru-RU" sz="4000" b="0" i="1" u="sng" dirty="0">
                <a:solidFill>
                  <a:srgbClr val="FF0000"/>
                </a:solidFill>
              </a:rPr>
              <a:t>независимое </a:t>
            </a:r>
            <a:r>
              <a:rPr lang="ru-RU" sz="4000" b="0" i="1" u="sng" dirty="0" smtClean="0">
                <a:solidFill>
                  <a:srgbClr val="FF0000"/>
                </a:solidFill>
              </a:rPr>
              <a:t>мышление.</a:t>
            </a:r>
            <a:r>
              <a:rPr lang="ru-RU" sz="4000" b="0" i="1" dirty="0"/>
              <a:t/>
            </a:r>
            <a:br>
              <a:rPr lang="ru-RU" sz="4000" b="0" i="1" dirty="0"/>
            </a:br>
            <a:endParaRPr lang="ru-RU" sz="40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8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59" y="1030143"/>
            <a:ext cx="11206969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 развития креативного мышления: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48457" y="2070902"/>
            <a:ext cx="10453679" cy="22440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200" b="1" dirty="0" smtClean="0"/>
              <a:t> получение </a:t>
            </a:r>
            <a:r>
              <a:rPr lang="ru-RU" sz="3200" b="1" dirty="0"/>
              <a:t>новой </a:t>
            </a:r>
            <a:r>
              <a:rPr lang="ru-RU" sz="3200" b="1" dirty="0" smtClean="0"/>
              <a:t>информации;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200" b="1" dirty="0" smtClean="0"/>
              <a:t> преобразование </a:t>
            </a:r>
            <a:r>
              <a:rPr lang="ru-RU" sz="3200" b="1" dirty="0"/>
              <a:t>или </a:t>
            </a:r>
            <a:r>
              <a:rPr lang="ru-RU" sz="3200" b="1" dirty="0" smtClean="0"/>
              <a:t>ее трансформация;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b="1" dirty="0" smtClean="0"/>
              <a:t> применение </a:t>
            </a:r>
            <a:r>
              <a:rPr lang="ru-RU" sz="3200" b="1" dirty="0"/>
              <a:t>информации к решению задач </a:t>
            </a:r>
            <a:r>
              <a:rPr lang="ru-RU" sz="3200" b="1" dirty="0" smtClean="0"/>
              <a:t>с последующим </a:t>
            </a:r>
            <a:r>
              <a:rPr lang="ru-RU" sz="3200" b="1" dirty="0"/>
              <a:t>контролем и </a:t>
            </a:r>
            <a:r>
              <a:rPr lang="ru-RU" sz="3200" b="1" dirty="0" smtClean="0"/>
              <a:t>оценкой</a:t>
            </a:r>
            <a:r>
              <a:rPr lang="ru-RU" sz="3100" b="1" dirty="0" smtClean="0"/>
              <a:t> </a:t>
            </a:r>
            <a:endParaRPr lang="ru-RU" sz="3100" b="1" dirty="0"/>
          </a:p>
          <a:p>
            <a:pPr algn="just">
              <a:buFont typeface="Wingdings" panose="05000000000000000000" pitchFamily="2" charset="2"/>
              <a:buChar char="Ø"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60" y="1030143"/>
            <a:ext cx="10657114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развития креативного мышления: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063235" y="2108610"/>
            <a:ext cx="10453679" cy="22440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200" b="1" dirty="0" smtClean="0"/>
              <a:t> метод </a:t>
            </a:r>
            <a:r>
              <a:rPr lang="ru-RU" sz="3200" b="1" dirty="0"/>
              <a:t>поиска альтернатив и </a:t>
            </a:r>
            <a:r>
              <a:rPr lang="ru-RU" sz="3200" b="1" dirty="0" smtClean="0"/>
              <a:t>аналогий;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200" b="1" dirty="0" smtClean="0"/>
              <a:t> метод </a:t>
            </a:r>
            <a:r>
              <a:rPr lang="ru-RU" sz="3200" b="1" dirty="0"/>
              <a:t>мозгового </a:t>
            </a:r>
            <a:r>
              <a:rPr lang="ru-RU" sz="3200" b="1" dirty="0" smtClean="0"/>
              <a:t>штурма;</a:t>
            </a:r>
            <a:endParaRPr lang="ru-RU" sz="32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3200" b="1" dirty="0" smtClean="0"/>
              <a:t> метод </a:t>
            </a:r>
            <a:r>
              <a:rPr lang="ru-RU" sz="3200" b="1" dirty="0"/>
              <a:t>ментальных карт</a:t>
            </a:r>
            <a:endParaRPr lang="ru-RU" sz="3200" b="1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8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695" y="238429"/>
            <a:ext cx="10657114" cy="1325563"/>
          </a:xfrm>
        </p:spPr>
        <p:txBody>
          <a:bodyPr/>
          <a:lstStyle/>
          <a:p>
            <a:r>
              <a:rPr lang="ru-RU" dirty="0"/>
              <a:t>Метод поиска альтернатив и аналогий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76992"/>
              </p:ext>
            </p:extLst>
          </p:nvPr>
        </p:nvGraphicFramePr>
        <p:xfrm>
          <a:off x="970961" y="1677974"/>
          <a:ext cx="9851011" cy="44804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3860">
                  <a:extLst>
                    <a:ext uri="{9D8B030D-6E8A-4147-A177-3AD203B41FA5}">
                      <a16:colId xmlns="" xmlns:a16="http://schemas.microsoft.com/office/drawing/2014/main" val="1700009936"/>
                    </a:ext>
                  </a:extLst>
                </a:gridCol>
                <a:gridCol w="1907627">
                  <a:extLst>
                    <a:ext uri="{9D8B030D-6E8A-4147-A177-3AD203B41FA5}">
                      <a16:colId xmlns="" xmlns:a16="http://schemas.microsoft.com/office/drawing/2014/main" val="333916860"/>
                    </a:ext>
                  </a:extLst>
                </a:gridCol>
                <a:gridCol w="3011897">
                  <a:extLst>
                    <a:ext uri="{9D8B030D-6E8A-4147-A177-3AD203B41FA5}">
                      <a16:colId xmlns="" xmlns:a16="http://schemas.microsoft.com/office/drawing/2014/main" val="2116568791"/>
                    </a:ext>
                  </a:extLst>
                </a:gridCol>
                <a:gridCol w="1907627">
                  <a:extLst>
                    <a:ext uri="{9D8B030D-6E8A-4147-A177-3AD203B41FA5}">
                      <a16:colId xmlns="" xmlns:a16="http://schemas.microsoft.com/office/drawing/2014/main" val="2298376193"/>
                    </a:ext>
                  </a:extLst>
                </a:gridCol>
              </a:tblGrid>
              <a:tr h="66422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Пружинный маятник        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ru-RU" sz="2000" dirty="0" smtClean="0">
                          <a:effectLst/>
                        </a:rPr>
                        <a:t>бозначение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Колебательный контур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</a:t>
                      </a:r>
                      <a:r>
                        <a:rPr lang="ru-RU" sz="2000" dirty="0" smtClean="0">
                          <a:effectLst/>
                        </a:rPr>
                        <a:t>бозначение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0817894"/>
                  </a:ext>
                </a:extLst>
              </a:tr>
              <a:tr h="353059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Координата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Х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Заряд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37737576"/>
                  </a:ext>
                </a:extLst>
              </a:tr>
              <a:tr h="353059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Амплитуда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effectLst/>
                        </a:rPr>
                        <a:t>Х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ru-RU" sz="2000" baseline="-25000" smtClean="0">
                          <a:effectLst/>
                        </a:rPr>
                        <a:t>мах</a:t>
                      </a:r>
                      <a:r>
                        <a:rPr lang="ru-RU" sz="2000" baseline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 (</a:t>
                      </a:r>
                      <a:r>
                        <a:rPr lang="ru-RU" sz="2000" smtClean="0">
                          <a:effectLst/>
                        </a:rPr>
                        <a:t>А)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Максимальный заряд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 </a:t>
                      </a:r>
                      <a:r>
                        <a:rPr lang="ru-RU" sz="2000" baseline="-25000" dirty="0">
                          <a:effectLst/>
                        </a:rPr>
                        <a:t>мах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33899744"/>
                  </a:ext>
                </a:extLst>
              </a:tr>
              <a:tr h="353059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Скорость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v=x</a:t>
                      </a:r>
                      <a:r>
                        <a:rPr lang="ru-RU" sz="2000" dirty="0">
                          <a:effectLst/>
                        </a:rPr>
                        <a:t>/</a:t>
                      </a:r>
                      <a:r>
                        <a:rPr lang="en-US" sz="2000" dirty="0">
                          <a:effectLst/>
                        </a:rPr>
                        <a:t>t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Сила тока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 = q/t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5479377"/>
                  </a:ext>
                </a:extLst>
              </a:tr>
              <a:tr h="353059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Масса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Индуктивность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02676655"/>
                  </a:ext>
                </a:extLst>
              </a:tr>
              <a:tr h="353059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Сила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Напряжение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U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22965334"/>
                  </a:ext>
                </a:extLst>
              </a:tr>
              <a:tr h="66422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Жесткость пружины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Обратная величина электроёмкости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1/C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40947382"/>
                  </a:ext>
                </a:extLst>
              </a:tr>
              <a:tr h="664220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Потенциальная энергия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kx</a:t>
                      </a:r>
                      <a:r>
                        <a:rPr lang="en-US" sz="2000" baseline="30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/2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Энергия электрического поля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</a:t>
                      </a:r>
                      <a:r>
                        <a:rPr lang="en-US" sz="2000" baseline="30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/2C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83411912"/>
                  </a:ext>
                </a:extLst>
              </a:tr>
              <a:tr h="722457"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Кинетическая энергия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mv</a:t>
                      </a:r>
                      <a:r>
                        <a:rPr lang="en-US" sz="2000" baseline="30000">
                          <a:effectLst/>
                        </a:rPr>
                        <a:t>2</a:t>
                      </a:r>
                      <a:r>
                        <a:rPr lang="en-US" sz="2000">
                          <a:effectLst/>
                        </a:rPr>
                        <a:t>/2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Энергия магнитного поля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Li</a:t>
                      </a:r>
                      <a:r>
                        <a:rPr lang="en-US" sz="2000" baseline="30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/2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7630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11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65" y="433458"/>
            <a:ext cx="10657114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Темы мозгового штурма: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45725" y="1344211"/>
            <a:ext cx="10453679" cy="224400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80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доставить тяжелую пирогу Робинзона к морю?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измерить длину всех ядовитых змей в террариуме?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обезопасить пешеходов от падающих с крыш сосулек?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защитить бассейн, из которого подается питьевая вода в город, от </a:t>
            </a:r>
            <a:endParaRPr lang="ru-RU" altLang="ru-RU" sz="9600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ru-RU" altLang="ru-RU" sz="9600" dirty="0" smtClean="0"/>
              <a:t>купальщиков</a:t>
            </a:r>
            <a:r>
              <a:rPr lang="ru-RU" altLang="ru-RU" sz="9600" dirty="0"/>
              <a:t>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обогревать людей на улицах в лютый мороз?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 smtClean="0"/>
              <a:t> </a:t>
            </a:r>
            <a:r>
              <a:rPr lang="ru-RU" altLang="ru-RU" sz="9600" dirty="0"/>
              <a:t>Как спасти собаку, плывущую на льдине по реке в ледоход?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 smtClean="0"/>
              <a:t> </a:t>
            </a:r>
            <a:r>
              <a:rPr lang="ru-RU" altLang="ru-RU" sz="9600" dirty="0"/>
              <a:t>Надо размешать сахар в стакане с горячим чаем, ложечки нет. Что делать?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Что </a:t>
            </a:r>
            <a:r>
              <a:rPr lang="ru-RU" altLang="ru-RU" sz="9600" dirty="0"/>
              <a:t>будет, если у зайцев в десять раз увеличить длину ног?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сделать разноцветную льдинку?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altLang="ru-RU" sz="9600" dirty="0"/>
              <a:t> </a:t>
            </a:r>
            <a:r>
              <a:rPr lang="ru-RU" altLang="ru-RU" sz="9600" dirty="0" smtClean="0"/>
              <a:t>Как </a:t>
            </a:r>
            <a:r>
              <a:rPr lang="ru-RU" altLang="ru-RU" sz="9600" dirty="0"/>
              <a:t>космонавтам закреплять летающие по кабине мелкие предметы (ручки</a:t>
            </a:r>
            <a:r>
              <a:rPr lang="ru-RU" altLang="ru-RU" sz="9600" dirty="0" smtClean="0"/>
              <a:t>,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ru-RU" altLang="ru-RU" sz="9600" dirty="0" smtClean="0"/>
              <a:t> </a:t>
            </a:r>
            <a:r>
              <a:rPr lang="ru-RU" altLang="ru-RU" sz="9600" dirty="0"/>
              <a:t>расческу, </a:t>
            </a:r>
            <a:r>
              <a:rPr lang="ru-RU" altLang="ru-RU" sz="9600"/>
              <a:t>блокнот</a:t>
            </a:r>
            <a:r>
              <a:rPr lang="ru-RU" altLang="ru-RU" sz="9600" smtClean="0"/>
              <a:t>...)? </a:t>
            </a:r>
            <a:endParaRPr lang="ru-RU" altLang="ru-RU" sz="9600" dirty="0"/>
          </a:p>
          <a:p>
            <a:endParaRPr lang="ru-RU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79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138" t="16050" r="23890" b="7901"/>
          <a:stretch/>
        </p:blipFill>
        <p:spPr>
          <a:xfrm>
            <a:off x="1765300" y="83070"/>
            <a:ext cx="8864600" cy="677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7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42" y="1030143"/>
            <a:ext cx="10875432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Технологии 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развития креативного мышления: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58262" y="2278292"/>
            <a:ext cx="10453679" cy="2244002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развивающее обучение;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технология </a:t>
            </a:r>
            <a:r>
              <a:rPr lang="ru-RU" sz="12800" b="1" dirty="0"/>
              <a:t>игрового </a:t>
            </a:r>
            <a:r>
              <a:rPr lang="ru-RU" sz="12800" b="1" dirty="0" smtClean="0"/>
              <a:t>моделирования;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метод проектов;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</a:t>
            </a:r>
            <a:r>
              <a:rPr lang="ru-RU" sz="12800" b="1" dirty="0" err="1" smtClean="0"/>
              <a:t>разноуровневое</a:t>
            </a:r>
            <a:r>
              <a:rPr lang="ru-RU" sz="12800" b="1" dirty="0" smtClean="0"/>
              <a:t> обучение;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информационно </a:t>
            </a:r>
            <a:r>
              <a:rPr lang="ru-RU" sz="12800" b="1" dirty="0"/>
              <a:t>- коммуникативные </a:t>
            </a:r>
            <a:r>
              <a:rPr lang="ru-RU" sz="12800" b="1" dirty="0" smtClean="0"/>
              <a:t>технологии;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проблемное обучение;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12800" b="1" dirty="0" smtClean="0"/>
              <a:t> диалоговые технологии</a:t>
            </a:r>
            <a:endParaRPr lang="ru-RU" sz="12800" b="1" dirty="0"/>
          </a:p>
          <a:p>
            <a:pPr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4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020C4189-EA14-4ED4-B344-4376A326B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55" y="4535343"/>
            <a:ext cx="5527963" cy="132556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В. А. Сухомлинский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52CC3EA5-F86C-420D-97A4-5B7447265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6" y="997961"/>
            <a:ext cx="10166918" cy="435133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6600" dirty="0" smtClean="0">
                <a:solidFill>
                  <a:srgbClr val="FF0000"/>
                </a:solidFill>
              </a:rPr>
              <a:t>Дети </a:t>
            </a:r>
            <a:r>
              <a:rPr lang="ru-RU" sz="6600" dirty="0">
                <a:solidFill>
                  <a:srgbClr val="FF0000"/>
                </a:solidFill>
              </a:rPr>
              <a:t>должны жить в мире красоты, игры, сказки, музыки, рисунка, фантазии, </a:t>
            </a:r>
            <a:r>
              <a:rPr lang="ru-RU" sz="6600" dirty="0" smtClean="0">
                <a:solidFill>
                  <a:srgbClr val="FF0000"/>
                </a:solidFill>
              </a:rPr>
              <a:t>творчества 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4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</TotalTime>
  <Words>424</Words>
  <Application>Microsoft Office PowerPoint</Application>
  <PresentationFormat>Произвольный</PresentationFormat>
  <Paragraphs>95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Требования ФГОС                                                                        к естественнонаучным предметам:</vt:lpstr>
      <vt:lpstr>Н.В. Гоголь</vt:lpstr>
      <vt:lpstr>А. Эйнштейн</vt:lpstr>
      <vt:lpstr>Составляющие креативности:</vt:lpstr>
      <vt:lpstr>Ресурсы + Навыки творческого мышления + Внутренняя мотивация = Креативность                                                                                                                                             как способность составить уникальную  комбинацию                                                     из отдельных идей  </vt:lpstr>
      <vt:lpstr>    Креативное мышление – это способность человека нестандартно решать стоящие перед ним задачи и находить новые, более эффективные пути достижения своих целей. Другими словами, это независимое мышление. </vt:lpstr>
      <vt:lpstr>Направления развития креативного мышления:  </vt:lpstr>
      <vt:lpstr>Методы развития креативного мышления:  </vt:lpstr>
      <vt:lpstr>Метод поиска альтернатив и аналогий</vt:lpstr>
      <vt:lpstr>Темы мозгового штурма: </vt:lpstr>
      <vt:lpstr>Презентация PowerPoint</vt:lpstr>
      <vt:lpstr>Технологии  развития креативного мышления:  </vt:lpstr>
      <vt:lpstr>В. А. Сухомлинский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Семья</cp:lastModifiedBy>
  <cp:revision>70</cp:revision>
  <dcterms:created xsi:type="dcterms:W3CDTF">2021-05-07T13:17:58Z</dcterms:created>
  <dcterms:modified xsi:type="dcterms:W3CDTF">2023-08-23T17:32:48Z</dcterms:modified>
</cp:coreProperties>
</file>