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51" r:id="rId2"/>
    <p:sldId id="410" r:id="rId3"/>
    <p:sldId id="411" r:id="rId4"/>
    <p:sldId id="413" r:id="rId5"/>
    <p:sldId id="372" r:id="rId6"/>
    <p:sldId id="393" r:id="rId7"/>
    <p:sldId id="397" r:id="rId8"/>
    <p:sldId id="385" r:id="rId9"/>
    <p:sldId id="406" r:id="rId10"/>
    <p:sldId id="407" r:id="rId11"/>
    <p:sldId id="408" r:id="rId12"/>
    <p:sldId id="409" r:id="rId13"/>
    <p:sldId id="395" r:id="rId14"/>
    <p:sldId id="374" r:id="rId15"/>
    <p:sldId id="376" r:id="rId16"/>
    <p:sldId id="412" r:id="rId17"/>
    <p:sldId id="378" r:id="rId18"/>
    <p:sldId id="392" r:id="rId19"/>
    <p:sldId id="391" r:id="rId20"/>
    <p:sldId id="401" r:id="rId21"/>
    <p:sldId id="379" r:id="rId22"/>
    <p:sldId id="388" r:id="rId23"/>
    <p:sldId id="373" r:id="rId24"/>
    <p:sldId id="414" r:id="rId25"/>
    <p:sldId id="381" r:id="rId26"/>
    <p:sldId id="380" r:id="rId27"/>
    <p:sldId id="400" r:id="rId28"/>
    <p:sldId id="371" r:id="rId2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E5FF"/>
    <a:srgbClr val="FF66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94364" autoAdjust="0"/>
  </p:normalViewPr>
  <p:slideViewPr>
    <p:cSldViewPr snapToGrid="0">
      <p:cViewPr varScale="1">
        <p:scale>
          <a:sx n="92" d="100"/>
          <a:sy n="92" d="100"/>
        </p:scale>
        <p:origin x="4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9D85D6-E108-4C40-8A4B-ACC4C3E62C3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B47396-C530-4ACE-A889-C07B22920E8F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Издательство сотрудничает </a:t>
          </a:r>
          <a:r>
            <a:rPr lang="ru-RU" sz="2400" dirty="0" smtClean="0">
              <a:solidFill>
                <a:srgbClr val="002060"/>
              </a:solidFill>
            </a:rPr>
            <a:t>с ведущими учёными страны</a:t>
          </a:r>
          <a:endParaRPr lang="ru-RU" sz="2400" dirty="0">
            <a:solidFill>
              <a:srgbClr val="002060"/>
            </a:solidFill>
          </a:endParaRPr>
        </a:p>
      </dgm:t>
    </dgm:pt>
    <dgm:pt modelId="{484554F8-DE05-482C-9E51-798BB3A2437A}" type="parTrans" cxnId="{A7A695B7-1171-4463-80C5-9A89C7C8D826}">
      <dgm:prSet/>
      <dgm:spPr/>
      <dgm:t>
        <a:bodyPr/>
        <a:lstStyle/>
        <a:p>
          <a:endParaRPr lang="ru-RU"/>
        </a:p>
      </dgm:t>
    </dgm:pt>
    <dgm:pt modelId="{45B7A299-76A8-458E-AB1D-60A99765D2D8}" type="sibTrans" cxnId="{A7A695B7-1171-4463-80C5-9A89C7C8D826}">
      <dgm:prSet/>
      <dgm:spPr/>
      <dgm:t>
        <a:bodyPr/>
        <a:lstStyle/>
        <a:p>
          <a:endParaRPr lang="ru-RU"/>
        </a:p>
      </dgm:t>
    </dgm:pt>
    <dgm:pt modelId="{B099FFA4-EA26-460F-A774-C90294C45E54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Издательство сотрудничает </a:t>
          </a:r>
          <a:r>
            <a:rPr lang="ru-RU" sz="2400" dirty="0" smtClean="0">
              <a:solidFill>
                <a:srgbClr val="002060"/>
              </a:solidFill>
            </a:rPr>
            <a:t>с федеральными органами власти</a:t>
          </a:r>
          <a:endParaRPr lang="ru-RU" sz="2400" dirty="0">
            <a:solidFill>
              <a:srgbClr val="002060"/>
            </a:solidFill>
          </a:endParaRPr>
        </a:p>
      </dgm:t>
    </dgm:pt>
    <dgm:pt modelId="{B581C887-1B4E-4BBE-82B2-73F274F92B86}" type="parTrans" cxnId="{28ACC032-A0D9-4135-8C46-5F8BB79D4870}">
      <dgm:prSet/>
      <dgm:spPr/>
      <dgm:t>
        <a:bodyPr/>
        <a:lstStyle/>
        <a:p>
          <a:endParaRPr lang="ru-RU"/>
        </a:p>
      </dgm:t>
    </dgm:pt>
    <dgm:pt modelId="{95365069-D500-43BC-8F16-02F401679A5A}" type="sibTrans" cxnId="{28ACC032-A0D9-4135-8C46-5F8BB79D4870}">
      <dgm:prSet/>
      <dgm:spPr/>
      <dgm:t>
        <a:bodyPr/>
        <a:lstStyle/>
        <a:p>
          <a:endParaRPr lang="ru-RU"/>
        </a:p>
      </dgm:t>
    </dgm:pt>
    <dgm:pt modelId="{579ECF19-EEF4-4B22-8508-C3FEB3FFD1B2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Издательство сотрудничает </a:t>
          </a:r>
          <a:r>
            <a:rPr lang="ru-RU" sz="2400" dirty="0" smtClean="0">
              <a:solidFill>
                <a:srgbClr val="002060"/>
              </a:solidFill>
            </a:rPr>
            <a:t>с региональными институтами развития образования </a:t>
          </a:r>
          <a:endParaRPr lang="ru-RU" sz="2400" dirty="0">
            <a:solidFill>
              <a:srgbClr val="002060"/>
            </a:solidFill>
          </a:endParaRPr>
        </a:p>
      </dgm:t>
    </dgm:pt>
    <dgm:pt modelId="{1B74C352-BFA5-4982-A30B-6D008E2E0174}" type="parTrans" cxnId="{27207095-4809-4807-B569-D00C28045D4F}">
      <dgm:prSet/>
      <dgm:spPr/>
      <dgm:t>
        <a:bodyPr/>
        <a:lstStyle/>
        <a:p>
          <a:endParaRPr lang="ru-RU"/>
        </a:p>
      </dgm:t>
    </dgm:pt>
    <dgm:pt modelId="{C36D862A-AF10-4A58-A3F8-71335399174A}" type="sibTrans" cxnId="{27207095-4809-4807-B569-D00C28045D4F}">
      <dgm:prSet/>
      <dgm:spPr/>
      <dgm:t>
        <a:bodyPr/>
        <a:lstStyle/>
        <a:p>
          <a:endParaRPr lang="ru-RU"/>
        </a:p>
      </dgm:t>
    </dgm:pt>
    <dgm:pt modelId="{B9E3C58E-DA58-4DFD-8744-15D834C680F1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Издательство сотрудничает  </a:t>
          </a:r>
          <a:r>
            <a:rPr lang="ru-RU" sz="2400" dirty="0" smtClean="0">
              <a:solidFill>
                <a:srgbClr val="002060"/>
              </a:solidFill>
            </a:rPr>
            <a:t>с ведущими методистами в регионах (авторы, консультанты)</a:t>
          </a:r>
          <a:endParaRPr lang="ru-RU" sz="2400" dirty="0">
            <a:solidFill>
              <a:srgbClr val="002060"/>
            </a:solidFill>
          </a:endParaRPr>
        </a:p>
      </dgm:t>
    </dgm:pt>
    <dgm:pt modelId="{48F873C4-CA44-46F2-96B0-10D8DF57E890}" type="parTrans" cxnId="{FC062A84-4E9A-4785-8483-41FF6E7645FD}">
      <dgm:prSet/>
      <dgm:spPr/>
      <dgm:t>
        <a:bodyPr/>
        <a:lstStyle/>
        <a:p>
          <a:endParaRPr lang="ru-RU"/>
        </a:p>
      </dgm:t>
    </dgm:pt>
    <dgm:pt modelId="{99D8E03C-B1D3-44D2-894F-E71A42555378}" type="sibTrans" cxnId="{FC062A84-4E9A-4785-8483-41FF6E7645FD}">
      <dgm:prSet/>
      <dgm:spPr/>
      <dgm:t>
        <a:bodyPr/>
        <a:lstStyle/>
        <a:p>
          <a:endParaRPr lang="ru-RU"/>
        </a:p>
      </dgm:t>
    </dgm:pt>
    <dgm:pt modelId="{8CF114DE-15AA-4317-843F-BF9D66DFE90D}" type="pres">
      <dgm:prSet presAssocID="{1A9D85D6-E108-4C40-8A4B-ACC4C3E62C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E1327A-A594-4051-86B8-7716E487B706}" type="pres">
      <dgm:prSet presAssocID="{CDB47396-C530-4ACE-A889-C07B22920E8F}" presName="parentLin" presStyleCnt="0"/>
      <dgm:spPr/>
    </dgm:pt>
    <dgm:pt modelId="{6EB84EDC-FA0D-4585-9A9D-9138BBF7F710}" type="pres">
      <dgm:prSet presAssocID="{CDB47396-C530-4ACE-A889-C07B22920E8F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7CF5E68-7E0C-4A4C-825F-E4C95161F4AA}" type="pres">
      <dgm:prSet presAssocID="{CDB47396-C530-4ACE-A889-C07B22920E8F}" presName="parentText" presStyleLbl="node1" presStyleIdx="0" presStyleCnt="4" custScaleX="1141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294272-6A1F-496B-8E5E-1022E6058445}" type="pres">
      <dgm:prSet presAssocID="{CDB47396-C530-4ACE-A889-C07B22920E8F}" presName="negativeSpace" presStyleCnt="0"/>
      <dgm:spPr/>
    </dgm:pt>
    <dgm:pt modelId="{226254E1-7212-4CA9-831F-E04ED8F11D38}" type="pres">
      <dgm:prSet presAssocID="{CDB47396-C530-4ACE-A889-C07B22920E8F}" presName="childText" presStyleLbl="conFgAcc1" presStyleIdx="0" presStyleCnt="4">
        <dgm:presLayoutVars>
          <dgm:bulletEnabled val="1"/>
        </dgm:presLayoutVars>
      </dgm:prSet>
      <dgm:spPr/>
    </dgm:pt>
    <dgm:pt modelId="{2338E6E9-DF49-415D-918A-3E078C9654BE}" type="pres">
      <dgm:prSet presAssocID="{45B7A299-76A8-458E-AB1D-60A99765D2D8}" presName="spaceBetweenRectangles" presStyleCnt="0"/>
      <dgm:spPr/>
    </dgm:pt>
    <dgm:pt modelId="{16B32293-7E86-48D6-853B-A52136D817B6}" type="pres">
      <dgm:prSet presAssocID="{B099FFA4-EA26-460F-A774-C90294C45E54}" presName="parentLin" presStyleCnt="0"/>
      <dgm:spPr/>
    </dgm:pt>
    <dgm:pt modelId="{C8760F58-0CA0-4AD8-8EC8-D0D482603B38}" type="pres">
      <dgm:prSet presAssocID="{B099FFA4-EA26-460F-A774-C90294C45E5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CCF1C43-E7AF-4F96-B696-5906C77B0742}" type="pres">
      <dgm:prSet presAssocID="{B099FFA4-EA26-460F-A774-C90294C45E54}" presName="parentText" presStyleLbl="node1" presStyleIdx="1" presStyleCnt="4" custScaleX="1134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7F903-2A6F-43DA-B626-1C2C235678AC}" type="pres">
      <dgm:prSet presAssocID="{B099FFA4-EA26-460F-A774-C90294C45E54}" presName="negativeSpace" presStyleCnt="0"/>
      <dgm:spPr/>
    </dgm:pt>
    <dgm:pt modelId="{EDD4D69D-CE85-4C17-AEDC-5B324B838F2C}" type="pres">
      <dgm:prSet presAssocID="{B099FFA4-EA26-460F-A774-C90294C45E54}" presName="childText" presStyleLbl="conFgAcc1" presStyleIdx="1" presStyleCnt="4">
        <dgm:presLayoutVars>
          <dgm:bulletEnabled val="1"/>
        </dgm:presLayoutVars>
      </dgm:prSet>
      <dgm:spPr/>
    </dgm:pt>
    <dgm:pt modelId="{CC6D1A61-F593-47AA-A1F7-88029D62E468}" type="pres">
      <dgm:prSet presAssocID="{95365069-D500-43BC-8F16-02F401679A5A}" presName="spaceBetweenRectangles" presStyleCnt="0"/>
      <dgm:spPr/>
    </dgm:pt>
    <dgm:pt modelId="{2AFEC503-CD8B-489C-B869-861E5A9B6D33}" type="pres">
      <dgm:prSet presAssocID="{579ECF19-EEF4-4B22-8508-C3FEB3FFD1B2}" presName="parentLin" presStyleCnt="0"/>
      <dgm:spPr/>
    </dgm:pt>
    <dgm:pt modelId="{C1A371E2-477B-4F42-BAF5-7EC729B81F4D}" type="pres">
      <dgm:prSet presAssocID="{579ECF19-EEF4-4B22-8508-C3FEB3FFD1B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D46B7C38-CA0A-481D-9463-CA350D68F9E0}" type="pres">
      <dgm:prSet presAssocID="{579ECF19-EEF4-4B22-8508-C3FEB3FFD1B2}" presName="parentText" presStyleLbl="node1" presStyleIdx="2" presStyleCnt="4" custScaleX="1129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89979-5E0D-4A4D-8C8E-F79A4FF0B80A}" type="pres">
      <dgm:prSet presAssocID="{579ECF19-EEF4-4B22-8508-C3FEB3FFD1B2}" presName="negativeSpace" presStyleCnt="0"/>
      <dgm:spPr/>
    </dgm:pt>
    <dgm:pt modelId="{4F77D7F3-1430-4B65-BC9F-00B35AF80EA6}" type="pres">
      <dgm:prSet presAssocID="{579ECF19-EEF4-4B22-8508-C3FEB3FFD1B2}" presName="childText" presStyleLbl="conFgAcc1" presStyleIdx="2" presStyleCnt="4">
        <dgm:presLayoutVars>
          <dgm:bulletEnabled val="1"/>
        </dgm:presLayoutVars>
      </dgm:prSet>
      <dgm:spPr/>
    </dgm:pt>
    <dgm:pt modelId="{6C5F6BF8-93A2-4787-B4DF-B17AF2D8E442}" type="pres">
      <dgm:prSet presAssocID="{C36D862A-AF10-4A58-A3F8-71335399174A}" presName="spaceBetweenRectangles" presStyleCnt="0"/>
      <dgm:spPr/>
    </dgm:pt>
    <dgm:pt modelId="{908DCFD7-F4E8-467F-A86B-3C5F4F88F65C}" type="pres">
      <dgm:prSet presAssocID="{B9E3C58E-DA58-4DFD-8744-15D834C680F1}" presName="parentLin" presStyleCnt="0"/>
      <dgm:spPr/>
    </dgm:pt>
    <dgm:pt modelId="{44326162-2529-4529-AB40-AA5931EED6A4}" type="pres">
      <dgm:prSet presAssocID="{B9E3C58E-DA58-4DFD-8744-15D834C680F1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C80546D6-4084-42A3-90DA-11EB6417E66D}" type="pres">
      <dgm:prSet presAssocID="{B9E3C58E-DA58-4DFD-8744-15D834C680F1}" presName="parentText" presStyleLbl="node1" presStyleIdx="3" presStyleCnt="4" custScaleX="112434" custLinFactNeighborX="1813" custLinFactNeighborY="-33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0D1A86-198E-48EF-812F-5EE03EBA50D2}" type="pres">
      <dgm:prSet presAssocID="{B9E3C58E-DA58-4DFD-8744-15D834C680F1}" presName="negativeSpace" presStyleCnt="0"/>
      <dgm:spPr/>
    </dgm:pt>
    <dgm:pt modelId="{BC45BD9E-A5D4-45F9-9F5C-F92633D42899}" type="pres">
      <dgm:prSet presAssocID="{B9E3C58E-DA58-4DFD-8744-15D834C680F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7A695B7-1171-4463-80C5-9A89C7C8D826}" srcId="{1A9D85D6-E108-4C40-8A4B-ACC4C3E62C32}" destId="{CDB47396-C530-4ACE-A889-C07B22920E8F}" srcOrd="0" destOrd="0" parTransId="{484554F8-DE05-482C-9E51-798BB3A2437A}" sibTransId="{45B7A299-76A8-458E-AB1D-60A99765D2D8}"/>
    <dgm:cxn modelId="{27207095-4809-4807-B569-D00C28045D4F}" srcId="{1A9D85D6-E108-4C40-8A4B-ACC4C3E62C32}" destId="{579ECF19-EEF4-4B22-8508-C3FEB3FFD1B2}" srcOrd="2" destOrd="0" parTransId="{1B74C352-BFA5-4982-A30B-6D008E2E0174}" sibTransId="{C36D862A-AF10-4A58-A3F8-71335399174A}"/>
    <dgm:cxn modelId="{5D99BEDB-6C5C-4F8E-AF4A-B65B7D66A784}" type="presOf" srcId="{579ECF19-EEF4-4B22-8508-C3FEB3FFD1B2}" destId="{C1A371E2-477B-4F42-BAF5-7EC729B81F4D}" srcOrd="0" destOrd="0" presId="urn:microsoft.com/office/officeart/2005/8/layout/list1"/>
    <dgm:cxn modelId="{09732D31-8DAA-4A65-AE85-BDA09E2D8113}" type="presOf" srcId="{B099FFA4-EA26-460F-A774-C90294C45E54}" destId="{1CCF1C43-E7AF-4F96-B696-5906C77B0742}" srcOrd="1" destOrd="0" presId="urn:microsoft.com/office/officeart/2005/8/layout/list1"/>
    <dgm:cxn modelId="{703E78EF-E2F7-4CD2-A00F-494F3957ACBD}" type="presOf" srcId="{579ECF19-EEF4-4B22-8508-C3FEB3FFD1B2}" destId="{D46B7C38-CA0A-481D-9463-CA350D68F9E0}" srcOrd="1" destOrd="0" presId="urn:microsoft.com/office/officeart/2005/8/layout/list1"/>
    <dgm:cxn modelId="{4EE04EE1-EB91-4D7D-9243-F31C97C8F378}" type="presOf" srcId="{B099FFA4-EA26-460F-A774-C90294C45E54}" destId="{C8760F58-0CA0-4AD8-8EC8-D0D482603B38}" srcOrd="0" destOrd="0" presId="urn:microsoft.com/office/officeart/2005/8/layout/list1"/>
    <dgm:cxn modelId="{FC062A84-4E9A-4785-8483-41FF6E7645FD}" srcId="{1A9D85D6-E108-4C40-8A4B-ACC4C3E62C32}" destId="{B9E3C58E-DA58-4DFD-8744-15D834C680F1}" srcOrd="3" destOrd="0" parTransId="{48F873C4-CA44-46F2-96B0-10D8DF57E890}" sibTransId="{99D8E03C-B1D3-44D2-894F-E71A42555378}"/>
    <dgm:cxn modelId="{BD661DA3-B808-46D3-93A7-2F807EBC9B97}" type="presOf" srcId="{B9E3C58E-DA58-4DFD-8744-15D834C680F1}" destId="{44326162-2529-4529-AB40-AA5931EED6A4}" srcOrd="0" destOrd="0" presId="urn:microsoft.com/office/officeart/2005/8/layout/list1"/>
    <dgm:cxn modelId="{28ACC032-A0D9-4135-8C46-5F8BB79D4870}" srcId="{1A9D85D6-E108-4C40-8A4B-ACC4C3E62C32}" destId="{B099FFA4-EA26-460F-A774-C90294C45E54}" srcOrd="1" destOrd="0" parTransId="{B581C887-1B4E-4BBE-82B2-73F274F92B86}" sibTransId="{95365069-D500-43BC-8F16-02F401679A5A}"/>
    <dgm:cxn modelId="{10BC1A62-DFF2-4624-A8C4-2125726B8C1D}" type="presOf" srcId="{CDB47396-C530-4ACE-A889-C07B22920E8F}" destId="{6EB84EDC-FA0D-4585-9A9D-9138BBF7F710}" srcOrd="0" destOrd="0" presId="urn:microsoft.com/office/officeart/2005/8/layout/list1"/>
    <dgm:cxn modelId="{BA086772-6C48-4BD4-BC3D-044E721E8AA0}" type="presOf" srcId="{1A9D85D6-E108-4C40-8A4B-ACC4C3E62C32}" destId="{8CF114DE-15AA-4317-843F-BF9D66DFE90D}" srcOrd="0" destOrd="0" presId="urn:microsoft.com/office/officeart/2005/8/layout/list1"/>
    <dgm:cxn modelId="{530726C2-5923-4597-BFAB-42809D48EB08}" type="presOf" srcId="{CDB47396-C530-4ACE-A889-C07B22920E8F}" destId="{C7CF5E68-7E0C-4A4C-825F-E4C95161F4AA}" srcOrd="1" destOrd="0" presId="urn:microsoft.com/office/officeart/2005/8/layout/list1"/>
    <dgm:cxn modelId="{2E290F0A-A79E-493F-B019-64921762B33F}" type="presOf" srcId="{B9E3C58E-DA58-4DFD-8744-15D834C680F1}" destId="{C80546D6-4084-42A3-90DA-11EB6417E66D}" srcOrd="1" destOrd="0" presId="urn:microsoft.com/office/officeart/2005/8/layout/list1"/>
    <dgm:cxn modelId="{B2C42D24-5986-430C-B522-AA486542CB4F}" type="presParOf" srcId="{8CF114DE-15AA-4317-843F-BF9D66DFE90D}" destId="{24E1327A-A594-4051-86B8-7716E487B706}" srcOrd="0" destOrd="0" presId="urn:microsoft.com/office/officeart/2005/8/layout/list1"/>
    <dgm:cxn modelId="{85EFC2C9-A638-4B2D-AD25-9F906A8201F6}" type="presParOf" srcId="{24E1327A-A594-4051-86B8-7716E487B706}" destId="{6EB84EDC-FA0D-4585-9A9D-9138BBF7F710}" srcOrd="0" destOrd="0" presId="urn:microsoft.com/office/officeart/2005/8/layout/list1"/>
    <dgm:cxn modelId="{2C60DE83-1772-493F-808F-76D76C2F1F5F}" type="presParOf" srcId="{24E1327A-A594-4051-86B8-7716E487B706}" destId="{C7CF5E68-7E0C-4A4C-825F-E4C95161F4AA}" srcOrd="1" destOrd="0" presId="urn:microsoft.com/office/officeart/2005/8/layout/list1"/>
    <dgm:cxn modelId="{2108830B-6EC3-49D3-9D13-C76F744FC690}" type="presParOf" srcId="{8CF114DE-15AA-4317-843F-BF9D66DFE90D}" destId="{E6294272-6A1F-496B-8E5E-1022E6058445}" srcOrd="1" destOrd="0" presId="urn:microsoft.com/office/officeart/2005/8/layout/list1"/>
    <dgm:cxn modelId="{491A65DF-14C0-48EF-8A01-4DDD6F6C9E28}" type="presParOf" srcId="{8CF114DE-15AA-4317-843F-BF9D66DFE90D}" destId="{226254E1-7212-4CA9-831F-E04ED8F11D38}" srcOrd="2" destOrd="0" presId="urn:microsoft.com/office/officeart/2005/8/layout/list1"/>
    <dgm:cxn modelId="{ADBC0579-70A9-4087-92AE-976866B40C24}" type="presParOf" srcId="{8CF114DE-15AA-4317-843F-BF9D66DFE90D}" destId="{2338E6E9-DF49-415D-918A-3E078C9654BE}" srcOrd="3" destOrd="0" presId="urn:microsoft.com/office/officeart/2005/8/layout/list1"/>
    <dgm:cxn modelId="{E12CCECA-3631-4879-B953-E31C1DF7A9C2}" type="presParOf" srcId="{8CF114DE-15AA-4317-843F-BF9D66DFE90D}" destId="{16B32293-7E86-48D6-853B-A52136D817B6}" srcOrd="4" destOrd="0" presId="urn:microsoft.com/office/officeart/2005/8/layout/list1"/>
    <dgm:cxn modelId="{F29DE14B-AA61-4C74-9F14-D159438E7420}" type="presParOf" srcId="{16B32293-7E86-48D6-853B-A52136D817B6}" destId="{C8760F58-0CA0-4AD8-8EC8-D0D482603B38}" srcOrd="0" destOrd="0" presId="urn:microsoft.com/office/officeart/2005/8/layout/list1"/>
    <dgm:cxn modelId="{74A85F74-8FE0-4B3A-8C67-2104FA4D5B90}" type="presParOf" srcId="{16B32293-7E86-48D6-853B-A52136D817B6}" destId="{1CCF1C43-E7AF-4F96-B696-5906C77B0742}" srcOrd="1" destOrd="0" presId="urn:microsoft.com/office/officeart/2005/8/layout/list1"/>
    <dgm:cxn modelId="{5B6F094C-47FA-4697-B024-B8F6F46E04C7}" type="presParOf" srcId="{8CF114DE-15AA-4317-843F-BF9D66DFE90D}" destId="{3587F903-2A6F-43DA-B626-1C2C235678AC}" srcOrd="5" destOrd="0" presId="urn:microsoft.com/office/officeart/2005/8/layout/list1"/>
    <dgm:cxn modelId="{956D869C-EFA8-4098-9E23-506E887CEF11}" type="presParOf" srcId="{8CF114DE-15AA-4317-843F-BF9D66DFE90D}" destId="{EDD4D69D-CE85-4C17-AEDC-5B324B838F2C}" srcOrd="6" destOrd="0" presId="urn:microsoft.com/office/officeart/2005/8/layout/list1"/>
    <dgm:cxn modelId="{E6203142-7E39-4200-9101-1E0997D92121}" type="presParOf" srcId="{8CF114DE-15AA-4317-843F-BF9D66DFE90D}" destId="{CC6D1A61-F593-47AA-A1F7-88029D62E468}" srcOrd="7" destOrd="0" presId="urn:microsoft.com/office/officeart/2005/8/layout/list1"/>
    <dgm:cxn modelId="{D2DA568D-D46B-4C55-ADFC-089770DF90FB}" type="presParOf" srcId="{8CF114DE-15AA-4317-843F-BF9D66DFE90D}" destId="{2AFEC503-CD8B-489C-B869-861E5A9B6D33}" srcOrd="8" destOrd="0" presId="urn:microsoft.com/office/officeart/2005/8/layout/list1"/>
    <dgm:cxn modelId="{4A9AF730-BA9F-4355-BE8A-392C1BA5BE81}" type="presParOf" srcId="{2AFEC503-CD8B-489C-B869-861E5A9B6D33}" destId="{C1A371E2-477B-4F42-BAF5-7EC729B81F4D}" srcOrd="0" destOrd="0" presId="urn:microsoft.com/office/officeart/2005/8/layout/list1"/>
    <dgm:cxn modelId="{078B9736-030B-4660-BBFF-B6455EB0D44D}" type="presParOf" srcId="{2AFEC503-CD8B-489C-B869-861E5A9B6D33}" destId="{D46B7C38-CA0A-481D-9463-CA350D68F9E0}" srcOrd="1" destOrd="0" presId="urn:microsoft.com/office/officeart/2005/8/layout/list1"/>
    <dgm:cxn modelId="{9D903168-7E74-47EA-91B1-5B70EBCD1D7B}" type="presParOf" srcId="{8CF114DE-15AA-4317-843F-BF9D66DFE90D}" destId="{D8389979-5E0D-4A4D-8C8E-F79A4FF0B80A}" srcOrd="9" destOrd="0" presId="urn:microsoft.com/office/officeart/2005/8/layout/list1"/>
    <dgm:cxn modelId="{58820420-846D-4C57-AEFC-E801C49923BA}" type="presParOf" srcId="{8CF114DE-15AA-4317-843F-BF9D66DFE90D}" destId="{4F77D7F3-1430-4B65-BC9F-00B35AF80EA6}" srcOrd="10" destOrd="0" presId="urn:microsoft.com/office/officeart/2005/8/layout/list1"/>
    <dgm:cxn modelId="{C3673C70-347D-43FF-AB5B-83B8A98772CD}" type="presParOf" srcId="{8CF114DE-15AA-4317-843F-BF9D66DFE90D}" destId="{6C5F6BF8-93A2-4787-B4DF-B17AF2D8E442}" srcOrd="11" destOrd="0" presId="urn:microsoft.com/office/officeart/2005/8/layout/list1"/>
    <dgm:cxn modelId="{EC26E32B-5350-45E8-AEE9-963A6541D31F}" type="presParOf" srcId="{8CF114DE-15AA-4317-843F-BF9D66DFE90D}" destId="{908DCFD7-F4E8-467F-A86B-3C5F4F88F65C}" srcOrd="12" destOrd="0" presId="urn:microsoft.com/office/officeart/2005/8/layout/list1"/>
    <dgm:cxn modelId="{B636EA6C-F7F7-4D7E-AD01-D91C41AE7CD1}" type="presParOf" srcId="{908DCFD7-F4E8-467F-A86B-3C5F4F88F65C}" destId="{44326162-2529-4529-AB40-AA5931EED6A4}" srcOrd="0" destOrd="0" presId="urn:microsoft.com/office/officeart/2005/8/layout/list1"/>
    <dgm:cxn modelId="{1DBDA9C6-2B4E-4854-BA67-FC7DADD7AB35}" type="presParOf" srcId="{908DCFD7-F4E8-467F-A86B-3C5F4F88F65C}" destId="{C80546D6-4084-42A3-90DA-11EB6417E66D}" srcOrd="1" destOrd="0" presId="urn:microsoft.com/office/officeart/2005/8/layout/list1"/>
    <dgm:cxn modelId="{EA165E6E-0E6B-4E85-976B-33AEA1FAF55E}" type="presParOf" srcId="{8CF114DE-15AA-4317-843F-BF9D66DFE90D}" destId="{E00D1A86-198E-48EF-812F-5EE03EBA50D2}" srcOrd="13" destOrd="0" presId="urn:microsoft.com/office/officeart/2005/8/layout/list1"/>
    <dgm:cxn modelId="{30576829-4BB9-4968-9CD1-3B9DC2A0B0B0}" type="presParOf" srcId="{8CF114DE-15AA-4317-843F-BF9D66DFE90D}" destId="{BC45BD9E-A5D4-45F9-9F5C-F92633D4289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254E1-7212-4CA9-831F-E04ED8F11D38}">
      <dsp:nvSpPr>
        <dsp:cNvPr id="0" name=""/>
        <dsp:cNvSpPr/>
      </dsp:nvSpPr>
      <dsp:spPr>
        <a:xfrm>
          <a:off x="0" y="461497"/>
          <a:ext cx="1050607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F5E68-7E0C-4A4C-825F-E4C95161F4AA}">
      <dsp:nvSpPr>
        <dsp:cNvPr id="0" name=""/>
        <dsp:cNvSpPr/>
      </dsp:nvSpPr>
      <dsp:spPr>
        <a:xfrm>
          <a:off x="525303" y="33457"/>
          <a:ext cx="8397232" cy="85608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73" tIns="0" rIns="2779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Издательство сотрудничает </a:t>
          </a:r>
          <a:r>
            <a:rPr lang="ru-RU" sz="2400" kern="1200" dirty="0" smtClean="0">
              <a:solidFill>
                <a:srgbClr val="002060"/>
              </a:solidFill>
            </a:rPr>
            <a:t>с ведущими учёными страны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567093" y="75247"/>
        <a:ext cx="8313652" cy="772500"/>
      </dsp:txXfrm>
    </dsp:sp>
    <dsp:sp modelId="{EDD4D69D-CE85-4C17-AEDC-5B324B838F2C}">
      <dsp:nvSpPr>
        <dsp:cNvPr id="0" name=""/>
        <dsp:cNvSpPr/>
      </dsp:nvSpPr>
      <dsp:spPr>
        <a:xfrm>
          <a:off x="0" y="1776937"/>
          <a:ext cx="1050607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CF1C43-E7AF-4F96-B696-5906C77B0742}">
      <dsp:nvSpPr>
        <dsp:cNvPr id="0" name=""/>
        <dsp:cNvSpPr/>
      </dsp:nvSpPr>
      <dsp:spPr>
        <a:xfrm>
          <a:off x="525303" y="1348897"/>
          <a:ext cx="8340090" cy="8560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73" tIns="0" rIns="2779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Издательство сотрудничает </a:t>
          </a:r>
          <a:r>
            <a:rPr lang="ru-RU" sz="2400" kern="1200" dirty="0" smtClean="0">
              <a:solidFill>
                <a:srgbClr val="002060"/>
              </a:solidFill>
            </a:rPr>
            <a:t>с федеральными органами власти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567093" y="1390687"/>
        <a:ext cx="8256510" cy="772500"/>
      </dsp:txXfrm>
    </dsp:sp>
    <dsp:sp modelId="{4F77D7F3-1430-4B65-BC9F-00B35AF80EA6}">
      <dsp:nvSpPr>
        <dsp:cNvPr id="0" name=""/>
        <dsp:cNvSpPr/>
      </dsp:nvSpPr>
      <dsp:spPr>
        <a:xfrm>
          <a:off x="0" y="3092377"/>
          <a:ext cx="1050607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B7C38-CA0A-481D-9463-CA350D68F9E0}">
      <dsp:nvSpPr>
        <dsp:cNvPr id="0" name=""/>
        <dsp:cNvSpPr/>
      </dsp:nvSpPr>
      <dsp:spPr>
        <a:xfrm>
          <a:off x="525303" y="2664337"/>
          <a:ext cx="8306701" cy="85608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73" tIns="0" rIns="2779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Издательство сотрудничает </a:t>
          </a:r>
          <a:r>
            <a:rPr lang="ru-RU" sz="2400" kern="1200" dirty="0" smtClean="0">
              <a:solidFill>
                <a:srgbClr val="002060"/>
              </a:solidFill>
            </a:rPr>
            <a:t>с региональными институтами развития образования 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567093" y="2706127"/>
        <a:ext cx="8223121" cy="772500"/>
      </dsp:txXfrm>
    </dsp:sp>
    <dsp:sp modelId="{BC45BD9E-A5D4-45F9-9F5C-F92633D42899}">
      <dsp:nvSpPr>
        <dsp:cNvPr id="0" name=""/>
        <dsp:cNvSpPr/>
      </dsp:nvSpPr>
      <dsp:spPr>
        <a:xfrm>
          <a:off x="0" y="4407816"/>
          <a:ext cx="10506075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0546D6-4084-42A3-90DA-11EB6417E66D}">
      <dsp:nvSpPr>
        <dsp:cNvPr id="0" name=""/>
        <dsp:cNvSpPr/>
      </dsp:nvSpPr>
      <dsp:spPr>
        <a:xfrm>
          <a:off x="534827" y="3951201"/>
          <a:ext cx="8268680" cy="85608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73" tIns="0" rIns="27797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Издательство сотрудничает  </a:t>
          </a:r>
          <a:r>
            <a:rPr lang="ru-RU" sz="2400" kern="1200" dirty="0" smtClean="0">
              <a:solidFill>
                <a:srgbClr val="002060"/>
              </a:solidFill>
            </a:rPr>
            <a:t>с ведущими методистами в регионах (авторы, консультанты)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576617" y="3992991"/>
        <a:ext cx="8185100" cy="77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635AE-28C2-43CB-A023-84666B51A34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AB0A5-A4AC-49EA-BE6B-97A4C472A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2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0D4A2-69C6-432C-8748-55F9F33A8916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39838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125413-7442-4387-BF17-2B9E33B06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191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66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06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27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073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448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394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880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843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8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426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023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64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05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77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098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70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195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43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125413-7442-4387-BF17-2B9E33B0607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5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27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22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71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68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6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51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00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55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48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58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96AA6-8620-4B81-B76B-86E29D4FF6AE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F8811-6FA8-4CAE-9B12-C28D5B1C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74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.png"/><Relationship Id="rId9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1.pn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5" Type="http://schemas.openxmlformats.org/officeDocument/2006/relationships/image" Target="../media/image41.png"/><Relationship Id="rId10" Type="http://schemas.openxmlformats.org/officeDocument/2006/relationships/image" Target="../media/image36.jpeg"/><Relationship Id="rId4" Type="http://schemas.openxmlformats.org/officeDocument/2006/relationships/image" Target="../media/image2.pn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2.png"/><Relationship Id="rId9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1.pn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2.png"/><Relationship Id="rId9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5.jpeg"/><Relationship Id="rId3" Type="http://schemas.openxmlformats.org/officeDocument/2006/relationships/image" Target="../media/image1.png"/><Relationship Id="rId7" Type="http://schemas.openxmlformats.org/officeDocument/2006/relationships/image" Target="../media/image59.jpeg"/><Relationship Id="rId12" Type="http://schemas.openxmlformats.org/officeDocument/2006/relationships/image" Target="../media/image64.jpe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jpe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jpeg"/><Relationship Id="rId4" Type="http://schemas.openxmlformats.org/officeDocument/2006/relationships/image" Target="../media/image2.png"/><Relationship Id="rId9" Type="http://schemas.openxmlformats.org/officeDocument/2006/relationships/image" Target="../media/image61.jpeg"/><Relationship Id="rId1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8.png"/><Relationship Id="rId3" Type="http://schemas.openxmlformats.org/officeDocument/2006/relationships/image" Target="../media/image1.png"/><Relationship Id="rId7" Type="http://schemas.openxmlformats.org/officeDocument/2006/relationships/image" Target="../media/image73.png"/><Relationship Id="rId12" Type="http://schemas.openxmlformats.org/officeDocument/2006/relationships/image" Target="../media/image7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11" Type="http://schemas.openxmlformats.org/officeDocument/2006/relationships/image" Target="../media/image76.png"/><Relationship Id="rId5" Type="http://schemas.openxmlformats.org/officeDocument/2006/relationships/image" Target="../media/image71.png"/><Relationship Id="rId10" Type="http://schemas.openxmlformats.org/officeDocument/2006/relationships/image" Target="../media/image75.emf"/><Relationship Id="rId4" Type="http://schemas.openxmlformats.org/officeDocument/2006/relationships/image" Target="../media/image2.png"/><Relationship Id="rId9" Type="http://schemas.openxmlformats.org/officeDocument/2006/relationships/image" Target="../media/image74.jpeg"/><Relationship Id="rId1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81.png"/><Relationship Id="rId7" Type="http://schemas.openxmlformats.org/officeDocument/2006/relationships/image" Target="../media/image2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.png"/><Relationship Id="rId7" Type="http://schemas.openxmlformats.org/officeDocument/2006/relationships/image" Target="../media/image87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0.jpeg"/><Relationship Id="rId5" Type="http://schemas.openxmlformats.org/officeDocument/2006/relationships/image" Target="../media/image85.png"/><Relationship Id="rId10" Type="http://schemas.microsoft.com/office/2007/relationships/hdphoto" Target="../media/hdphoto3.wdp"/><Relationship Id="rId4" Type="http://schemas.openxmlformats.org/officeDocument/2006/relationships/image" Target="../media/image2.png"/><Relationship Id="rId9" Type="http://schemas.openxmlformats.org/officeDocument/2006/relationships/image" Target="../media/image8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mozaika_park" TargetMode="External"/><Relationship Id="rId3" Type="http://schemas.openxmlformats.org/officeDocument/2006/relationships/image" Target="../media/image95.png"/><Relationship Id="rId7" Type="http://schemas.openxmlformats.org/officeDocument/2006/relationships/hyperlink" Target="https://t.me/mosaicpar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hyperlink" Target="mailto:info@mosaic-park.ru" TargetMode="External"/><Relationship Id="rId4" Type="http://schemas.openxmlformats.org/officeDocument/2006/relationships/hyperlink" Target="mailto:sales@mosaic-park.ru" TargetMode="External"/><Relationship Id="rId9" Type="http://schemas.openxmlformats.org/officeDocument/2006/relationships/hyperlink" Target="https://ok.ru/group/5890118628149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1" y="0"/>
            <a:ext cx="1109383" cy="68580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832140" y="2101201"/>
            <a:ext cx="9753600" cy="231872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>
                <a:solidFill>
                  <a:srgbClr val="FF0066"/>
                </a:solidFill>
              </a:rPr>
              <a:t/>
            </a:r>
            <a:br>
              <a:rPr lang="ru-RU" sz="4000" b="1" dirty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3399"/>
                </a:solidFill>
              </a:rPr>
              <a:t>Использование методических ресурсов издательства при реализации </a:t>
            </a:r>
            <a:br>
              <a:rPr lang="ru-RU" sz="4000" b="1" dirty="0" smtClean="0">
                <a:solidFill>
                  <a:srgbClr val="FF3399"/>
                </a:solidFill>
              </a:rPr>
            </a:br>
            <a:r>
              <a:rPr lang="ru-RU" sz="4000" b="1" dirty="0" smtClean="0">
                <a:solidFill>
                  <a:srgbClr val="FF3399"/>
                </a:solidFill>
              </a:rPr>
              <a:t>обновлённых ФГОС и введении ФОП 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8247" y="819769"/>
            <a:ext cx="5118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ИЗДАТЕЛЬСТВО «МОЗАИЧНЫЙ ПАРК»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39840" y="5239691"/>
            <a:ext cx="48505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err="1" smtClean="0">
                <a:solidFill>
                  <a:srgbClr val="002060"/>
                </a:solidFill>
              </a:rPr>
              <a:t>Лобзина</a:t>
            </a:r>
            <a:r>
              <a:rPr lang="ru-RU" sz="2800" b="1" i="1" dirty="0" smtClean="0">
                <a:solidFill>
                  <a:srgbClr val="002060"/>
                </a:solidFill>
              </a:rPr>
              <a:t> Марина Ивановна, 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генеральный директор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423" y="273998"/>
            <a:ext cx="1404948" cy="137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1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73" y="83128"/>
            <a:ext cx="1109383" cy="685800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28" y="821727"/>
            <a:ext cx="5652656" cy="5652656"/>
          </a:xfrm>
        </p:spPr>
      </p:pic>
      <p:sp>
        <p:nvSpPr>
          <p:cNvPr id="9" name="TextBox 8"/>
          <p:cNvSpPr txBox="1"/>
          <p:nvPr/>
        </p:nvSpPr>
        <p:spPr>
          <a:xfrm>
            <a:off x="7255934" y="2017066"/>
            <a:ext cx="4931158" cy="13849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 rtlCol="0">
            <a:spAutoFit/>
          </a:bodyPr>
          <a:lstStyle/>
          <a:p>
            <a:r>
              <a:rPr lang="ru-RU" sz="2400" i="1" dirty="0" smtClean="0"/>
              <a:t>«В мире нет ничего постоянного, </a:t>
            </a:r>
          </a:p>
          <a:p>
            <a:r>
              <a:rPr lang="ru-RU" sz="2400" i="1" dirty="0" smtClean="0"/>
              <a:t>кроме непостоянства.»</a:t>
            </a:r>
          </a:p>
          <a:p>
            <a:endParaRPr lang="ru-RU" i="1" dirty="0" smtClean="0"/>
          </a:p>
          <a:p>
            <a:r>
              <a:rPr lang="ru-RU" dirty="0" smtClean="0"/>
              <a:t>Джонатан Свифт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255934" y="5926666"/>
            <a:ext cx="3665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Сгенерировано </a:t>
            </a:r>
            <a:r>
              <a:rPr lang="ru-RU" sz="1600" dirty="0" err="1"/>
              <a:t>н</a:t>
            </a:r>
            <a:r>
              <a:rPr lang="ru-RU" sz="1600" dirty="0" err="1" smtClean="0"/>
              <a:t>ейросетью</a:t>
            </a:r>
            <a:r>
              <a:rPr lang="ru-RU" sz="1600" dirty="0" smtClean="0"/>
              <a:t> по запросу </a:t>
            </a:r>
          </a:p>
          <a:p>
            <a:r>
              <a:rPr lang="ru-RU" sz="1600" dirty="0" smtClean="0"/>
              <a:t>ООО «Мозаичный парк»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762" y="406464"/>
            <a:ext cx="1050332" cy="10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5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Сложность современной образовательной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Сегодня образовательная среда – это сложная, многогранная сфера жизни общества, в которой:</a:t>
            </a:r>
          </a:p>
          <a:p>
            <a:r>
              <a:rPr lang="ru-RU" dirty="0" smtClean="0"/>
              <a:t>Задействовано множество участников</a:t>
            </a:r>
          </a:p>
          <a:p>
            <a:r>
              <a:rPr lang="ru-RU" dirty="0" smtClean="0"/>
              <a:t>Апробируются и вводятся новые учебные инструменты и методики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Роль издательства учебной литературы значительно трансформируется в условиях этого процесса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162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49" y="-37667"/>
            <a:ext cx="1109383" cy="68580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902855" y="365125"/>
            <a:ext cx="10515600" cy="13255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>
                <a:solidFill>
                  <a:srgbClr val="FF0066"/>
                </a:solidFill>
              </a:rPr>
              <a:t/>
            </a:r>
            <a:br>
              <a:rPr lang="ru-RU" sz="4000" b="1" dirty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38563" y="121566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Принцип образовательной политики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Образование – это становление человека путем вхождения в культуру, благодаря ее присвоению он становится ее субъектом, поэтому и целью образования может считаться только </a:t>
            </a:r>
            <a:r>
              <a:rPr lang="en-US" dirty="0" smtClean="0"/>
              <a:t>Homo </a:t>
            </a:r>
            <a:r>
              <a:rPr lang="en-US" dirty="0" err="1" smtClean="0"/>
              <a:t>moralis</a:t>
            </a:r>
            <a:r>
              <a:rPr lang="ru-RU" dirty="0" smtClean="0"/>
              <a:t> – человек моральный, духовный, а не просто </a:t>
            </a:r>
            <a:r>
              <a:rPr lang="en-US" dirty="0" smtClean="0"/>
              <a:t>homo </a:t>
            </a:r>
            <a:r>
              <a:rPr lang="en-US" dirty="0" err="1" smtClean="0"/>
              <a:t>loguens</a:t>
            </a:r>
            <a:r>
              <a:rPr lang="ru-RU" dirty="0" smtClean="0"/>
              <a:t> – человек говорящий.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38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29" y="108087"/>
            <a:ext cx="1050332" cy="102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4311" y="333285"/>
            <a:ext cx="6818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3399"/>
                </a:solidFill>
                <a:latin typeface="+mj-lt"/>
              </a:rPr>
              <a:t>СОТРУДНИЧЕСТВО И ВЗАИМОДЕЙСТВИЕ</a:t>
            </a:r>
            <a:endParaRPr lang="ru-RU" sz="2800" b="1" dirty="0">
              <a:solidFill>
                <a:srgbClr val="FF3399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25672" y="3443195"/>
            <a:ext cx="4082151" cy="707886"/>
          </a:xfrm>
          <a:prstGeom prst="rect">
            <a:avLst/>
          </a:prstGeom>
          <a:noFill/>
          <a:ln w="12700"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ИЗДАТЕЛЬСТВО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40214" y="2005963"/>
            <a:ext cx="2568195" cy="10001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РАБОТА С БИБЛИОТЕКАМИ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83069" y="1412614"/>
            <a:ext cx="2568195" cy="10001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СОЗДАНИЕ НОВЫХ УЧЕБНЫХ ИЗДАНИЙ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94848" y="2045912"/>
            <a:ext cx="2568195" cy="10001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ПЕРЕРАБОТКА УЧЕБНЫХ ИЗДАНИЙ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91800" y="3363694"/>
            <a:ext cx="2568195" cy="10001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СОЗДАНИЕ ПОСОБИЙ ПО ВНЕУРОЧНОЙ ДЕЯТЕЛЬНОСТИ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94849" y="4681476"/>
            <a:ext cx="2568195" cy="10001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СОЗДАНИЕ ПОСОБИЙ ПО ВОСПИТАНИЮ ДЕТЕЙ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83068" y="5181538"/>
            <a:ext cx="2568195" cy="1000125"/>
          </a:xfrm>
          <a:prstGeom prst="roundRect">
            <a:avLst/>
          </a:prstGeom>
          <a:solidFill>
            <a:srgbClr val="FFE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СОЗДАНИЕ НАСТОЛЬНЫХ ИГР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0679" y="4475204"/>
            <a:ext cx="2568195" cy="10921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СОЗДАНИЕ И ПОДДЕРЖКА ИННОВАЦИОННЫХ ПЛОЩАДОК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66113" y="3186796"/>
            <a:ext cx="2568195" cy="10899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МЕТОДИЧЕСКАЯ ПОДДЕРЖКА В ФОРМЕ ВЕБИНАРОВ, КОНФЕРЕНЦИЙ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472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6872636"/>
              </p:ext>
            </p:extLst>
          </p:nvPr>
        </p:nvGraphicFramePr>
        <p:xfrm>
          <a:off x="971550" y="1323976"/>
          <a:ext cx="10506075" cy="51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29" y="108087"/>
            <a:ext cx="1050332" cy="1026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4311" y="333285"/>
            <a:ext cx="6818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3399"/>
                </a:solidFill>
                <a:latin typeface="+mj-lt"/>
              </a:rPr>
              <a:t>СОТРУДНИЧЕСТВО И ВЗАИМОДЕЙСТВИЕ</a:t>
            </a:r>
            <a:endParaRPr lang="ru-RU" sz="2800" b="1" dirty="0">
              <a:solidFill>
                <a:srgbClr val="FF33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6785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90" y="1115110"/>
            <a:ext cx="7382982" cy="4151881"/>
          </a:xfr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9024" y="1822450"/>
            <a:ext cx="1284197" cy="358775"/>
          </a:xfrm>
          <a:solidFill>
            <a:srgbClr val="FFE5FF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60% + 40%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516332" y="275453"/>
            <a:ext cx="4464340" cy="653007"/>
          </a:xfrm>
          <a:prstGeom prst="rect">
            <a:avLst/>
          </a:prstGeom>
          <a:solidFill>
            <a:srgbClr val="FFE5FF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400" b="1" dirty="0" smtClean="0">
                <a:solidFill>
                  <a:srgbClr val="CC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r>
              <a:rPr lang="ru-RU" altLang="ru-RU" sz="1400" b="1" dirty="0" smtClean="0">
                <a:solidFill>
                  <a:srgbClr val="FF3399"/>
                </a:solidFill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ФЕДЕРАЛЬНАЯ ОБРАЗОВАТЕЛЬНАЯ ПРОГРАММА</a:t>
            </a:r>
            <a:br>
              <a:rPr lang="ru-RU" altLang="ru-RU" sz="1400" b="1" dirty="0" smtClean="0">
                <a:solidFill>
                  <a:srgbClr val="FF3399"/>
                </a:solidFill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ru-RU" altLang="ru-RU" sz="1400" i="1" dirty="0" smtClean="0">
                <a:solidFill>
                  <a:srgbClr val="FF3399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обязательна к использованию с 1 сентября 2023 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037" y="1390558"/>
            <a:ext cx="3662363" cy="36009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rgbClr val="002060"/>
                </a:solidFill>
              </a:rPr>
              <a:t>Программы разрабатываются и утверждаются </a:t>
            </a:r>
            <a:r>
              <a:rPr lang="ru-RU" sz="1200" dirty="0" smtClean="0">
                <a:solidFill>
                  <a:srgbClr val="002060"/>
                </a:solidFill>
              </a:rPr>
              <a:t>ОО </a:t>
            </a:r>
            <a:r>
              <a:rPr lang="ru-RU" sz="1200" dirty="0">
                <a:solidFill>
                  <a:srgbClr val="002060"/>
                </a:solidFill>
              </a:rPr>
              <a:t>в соответствии с </a:t>
            </a:r>
            <a:r>
              <a:rPr lang="ru-RU" sz="1200" dirty="0" smtClean="0">
                <a:solidFill>
                  <a:srgbClr val="002060"/>
                </a:solidFill>
              </a:rPr>
              <a:t>ФГОС </a:t>
            </a:r>
            <a:r>
              <a:rPr lang="ru-RU" sz="1200" dirty="0">
                <a:solidFill>
                  <a:srgbClr val="002060"/>
                </a:solidFill>
              </a:rPr>
              <a:t>и Федеральной программой. </a:t>
            </a:r>
            <a:endParaRPr lang="ru-RU" sz="1200" dirty="0" smtClean="0">
              <a:solidFill>
                <a:srgbClr val="002060"/>
              </a:solidFill>
            </a:endParaRP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rgbClr val="002060"/>
                </a:solidFill>
              </a:rPr>
              <a:t>Содержание </a:t>
            </a:r>
            <a:r>
              <a:rPr lang="ru-RU" sz="1200" dirty="0">
                <a:solidFill>
                  <a:srgbClr val="002060"/>
                </a:solidFill>
              </a:rPr>
              <a:t>и планируемые результаты разработанных Программ должны быть не ниже соответствующих содержания и планируемых результатов Федеральной программы. </a:t>
            </a: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200" dirty="0" smtClean="0">
                <a:solidFill>
                  <a:srgbClr val="002060"/>
                </a:solidFill>
              </a:rPr>
              <a:t>ФГОС </a:t>
            </a:r>
            <a:r>
              <a:rPr lang="ru-RU" sz="1200" dirty="0">
                <a:solidFill>
                  <a:srgbClr val="002060"/>
                </a:solidFill>
              </a:rPr>
              <a:t>и Федеральная программа являются основой для самостоятельной разработки и утверждения </a:t>
            </a:r>
            <a:r>
              <a:rPr lang="ru-RU" sz="1200" dirty="0" smtClean="0">
                <a:solidFill>
                  <a:srgbClr val="002060"/>
                </a:solidFill>
              </a:rPr>
              <a:t>ОО </a:t>
            </a:r>
            <a:r>
              <a:rPr lang="ru-RU" sz="1200" dirty="0">
                <a:solidFill>
                  <a:srgbClr val="002060"/>
                </a:solidFill>
              </a:rPr>
              <a:t>Программ, обязательная часть которых должна соответствовать Федеральной программе и может оформляться в виде ссылки на </a:t>
            </a:r>
            <a:r>
              <a:rPr lang="ru-RU" sz="1200" dirty="0" smtClean="0">
                <a:solidFill>
                  <a:srgbClr val="002060"/>
                </a:solidFill>
              </a:rPr>
              <a:t>неё. </a:t>
            </a:r>
            <a:endParaRPr lang="ru-RU" sz="1200" dirty="0">
              <a:solidFill>
                <a:srgbClr val="002060"/>
              </a:solidFill>
            </a:endParaRP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rgbClr val="002060"/>
                </a:solidFill>
              </a:rPr>
              <a:t>Во ФГОС </a:t>
            </a:r>
            <a:r>
              <a:rPr lang="ru-RU" sz="1200" dirty="0" smtClean="0">
                <a:solidFill>
                  <a:srgbClr val="002060"/>
                </a:solidFill>
              </a:rPr>
              <a:t> определён объём </a:t>
            </a:r>
            <a:r>
              <a:rPr lang="ru-RU" sz="1200" dirty="0">
                <a:solidFill>
                  <a:srgbClr val="002060"/>
                </a:solidFill>
              </a:rPr>
              <a:t>обязательной части Программы, который должен составлять </a:t>
            </a:r>
            <a:r>
              <a:rPr lang="ru-RU" sz="1200" b="1" i="1" dirty="0">
                <a:solidFill>
                  <a:srgbClr val="C00000"/>
                </a:solidFill>
              </a:rPr>
              <a:t>не менее 60% </a:t>
            </a:r>
            <a:r>
              <a:rPr lang="ru-RU" sz="1200" dirty="0">
                <a:solidFill>
                  <a:srgbClr val="002060"/>
                </a:solidFill>
              </a:rPr>
              <a:t>от </a:t>
            </a:r>
            <a:r>
              <a:rPr lang="ru-RU" sz="1200" dirty="0" smtClean="0">
                <a:solidFill>
                  <a:srgbClr val="002060"/>
                </a:solidFill>
              </a:rPr>
              <a:t>её </a:t>
            </a:r>
            <a:r>
              <a:rPr lang="ru-RU" sz="1200" dirty="0">
                <a:solidFill>
                  <a:srgbClr val="002060"/>
                </a:solidFill>
              </a:rPr>
              <a:t>общего объема. Соответственно </a:t>
            </a:r>
            <a:r>
              <a:rPr lang="ru-RU" sz="1200" b="1" dirty="0">
                <a:solidFill>
                  <a:srgbClr val="002060"/>
                </a:solidFill>
              </a:rPr>
              <a:t>не менее 60%</a:t>
            </a:r>
            <a:r>
              <a:rPr lang="ru-RU" sz="1200" dirty="0">
                <a:solidFill>
                  <a:srgbClr val="002060"/>
                </a:solidFill>
              </a:rPr>
              <a:t> объема Программы должно соответствовать содержанию Федеральной программы.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037" y="5465755"/>
            <a:ext cx="11299635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2060"/>
                </a:solidFill>
              </a:rPr>
              <a:t>Часть Программы, формируемая участниками образовательных отношений, составляет </a:t>
            </a:r>
            <a:r>
              <a:rPr lang="ru-RU" sz="1400" b="1" dirty="0">
                <a:solidFill>
                  <a:srgbClr val="C00000"/>
                </a:solidFill>
              </a:rPr>
              <a:t>не более 40% </a:t>
            </a:r>
            <a:r>
              <a:rPr lang="ru-RU" sz="1400" dirty="0">
                <a:solidFill>
                  <a:srgbClr val="002060"/>
                </a:solidFill>
              </a:rPr>
              <a:t>от общего </a:t>
            </a:r>
            <a:r>
              <a:rPr lang="ru-RU" sz="1400" dirty="0" smtClean="0">
                <a:solidFill>
                  <a:srgbClr val="002060"/>
                </a:solidFill>
              </a:rPr>
              <a:t>объёма </a:t>
            </a:r>
            <a:r>
              <a:rPr lang="ru-RU" sz="1400" dirty="0">
                <a:solidFill>
                  <a:srgbClr val="002060"/>
                </a:solidFill>
              </a:rPr>
              <a:t>программы и может быть ориентирована на специфику национальных, социокультурных и иных условий, в том числе региональных, в которых осуществляется образовательная деятельность; сложившиеся </a:t>
            </a:r>
            <a:r>
              <a:rPr lang="ru-RU" sz="1400" dirty="0" smtClean="0">
                <a:solidFill>
                  <a:srgbClr val="002060"/>
                </a:solidFill>
              </a:rPr>
              <a:t>традиции; </a:t>
            </a:r>
            <a:r>
              <a:rPr lang="ru-RU" sz="1400" dirty="0">
                <a:solidFill>
                  <a:srgbClr val="002060"/>
                </a:solidFill>
              </a:rPr>
              <a:t>выбор парциальных образовательных программ и форм организации работы с детьми, которые в наибольшей степени соответствуют потребностям и интересам детей, а также возможностям педагогического коллектива </a:t>
            </a:r>
            <a:r>
              <a:rPr lang="ru-RU" sz="1400" dirty="0" smtClean="0">
                <a:solidFill>
                  <a:srgbClr val="002060"/>
                </a:solidFill>
              </a:rPr>
              <a:t>в </a:t>
            </a:r>
            <a:r>
              <a:rPr lang="ru-RU" sz="1400" dirty="0">
                <a:solidFill>
                  <a:srgbClr val="002060"/>
                </a:solidFill>
              </a:rPr>
              <a:t>целом.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5344" y="410066"/>
            <a:ext cx="4965510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РАЗРАБОТКА ПРОГРАММЫ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963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5555" y="822617"/>
            <a:ext cx="10980243" cy="55084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Парциальные программы и методическое обеспечение к ним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4803" y="235511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34" y="1406880"/>
            <a:ext cx="1782763" cy="25209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715" y="1406880"/>
            <a:ext cx="1846886" cy="25209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829" y="1373459"/>
            <a:ext cx="1813148" cy="253457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Объект 3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7" t="11974" r="26724" b="3934"/>
          <a:stretch>
            <a:fillRect/>
          </a:stretch>
        </p:blipFill>
        <p:spPr bwMode="auto">
          <a:xfrm>
            <a:off x="3256715" y="4155489"/>
            <a:ext cx="1846886" cy="25209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8" t="11687" r="26563" b="5360"/>
          <a:stretch>
            <a:fillRect/>
          </a:stretch>
        </p:blipFill>
        <p:spPr bwMode="auto">
          <a:xfrm>
            <a:off x="1027711" y="4139452"/>
            <a:ext cx="1846886" cy="2520950"/>
          </a:xfrm>
          <a:prstGeom prst="rect">
            <a:avLst/>
          </a:prstGeom>
          <a:noFill/>
          <a:ln w="9525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014" y="4155489"/>
            <a:ext cx="1728029" cy="25209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Объект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994" y="1406880"/>
            <a:ext cx="1909796" cy="252581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112" y="1405663"/>
            <a:ext cx="1906922" cy="252338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104" y="4139452"/>
            <a:ext cx="1962598" cy="25530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727" y="4155489"/>
            <a:ext cx="1755693" cy="252739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70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119" y="1451722"/>
            <a:ext cx="7599929" cy="479412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71" y="1752966"/>
            <a:ext cx="3318132" cy="419164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504599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99" y="1489011"/>
            <a:ext cx="3121720" cy="461835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8" name="Объект 3"/>
          <p:cNvSpPr>
            <a:spLocks noGrp="1"/>
          </p:cNvSpPr>
          <p:nvPr>
            <p:ph idx="1"/>
          </p:nvPr>
        </p:nvSpPr>
        <p:spPr>
          <a:xfrm>
            <a:off x="4663440" y="1359474"/>
            <a:ext cx="7316732" cy="48774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/>
              <a:t> </a:t>
            </a:r>
            <a:r>
              <a:rPr lang="ru-RU" sz="1400" dirty="0" smtClean="0"/>
              <a:t>    </a:t>
            </a:r>
          </a:p>
          <a:p>
            <a:pPr marL="0" indent="0" algn="just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В пособии даны общие </a:t>
            </a:r>
            <a:r>
              <a:rPr lang="ru-RU" sz="1400" b="1" dirty="0" smtClean="0">
                <a:solidFill>
                  <a:srgbClr val="002060"/>
                </a:solidFill>
              </a:rPr>
              <a:t>сведения о детском двуязычии</a:t>
            </a:r>
            <a:r>
              <a:rPr lang="ru-RU" sz="1400" dirty="0" smtClean="0">
                <a:solidFill>
                  <a:srgbClr val="002060"/>
                </a:solidFill>
              </a:rPr>
              <a:t>, описание занятий и приёмов работы с двуязычными детьми. Представлены фонетические игры, упражнения на развитие речи, песни, стихотворения и </a:t>
            </a:r>
            <a:r>
              <a:rPr lang="ru-RU" sz="1400" dirty="0" err="1" smtClean="0">
                <a:solidFill>
                  <a:srgbClr val="002060"/>
                </a:solidFill>
              </a:rPr>
              <a:t>потешки</a:t>
            </a:r>
            <a:r>
              <a:rPr lang="ru-RU" sz="1400" dirty="0" smtClean="0">
                <a:solidFill>
                  <a:srgbClr val="002060"/>
                </a:solidFill>
              </a:rPr>
              <a:t>, развивающие, подвижные игры.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dirty="0" smtClean="0">
                <a:solidFill>
                  <a:srgbClr val="002060"/>
                </a:solidFill>
              </a:rPr>
              <a:t>    </a:t>
            </a:r>
            <a:r>
              <a:rPr lang="ru-RU" sz="1400" b="1" dirty="0" smtClean="0">
                <a:solidFill>
                  <a:srgbClr val="002060"/>
                </a:solidFill>
              </a:rPr>
              <a:t>Темы (120) для занятий по русскому языку как второму</a:t>
            </a:r>
            <a:r>
              <a:rPr lang="ru-RU" sz="1400" dirty="0" smtClean="0">
                <a:solidFill>
                  <a:srgbClr val="002060"/>
                </a:solidFill>
              </a:rPr>
              <a:t> на начальном этапе обучения: «Приветствие», «Игрушки», «Где?», «Да, нет», «Семья», «Быстро, медленно», «Куда, откуда», «Мебель», «Цвета», «Действия», «Посуда», «Одежда», «Природа», «Плакать, смеяться», «Музыка», «Транспорт», «Вчера, сегодня, завтра», «Какой я сам», «Школа» и др.</a:t>
            </a:r>
          </a:p>
          <a:p>
            <a:pPr marL="0" indent="0" algn="just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     </a:t>
            </a:r>
            <a:r>
              <a:rPr lang="ru-RU" sz="1400" b="1" dirty="0" smtClean="0">
                <a:solidFill>
                  <a:srgbClr val="002060"/>
                </a:solidFill>
              </a:rPr>
              <a:t>Организация общения с детьми в разных видах деятельности</a:t>
            </a:r>
            <a:r>
              <a:rPr lang="ru-RU" sz="1400" dirty="0" smtClean="0">
                <a:solidFill>
                  <a:srgbClr val="002060"/>
                </a:solidFill>
              </a:rPr>
              <a:t>: «Повседневная жизнь», «Физкультура», «Окружающий мир», «Изобразительная деятельность», «Конструирование», «Математика», «Музыка». </a:t>
            </a:r>
          </a:p>
        </p:txBody>
      </p:sp>
    </p:spTree>
    <p:extLst>
      <p:ext uri="{BB962C8B-B14F-4D97-AF65-F5344CB8AC3E}">
        <p14:creationId xmlns:p14="http://schemas.microsoft.com/office/powerpoint/2010/main" val="1700783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45" y="2089607"/>
            <a:ext cx="5516261" cy="389971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343" y="2089607"/>
            <a:ext cx="2151999" cy="304454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37" y="1539240"/>
            <a:ext cx="3280912" cy="475488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373277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496" y="3883714"/>
            <a:ext cx="4478583" cy="286873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940" y="1299079"/>
            <a:ext cx="3846046" cy="242340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92" y="1280885"/>
            <a:ext cx="3877775" cy="243797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55" y="1817217"/>
            <a:ext cx="3240598" cy="413299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33158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24098" y="1326038"/>
            <a:ext cx="10880512" cy="552043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</a:rPr>
              <a:t>Издательство «Мозаичный парк» </a:t>
            </a:r>
            <a:r>
              <a:rPr lang="ru-RU" sz="2400" dirty="0" smtClean="0">
                <a:solidFill>
                  <a:srgbClr val="002060"/>
                </a:solidFill>
              </a:rPr>
              <a:t>– это новое издательство, организовано в 2023 году. Продолжает развивать учебно-методический комплект «Мозаичный парк» по дошкольному образованию в </a:t>
            </a:r>
            <a:r>
              <a:rPr lang="ru-RU" sz="2400" b="1" dirty="0" smtClean="0">
                <a:solidFill>
                  <a:srgbClr val="002060"/>
                </a:solidFill>
              </a:rPr>
              <a:t>соответствии с ФОП ДО.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</a:rPr>
              <a:t>УМК «Мозаичный ПАРК» </a:t>
            </a:r>
            <a:r>
              <a:rPr lang="ru-RU" sz="2400" dirty="0" smtClean="0">
                <a:solidFill>
                  <a:srgbClr val="002060"/>
                </a:solidFill>
              </a:rPr>
              <a:t>помогает педагогам качественно организовать образовательное пространство воспитания и обучения детей раннего и дошкольного возраста и создать развивающую предметно-пространственную среду для разнообразной, содержательной и привлекательной для каждого ребёнка деятельности.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</a:rPr>
              <a:t>УМК «Мозаичный парк» </a:t>
            </a:r>
            <a:r>
              <a:rPr lang="ru-RU" sz="2400" dirty="0" smtClean="0">
                <a:solidFill>
                  <a:srgbClr val="002060"/>
                </a:solidFill>
              </a:rPr>
              <a:t>предлагает: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2060"/>
                </a:solidFill>
              </a:rPr>
              <a:t>	</a:t>
            </a:r>
            <a:r>
              <a:rPr lang="ru-RU" sz="2400" dirty="0" smtClean="0">
                <a:solidFill>
                  <a:srgbClr val="002060"/>
                </a:solidFill>
              </a:rPr>
              <a:t>- методические пособия для организации образовательной деятельности;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2060"/>
                </a:solidFill>
              </a:rPr>
              <a:t>	</a:t>
            </a:r>
            <a:r>
              <a:rPr lang="ru-RU" sz="2400" dirty="0" smtClean="0">
                <a:solidFill>
                  <a:srgbClr val="002060"/>
                </a:solidFill>
              </a:rPr>
              <a:t>- парциальные программы по разным направлениям развития детей;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2060"/>
                </a:solidFill>
              </a:rPr>
              <a:t>	- демонстрационные </a:t>
            </a:r>
            <a:r>
              <a:rPr lang="ru-RU" sz="2400" dirty="0" smtClean="0">
                <a:solidFill>
                  <a:srgbClr val="002060"/>
                </a:solidFill>
              </a:rPr>
              <a:t>материалы;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	- электронные средства обучения;</a:t>
            </a:r>
            <a:endParaRPr lang="ru-RU" sz="2400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	- издания для родителей;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2060"/>
                </a:solidFill>
              </a:rPr>
              <a:t>	-</a:t>
            </a:r>
            <a:r>
              <a:rPr lang="ru-RU" sz="2400" dirty="0" smtClean="0">
                <a:solidFill>
                  <a:srgbClr val="002060"/>
                </a:solidFill>
              </a:rPr>
              <a:t> издания для детей;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2060"/>
                </a:solidFill>
              </a:rPr>
              <a:t>	</a:t>
            </a:r>
            <a:r>
              <a:rPr lang="ru-RU" sz="2400" dirty="0" smtClean="0">
                <a:solidFill>
                  <a:srgbClr val="002060"/>
                </a:solidFill>
              </a:rPr>
              <a:t>- игровое оборудование.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29" y="108087"/>
            <a:ext cx="1050332" cy="102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95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5812" y="1111739"/>
            <a:ext cx="10515600" cy="435133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Издания для организации образовательной деятельности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7268" y="388060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4"/>
          <a:stretch/>
        </p:blipFill>
        <p:spPr>
          <a:xfrm>
            <a:off x="734789" y="2323837"/>
            <a:ext cx="2516917" cy="348775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99"/>
          <a:stretch/>
        </p:blipFill>
        <p:spPr>
          <a:xfrm>
            <a:off x="3430239" y="2323837"/>
            <a:ext cx="2529002" cy="348572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05"/>
          <a:stretch/>
        </p:blipFill>
        <p:spPr>
          <a:xfrm>
            <a:off x="6137774" y="2271423"/>
            <a:ext cx="2397942" cy="352177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1"/>
          <a:stretch/>
        </p:blipFill>
        <p:spPr>
          <a:xfrm>
            <a:off x="7140146" y="2289446"/>
            <a:ext cx="2448541" cy="354195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2"/>
          <a:stretch/>
        </p:blipFill>
        <p:spPr>
          <a:xfrm>
            <a:off x="8142050" y="2298395"/>
            <a:ext cx="2449009" cy="355998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7"/>
          <a:stretch/>
        </p:blipFill>
        <p:spPr>
          <a:xfrm>
            <a:off x="9352725" y="2252474"/>
            <a:ext cx="2535271" cy="357893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81154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5555" y="1116033"/>
            <a:ext cx="10515600" cy="62292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Наглядные и демонстрационные материалы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465" y="1769026"/>
            <a:ext cx="1310707" cy="190792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2" t="7127" r="33778" b="7069"/>
          <a:stretch>
            <a:fillRect/>
          </a:stretch>
        </p:blipFill>
        <p:spPr bwMode="auto">
          <a:xfrm>
            <a:off x="5654223" y="1769026"/>
            <a:ext cx="1289086" cy="189399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856" y="1775988"/>
            <a:ext cx="1301141" cy="189399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901" y="1769026"/>
            <a:ext cx="1293367" cy="189743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872" y="3153489"/>
            <a:ext cx="2426268" cy="3465222"/>
          </a:xfrm>
          <a:prstGeom prst="rect">
            <a:avLst/>
          </a:prstGeom>
          <a:solidFill>
            <a:srgbClr val="FFFFFF">
              <a:shade val="85000"/>
            </a:srgbClr>
          </a:solidFill>
          <a:ln w="15875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/>
          <a:srcRect l="58226"/>
          <a:stretch/>
        </p:blipFill>
        <p:spPr>
          <a:xfrm>
            <a:off x="763178" y="3951268"/>
            <a:ext cx="1962073" cy="2768070"/>
          </a:xfrm>
          <a:prstGeom prst="rect">
            <a:avLst/>
          </a:prstGeom>
          <a:ln>
            <a:solidFill>
              <a:srgbClr val="002060"/>
            </a:solidFill>
          </a:ln>
          <a:effectLst/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14838" y="3946941"/>
            <a:ext cx="1973159" cy="2774117"/>
          </a:xfrm>
          <a:prstGeom prst="rect">
            <a:avLst/>
          </a:prstGeom>
          <a:ln>
            <a:solidFill>
              <a:srgbClr val="00206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765555" y="1692437"/>
            <a:ext cx="3361859" cy="20145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Предметные картинки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Силуэтные картинки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Дидактические карточки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Сюжетные картины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Репродукции картин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Фотографии 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2175" y="3945221"/>
            <a:ext cx="1975606" cy="2777558"/>
          </a:xfrm>
          <a:prstGeom prst="rect">
            <a:avLst/>
          </a:prstGeom>
          <a:ln>
            <a:solidFill>
              <a:srgbClr val="002060"/>
            </a:solidFill>
          </a:ln>
          <a:effec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/>
          <a:srcRect l="58065"/>
          <a:stretch/>
        </p:blipFill>
        <p:spPr>
          <a:xfrm>
            <a:off x="2890666" y="3948662"/>
            <a:ext cx="1970711" cy="2770676"/>
          </a:xfrm>
          <a:prstGeom prst="rect">
            <a:avLst/>
          </a:prstGeom>
          <a:ln>
            <a:solidFill>
              <a:srgbClr val="002060"/>
            </a:solidFill>
          </a:ln>
          <a:effectLst/>
        </p:spPr>
      </p:pic>
      <p:pic>
        <p:nvPicPr>
          <p:cNvPr id="16" name="Picture 8" descr="времена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247" y="5011152"/>
            <a:ext cx="1927012" cy="170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1" t="10109" r="13863" b="9279"/>
          <a:stretch>
            <a:fillRect/>
          </a:stretch>
        </p:blipFill>
        <p:spPr bwMode="auto">
          <a:xfrm>
            <a:off x="9382985" y="1188385"/>
            <a:ext cx="2319944" cy="1823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623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5555" y="111603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Мультимедийные ресурсы и процесс цифровой трансформации образования открывает дополнительные инструменты для работы педагога: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Электронная образовательная среда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Электронные формы учебных пособий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Дополненная реальность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Цифровые рабочие тетради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02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5555" y="1116033"/>
            <a:ext cx="10515600" cy="435133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Электронные средства обучения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158" y="3782811"/>
            <a:ext cx="1848512" cy="2612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866431" y="1651842"/>
            <a:ext cx="10727140" cy="19593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Мультимедийный игровой развивающий образовательный комплекс МИРОК (5-7)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Электронное пособие «Времена года» (фотографии, репродукции картин, художественные произведения для чтения и слушания, музыкальные произведения и звуки природы для слушания) (2-7)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Электронные журналы воспитателей для планирования, педагогической диагностики (2-7)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6"/>
          <a:srcRect l="13430" t="11798" r="13099" b="10673"/>
          <a:stretch/>
        </p:blipFill>
        <p:spPr bwMode="auto">
          <a:xfrm>
            <a:off x="765555" y="4761780"/>
            <a:ext cx="3583855" cy="1938609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7"/>
          <a:srcRect l="37596" t="25586" r="38812" b="21217"/>
          <a:stretch/>
        </p:blipFill>
        <p:spPr bwMode="auto">
          <a:xfrm>
            <a:off x="5032067" y="3815561"/>
            <a:ext cx="1843088" cy="2303464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389" y="4374500"/>
            <a:ext cx="1842458" cy="2303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Екатерина\Downloads\26160_Dsh_BelKa_Zurnal_Rannyaa gr_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793" y="4179439"/>
            <a:ext cx="2014538" cy="25209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Екатерина\Downloads\26162_Dsh_BelKa_Zurnal_Srednyaa gr_E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212" y="4147017"/>
            <a:ext cx="2016125" cy="251936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Екатерина\Downloads\26164_Dsh_BelKa_Zurnal_Podgotovit gr_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731" y="4180233"/>
            <a:ext cx="2016125" cy="251936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80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5555" y="602633"/>
            <a:ext cx="10515600" cy="435133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Издания для детей: серия «Готовимся к школе!»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4546" y="209708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9"/>
          <a:stretch/>
        </p:blipFill>
        <p:spPr>
          <a:xfrm>
            <a:off x="1431459" y="4055747"/>
            <a:ext cx="2103579" cy="272415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0"/>
          <a:stretch/>
        </p:blipFill>
        <p:spPr>
          <a:xfrm>
            <a:off x="3917816" y="4052355"/>
            <a:ext cx="2105538" cy="27316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9"/>
          <a:stretch/>
        </p:blipFill>
        <p:spPr>
          <a:xfrm>
            <a:off x="8924308" y="4043670"/>
            <a:ext cx="2105025" cy="272602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0"/>
          <a:stretch/>
        </p:blipFill>
        <p:spPr>
          <a:xfrm>
            <a:off x="6400388" y="4052355"/>
            <a:ext cx="2105025" cy="273093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9"/>
          <a:stretch/>
        </p:blipFill>
        <p:spPr>
          <a:xfrm>
            <a:off x="3917713" y="1171384"/>
            <a:ext cx="2099086" cy="271833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9"/>
          <a:stretch/>
        </p:blipFill>
        <p:spPr>
          <a:xfrm>
            <a:off x="6399576" y="1158905"/>
            <a:ext cx="2105837" cy="272217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0"/>
          <a:stretch/>
        </p:blipFill>
        <p:spPr>
          <a:xfrm>
            <a:off x="8934750" y="1163696"/>
            <a:ext cx="2094583" cy="271738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9"/>
          <a:stretch/>
        </p:blipFill>
        <p:spPr>
          <a:xfrm>
            <a:off x="1435156" y="1160379"/>
            <a:ext cx="2099779" cy="271922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30012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5555" y="640397"/>
            <a:ext cx="10515600" cy="435133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Издания для детей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0147" y="25517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5"/>
          <a:srcRect l="29663" t="4276" r="29770" b="4789"/>
          <a:stretch/>
        </p:blipFill>
        <p:spPr bwMode="auto">
          <a:xfrm>
            <a:off x="2448689" y="1127944"/>
            <a:ext cx="1894990" cy="2585331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/>
          <p:cNvPicPr/>
          <p:nvPr/>
        </p:nvPicPr>
        <p:blipFill rotWithShape="1">
          <a:blip r:embed="rId6"/>
          <a:srcRect l="31748" t="4276" r="28006" b="4504"/>
          <a:stretch/>
        </p:blipFill>
        <p:spPr bwMode="auto">
          <a:xfrm>
            <a:off x="6349994" y="3887556"/>
            <a:ext cx="1847679" cy="2550142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6"/>
          <a:stretch/>
        </p:blipFill>
        <p:spPr>
          <a:xfrm>
            <a:off x="517717" y="1127944"/>
            <a:ext cx="1875570" cy="25853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1"/>
          <a:stretch/>
        </p:blipFill>
        <p:spPr>
          <a:xfrm>
            <a:off x="4409835" y="1127944"/>
            <a:ext cx="1884757" cy="25853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994" y="1127944"/>
            <a:ext cx="1836078" cy="2585331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474" y="1128372"/>
            <a:ext cx="1877522" cy="25849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0"/>
          <a:stretch/>
        </p:blipFill>
        <p:spPr>
          <a:xfrm>
            <a:off x="10174398" y="1127944"/>
            <a:ext cx="1934542" cy="2585331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5"/>
          <a:stretch/>
        </p:blipFill>
        <p:spPr>
          <a:xfrm>
            <a:off x="500899" y="3875702"/>
            <a:ext cx="1898666" cy="2561993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689" y="3875703"/>
            <a:ext cx="1912021" cy="25619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26"/>
          <a:stretch/>
        </p:blipFill>
        <p:spPr>
          <a:xfrm>
            <a:off x="4409835" y="3875704"/>
            <a:ext cx="1896357" cy="25619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1" name="Рисунок 30"/>
          <p:cNvPicPr/>
          <p:nvPr/>
        </p:nvPicPr>
        <p:blipFill rotWithShape="1">
          <a:blip r:embed="rId15"/>
          <a:srcRect l="29984" t="5416" r="30732" b="3363"/>
          <a:stretch/>
        </p:blipFill>
        <p:spPr bwMode="auto">
          <a:xfrm>
            <a:off x="8241474" y="3900744"/>
            <a:ext cx="1889122" cy="2536954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Рисунок 31"/>
          <p:cNvPicPr/>
          <p:nvPr/>
        </p:nvPicPr>
        <p:blipFill rotWithShape="1">
          <a:blip r:embed="rId16"/>
          <a:srcRect l="30946" t="5132" r="29449" b="3933"/>
          <a:stretch/>
        </p:blipFill>
        <p:spPr bwMode="auto">
          <a:xfrm>
            <a:off x="10174397" y="3896076"/>
            <a:ext cx="1934542" cy="2541621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91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5555" y="640397"/>
            <a:ext cx="10515600" cy="435133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Издания для детей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0147" y="25517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34"/>
          <a:stretch/>
        </p:blipFill>
        <p:spPr>
          <a:xfrm>
            <a:off x="8447728" y="1102062"/>
            <a:ext cx="2898612" cy="382787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4"/>
          <a:stretch/>
        </p:blipFill>
        <p:spPr>
          <a:xfrm>
            <a:off x="5416819" y="1102062"/>
            <a:ext cx="2835354" cy="382787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Овальная выноска 2"/>
          <p:cNvSpPr/>
          <p:nvPr/>
        </p:nvSpPr>
        <p:spPr>
          <a:xfrm>
            <a:off x="9057360" y="1756430"/>
            <a:ext cx="2419350" cy="2209800"/>
          </a:xfrm>
          <a:prstGeom prst="wedgeEllipseCallout">
            <a:avLst>
              <a:gd name="adj1" fmla="val -47605"/>
              <a:gd name="adj2" fmla="val 103241"/>
            </a:avLst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185155" y="5104817"/>
            <a:ext cx="6749670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Ты видел настоящего слона? Представь слона в обычной квартире. Легко ли было выполнить желание больной девочки?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Как ты думаешь, почему папа решает привести в дом настоящего слона?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Почему хозяин зверинца согласился на просьбу Надиного папы?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Какие человеческие качества проявил слон?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</a:rPr>
              <a:t>Почему было так важно родителям девочки Нади выполнить её просьбу? Как ты понимаешь слова «родительская любовь»?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01"/>
          <a:stretch/>
        </p:blipFill>
        <p:spPr>
          <a:xfrm>
            <a:off x="814193" y="1102062"/>
            <a:ext cx="4156399" cy="561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5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419" y="838870"/>
            <a:ext cx="10515600" cy="4351338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Игровое оборудование и игрушки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491" y="1379747"/>
            <a:ext cx="1829070" cy="260736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806" y="1379747"/>
            <a:ext cx="1899808" cy="2607363"/>
          </a:xfrm>
          <a:prstGeom prst="rect">
            <a:avLst/>
          </a:prstGeom>
          <a:noFill/>
          <a:ln w="9525">
            <a:solidFill>
              <a:srgbClr val="89A4A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942355" y="4140302"/>
            <a:ext cx="3870901" cy="156966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</a:rPr>
              <a:t>Игры, игрушки и игровое </a:t>
            </a:r>
            <a:r>
              <a:rPr lang="ru-RU" sz="1600" b="1" dirty="0" smtClean="0">
                <a:solidFill>
                  <a:srgbClr val="002060"/>
                </a:solidFill>
              </a:rPr>
              <a:t>оборудование </a:t>
            </a:r>
            <a:r>
              <a:rPr lang="ru-RU" sz="1600" dirty="0" smtClean="0">
                <a:solidFill>
                  <a:srgbClr val="002060"/>
                </a:solidFill>
              </a:rPr>
              <a:t>соответствует </a:t>
            </a:r>
            <a:r>
              <a:rPr lang="ru-RU" sz="1600" dirty="0">
                <a:solidFill>
                  <a:srgbClr val="002060"/>
                </a:solidFill>
              </a:rPr>
              <a:t>требованиям технического регламента таможенного союза ТР ТС 008/2011"О безопасности игрушек</a:t>
            </a:r>
            <a:r>
              <a:rPr lang="ru-RU" sz="1600" dirty="0" smtClean="0">
                <a:solidFill>
                  <a:srgbClr val="002060"/>
                </a:solidFill>
              </a:rPr>
              <a:t>". Игровые комплекты сопровождаются методическими рекомендациями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32870" t="5702" r="32015" b="3647"/>
          <a:stretch/>
        </p:blipFill>
        <p:spPr bwMode="auto">
          <a:xfrm>
            <a:off x="798793" y="2803621"/>
            <a:ext cx="2655854" cy="393401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3" descr="C:\Users\Russkoe slovo\Documents\ФОТО - ИГРУШКИ\комплект Сказка\Репка магнит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2111">
            <a:off x="9807681" y="5381743"/>
            <a:ext cx="2202023" cy="165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645" y="4443434"/>
            <a:ext cx="1594846" cy="243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D:\РАБОТА\Links\Komplekt_bychok.tif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3" t="66991"/>
          <a:stretch>
            <a:fillRect/>
          </a:stretch>
        </p:blipFill>
        <p:spPr bwMode="auto">
          <a:xfrm rot="21174710">
            <a:off x="7453882" y="5672314"/>
            <a:ext cx="2363858" cy="115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E:\Документы\Мои документы\ПРОДАЖИ\ПРОДУКЦИЯ\ОБОРУДОВАНИЕ\Links\komplekt_6.tif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7" t="55592"/>
          <a:stretch>
            <a:fillRect/>
          </a:stretch>
        </p:blipFill>
        <p:spPr bwMode="auto">
          <a:xfrm>
            <a:off x="3196108" y="4443434"/>
            <a:ext cx="3117876" cy="243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47627" y="1379747"/>
            <a:ext cx="6886203" cy="134131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Рекомендации по формированию инфраструктуры образовательных организаций и комплектации учебно-методических материалов в целях реализации образовательных программ</a:t>
            </a:r>
            <a:endParaRPr lang="ru-RU" sz="20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6" name="Picture 6" descr="Z:\ЦЕНТР ДОШКОЛЬНОГО ОБРАЗОВАНИЯ\ПАВЛОВА\26.08.19\отредактированные_август_19\жар-птица (собранный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784" y="2452396"/>
            <a:ext cx="1943705" cy="184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Z:\ЦЕНТР ДОШКОЛЬНОГО ОБРАЗОВАНИЯ\ПАВЛОВА\26.08.19\отредактированные_август_19\павлин в сборке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523" y="2461945"/>
            <a:ext cx="2067016" cy="193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728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49936" b="53339"/>
          <a:stretch>
            <a:fillRect/>
          </a:stretch>
        </p:blipFill>
        <p:spPr bwMode="auto">
          <a:xfrm>
            <a:off x="3923753" y="1224845"/>
            <a:ext cx="3706152" cy="239751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5" name="Рисунок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2" t="14554" r="20068" b="12984"/>
          <a:stretch>
            <a:fillRect/>
          </a:stretch>
        </p:blipFill>
        <p:spPr bwMode="auto">
          <a:xfrm>
            <a:off x="7839988" y="1192973"/>
            <a:ext cx="2741613" cy="377031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922757" y="5149590"/>
            <a:ext cx="2576074" cy="1509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pic>
        <p:nvPicPr>
          <p:cNvPr id="76807" name="Рисунок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85" t="73354" r="31628" b="11887"/>
          <a:stretch>
            <a:fillRect/>
          </a:stretch>
        </p:blipFill>
        <p:spPr bwMode="auto">
          <a:xfrm>
            <a:off x="8021183" y="5312582"/>
            <a:ext cx="1163287" cy="119612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8" name="Рисунок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1" t="73471" r="22450" b="11807"/>
          <a:stretch>
            <a:fillRect/>
          </a:stretch>
        </p:blipFill>
        <p:spPr bwMode="auto">
          <a:xfrm>
            <a:off x="9295300" y="5335885"/>
            <a:ext cx="1151850" cy="119612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 rot="5400000">
            <a:off x="9205441" y="3146476"/>
            <a:ext cx="4471328" cy="1216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32" name="Прямоугольник 31"/>
          <p:cNvSpPr/>
          <p:nvPr/>
        </p:nvSpPr>
        <p:spPr>
          <a:xfrm rot="5400000">
            <a:off x="4411595" y="3655638"/>
            <a:ext cx="2900278" cy="29554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pic>
        <p:nvPicPr>
          <p:cNvPr id="76811" name="Рисунок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6" t="73595" r="70096" b="11995"/>
          <a:stretch>
            <a:fillRect/>
          </a:stretch>
        </p:blipFill>
        <p:spPr bwMode="auto">
          <a:xfrm>
            <a:off x="4507923" y="3825971"/>
            <a:ext cx="1321714" cy="127138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2" name="Рисунок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8" t="40771" r="31613" b="44383"/>
          <a:stretch>
            <a:fillRect/>
          </a:stretch>
        </p:blipFill>
        <p:spPr bwMode="auto">
          <a:xfrm>
            <a:off x="5879643" y="3821910"/>
            <a:ext cx="1367080" cy="129480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3" name="Рисунок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8" t="73402" r="40813" b="11900"/>
          <a:stretch>
            <a:fillRect/>
          </a:stretch>
        </p:blipFill>
        <p:spPr bwMode="auto">
          <a:xfrm>
            <a:off x="4511993" y="5177597"/>
            <a:ext cx="1317644" cy="125903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4" name="Рисунок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8" t="57033" r="40720" b="28078"/>
          <a:stretch>
            <a:fillRect/>
          </a:stretch>
        </p:blipFill>
        <p:spPr bwMode="auto">
          <a:xfrm>
            <a:off x="5904135" y="5177597"/>
            <a:ext cx="1342588" cy="1307159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5" name="Рисунок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1" t="56989" r="70218" b="28477"/>
          <a:stretch>
            <a:fillRect/>
          </a:stretch>
        </p:blipFill>
        <p:spPr bwMode="auto">
          <a:xfrm>
            <a:off x="10932215" y="1737142"/>
            <a:ext cx="946150" cy="8397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6" name="Рисунок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1" t="24104" r="22574" b="60858"/>
          <a:stretch>
            <a:fillRect/>
          </a:stretch>
        </p:blipFill>
        <p:spPr bwMode="auto">
          <a:xfrm>
            <a:off x="10924536" y="2740559"/>
            <a:ext cx="965200" cy="896938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7" name="Рисунок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8" t="73344" r="60931" b="11543"/>
          <a:stretch>
            <a:fillRect/>
          </a:stretch>
        </p:blipFill>
        <p:spPr bwMode="auto">
          <a:xfrm>
            <a:off x="10953352" y="3878273"/>
            <a:ext cx="942975" cy="8842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8" name="Рисунок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6" t="73364" r="51868" b="11543"/>
          <a:stretch>
            <a:fillRect/>
          </a:stretch>
        </p:blipFill>
        <p:spPr bwMode="auto">
          <a:xfrm>
            <a:off x="10962878" y="4926141"/>
            <a:ext cx="944562" cy="946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80327" y="3243263"/>
            <a:ext cx="2592387" cy="3532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pic>
        <p:nvPicPr>
          <p:cNvPr id="76820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9" t="6297" r="1974" b="6538"/>
          <a:stretch>
            <a:fillRect/>
          </a:stretch>
        </p:blipFill>
        <p:spPr bwMode="auto">
          <a:xfrm>
            <a:off x="1135063" y="3322639"/>
            <a:ext cx="2468563" cy="33369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21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75" r="2"/>
          <a:stretch>
            <a:fillRect/>
          </a:stretch>
        </p:blipFill>
        <p:spPr bwMode="auto">
          <a:xfrm>
            <a:off x="1185896" y="253208"/>
            <a:ext cx="2259013" cy="288448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84480" y="371800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3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76" y="108087"/>
            <a:ext cx="1050332" cy="1026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23167" y="254939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5"/>
          <a:srcRect l="15874" t="6271" r="15499" b="7070"/>
          <a:stretch/>
        </p:blipFill>
        <p:spPr bwMode="auto">
          <a:xfrm>
            <a:off x="1886019" y="945629"/>
            <a:ext cx="3938895" cy="2814673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6"/>
          <a:srcRect l="25013" t="24487" r="24159" b="16763"/>
          <a:stretch/>
        </p:blipFill>
        <p:spPr bwMode="auto">
          <a:xfrm>
            <a:off x="844803" y="4071095"/>
            <a:ext cx="3627112" cy="2490013"/>
          </a:xfrm>
          <a:prstGeom prst="rect">
            <a:avLst/>
          </a:prstGeom>
          <a:ln w="12700" cap="sq">
            <a:solidFill>
              <a:srgbClr val="002060"/>
            </a:solidFill>
            <a:prstDash val="solid"/>
            <a:miter lim="800000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7"/>
          <a:srcRect l="34313" t="25941" r="33939" b="25599"/>
          <a:stretch/>
        </p:blipFill>
        <p:spPr bwMode="auto">
          <a:xfrm>
            <a:off x="7555268" y="1131232"/>
            <a:ext cx="3825240" cy="3280034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8"/>
          <a:srcRect l="29183" t="27081" r="29289" b="23033"/>
          <a:stretch/>
        </p:blipFill>
        <p:spPr bwMode="auto">
          <a:xfrm>
            <a:off x="4697768" y="3989327"/>
            <a:ext cx="4343400" cy="2761442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DE7"/>
              </a:clrFrom>
              <a:clrTo>
                <a:srgbClr val="FFFDE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77" t="8972" r="35448" b="13730"/>
          <a:stretch>
            <a:fillRect/>
          </a:stretch>
        </p:blipFill>
        <p:spPr bwMode="auto">
          <a:xfrm>
            <a:off x="539623" y="1890257"/>
            <a:ext cx="1346396" cy="1761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Y:\МЕТОДИСТЫ\ДОШКОЛЬНИКИ\Picture_Oborudovanie\пирамидка-балансир.jp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975" y="1395061"/>
            <a:ext cx="143827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6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680" y="4347477"/>
            <a:ext cx="2959143" cy="251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91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1" y="0"/>
            <a:ext cx="1109383" cy="68580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690824" y="1565492"/>
            <a:ext cx="9753600" cy="231872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77819" y="0"/>
            <a:ext cx="972980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 err="1" smtClean="0">
                <a:solidFill>
                  <a:srgbClr val="002060"/>
                </a:solidFill>
              </a:rPr>
              <a:t>Нейропедагогика</a:t>
            </a:r>
            <a:r>
              <a:rPr lang="ru-RU" sz="2800" dirty="0" smtClean="0">
                <a:solidFill>
                  <a:srgbClr val="002060"/>
                </a:solidFill>
              </a:rPr>
              <a:t> и </a:t>
            </a:r>
            <a:r>
              <a:rPr lang="ru-RU" sz="2800" dirty="0" err="1" smtClean="0">
                <a:solidFill>
                  <a:srgbClr val="002060"/>
                </a:solidFill>
              </a:rPr>
              <a:t>нейродидактика</a:t>
            </a:r>
            <a:r>
              <a:rPr lang="ru-RU" sz="2800" dirty="0" smtClean="0">
                <a:solidFill>
                  <a:srgbClr val="002060"/>
                </a:solidFill>
              </a:rPr>
              <a:t> – осмысленность процесса обучения для ребенка, родителей и педагога</a:t>
            </a:r>
          </a:p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Первостепенное значение – индивидуальные способности  ребенка, так как они являются основой процесса развития личности и развития горизонтов его познания, а также яркие эмоциональные способы проведения занятий.</a:t>
            </a:r>
          </a:p>
          <a:p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 err="1" smtClean="0">
                <a:solidFill>
                  <a:srgbClr val="002060"/>
                </a:solidFill>
              </a:rPr>
              <a:t>Нейропедагика</a:t>
            </a:r>
            <a:r>
              <a:rPr lang="ru-RU" sz="2800" dirty="0" smtClean="0">
                <a:solidFill>
                  <a:srgbClr val="002060"/>
                </a:solidFill>
              </a:rPr>
              <a:t> – это не процесс обучения, а процесс развития мозга, его обучение.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Факторы, влияющие на </a:t>
            </a:r>
            <a:r>
              <a:rPr lang="ru-RU" sz="2800" dirty="0" err="1" smtClean="0">
                <a:solidFill>
                  <a:srgbClr val="002060"/>
                </a:solidFill>
              </a:rPr>
              <a:t>нейропедагогику</a:t>
            </a:r>
            <a:r>
              <a:rPr lang="ru-RU" sz="2800" dirty="0" smtClean="0">
                <a:solidFill>
                  <a:srgbClr val="002060"/>
                </a:solidFill>
              </a:rPr>
              <a:t>: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Пластичность мозга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Наблюдение над проявлением эмоций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Взаимосвязь эмоций и когнитивных процессов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Особенность развития и персональный подход.</a:t>
            </a:r>
          </a:p>
        </p:txBody>
      </p:sp>
    </p:spTree>
    <p:extLst>
      <p:ext uri="{BB962C8B-B14F-4D97-AF65-F5344CB8AC3E}">
        <p14:creationId xmlns:p14="http://schemas.microsoft.com/office/powerpoint/2010/main" val="266303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23827" y="965704"/>
            <a:ext cx="10515600" cy="590219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Наши инновационные площадки: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65555" y="1555923"/>
            <a:ext cx="11281429" cy="40240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«Социальное партнёрство детского сада и семьи в вопросах воспитания детей на основе российских ценностей и традиций».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Научный руководитель: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Арнаутова</a:t>
            </a:r>
            <a:r>
              <a:rPr lang="ru-RU" sz="2400" b="1" i="1" dirty="0" smtClean="0">
                <a:solidFill>
                  <a:srgbClr val="002060"/>
                </a:solidFill>
              </a:rPr>
              <a:t> Елена Павловна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к.п.н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«Формирование социальной грамотности в ДОО: начальный этап».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Научный руководитель: </a:t>
            </a:r>
            <a:r>
              <a:rPr lang="ru-RU" sz="2400" b="1" i="1" dirty="0" smtClean="0">
                <a:solidFill>
                  <a:srgbClr val="002060"/>
                </a:solidFill>
              </a:rPr>
              <a:t>Тимофеева Лилия Львовна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д.п.н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«</a:t>
            </a:r>
            <a:r>
              <a:rPr lang="ru-RU" sz="2400" b="1" dirty="0">
                <a:solidFill>
                  <a:srgbClr val="002060"/>
                </a:solidFill>
              </a:rPr>
              <a:t>Педагогические условия позитивной социализации  детей раннего и дошкольного возраста в соответствии с ФОП ДО».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Продолжение </a:t>
            </a:r>
            <a:r>
              <a:rPr lang="ru-RU" sz="2400" dirty="0">
                <a:solidFill>
                  <a:srgbClr val="002060"/>
                </a:solidFill>
              </a:rPr>
              <a:t>работы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5555" y="5821849"/>
            <a:ext cx="11182605" cy="85327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Научный консультант издательства «Мозаичный парк»</a:t>
            </a:r>
            <a:r>
              <a:rPr lang="ru-RU" sz="2800" dirty="0" smtClean="0">
                <a:solidFill>
                  <a:srgbClr val="002060"/>
                </a:solidFill>
              </a:rPr>
              <a:t> – </a:t>
            </a: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Майер Алексей Александрович</a:t>
            </a:r>
            <a:r>
              <a:rPr lang="ru-RU" sz="2800" dirty="0" smtClean="0">
                <a:solidFill>
                  <a:srgbClr val="002060"/>
                </a:solidFill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</a:rPr>
              <a:t>д.п.н</a:t>
            </a:r>
            <a:r>
              <a:rPr lang="ru-RU" sz="2800" dirty="0" smtClean="0">
                <a:solidFill>
                  <a:srgbClr val="002060"/>
                </a:solidFill>
              </a:rPr>
              <a:t>.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82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47627" y="1004834"/>
            <a:ext cx="10515600" cy="65669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НАШИ НОВИНКИ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83" y="1767920"/>
            <a:ext cx="3189491" cy="4605874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8" name="Прямоугольник 17"/>
          <p:cNvSpPr/>
          <p:nvPr/>
        </p:nvSpPr>
        <p:spPr>
          <a:xfrm>
            <a:off x="4529088" y="1131466"/>
            <a:ext cx="72485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рамках реализации ФГОС и </a:t>
            </a:r>
            <a:r>
              <a:rPr lang="ru-RU" sz="1600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ФОП ДО стали </a:t>
            </a: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актуальными такие понятия, как </a:t>
            </a:r>
            <a:r>
              <a:rPr lang="ru-RU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позитивная социализация ребенка</a:t>
            </a:r>
            <a:r>
              <a:rPr lang="ru-RU" sz="16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solidFill>
                  <a:srgbClr val="00206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Позитивная социализация </a:t>
            </a:r>
            <a:r>
              <a:rPr lang="ru-RU" sz="1600" dirty="0">
                <a:solidFill>
                  <a:srgbClr val="002060"/>
                </a:solidFill>
                <a:ea typeface="Courier New" panose="02070309020205020404" pitchFamily="49" charset="0"/>
                <a:cs typeface="Times New Roman" panose="02020603050405020304" pitchFamily="18" charset="0"/>
              </a:rPr>
              <a:t>предполагает формирование способности ребенка взаимодействовать с окружающими людьми, выстраивать свое поведение и деятельность, учитывая потребности и интересы других. </a:t>
            </a:r>
            <a:endParaRPr lang="ru-RU" sz="16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29088" y="2486789"/>
            <a:ext cx="7410450" cy="42415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Социализация</a:t>
            </a:r>
            <a:r>
              <a:rPr lang="ru-RU" sz="14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 это процесс, в котором человек учится адаптироваться к культурно-социальной среде, в которой он </a:t>
            </a:r>
            <a:r>
              <a:rPr lang="ru-RU" sz="1400" kern="100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живёт</a:t>
            </a:r>
            <a:r>
              <a:rPr lang="ru-RU" sz="14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и осваивает социальные нормы, ценности, знания и умения, необходимые для успешного взаимодействия с другими людьми. Социализация начинается с раннего детства и продолжается на протяжении всей жизни. Социализация происходит в различных сферах жизни человека, таких как семья, образование, работа, культура, религия и другие социальные институты.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Цель социализации</a:t>
            </a:r>
            <a:r>
              <a:rPr lang="ru-RU" sz="1400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обеспечение успешного взаимодействия человека с окружающим миром и формирование его социальной компетентности, которая необходима для решения социальных задач и достижения личных и общественных целей. Социальная компетентность проявляется в способности человека эффективно взаимодействовать с другими людьми в различных социальных контекстах и ситуациях. Она включает в себя знания, умения и навыки, необходимые для успешного взаимодействия с другими людьми и достижения личных и общественных целей</a:t>
            </a:r>
            <a:r>
              <a:rPr lang="ru-RU" sz="1400" kern="100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C00000"/>
                </a:solidFill>
              </a:rPr>
              <a:t>Позитивная социализация дошкольников</a:t>
            </a:r>
            <a:r>
              <a:rPr lang="ru-RU" sz="1400" dirty="0">
                <a:solidFill>
                  <a:srgbClr val="C00000"/>
                </a:solidFill>
              </a:rPr>
              <a:t> </a:t>
            </a:r>
            <a:r>
              <a:rPr lang="ru-RU" sz="1400" dirty="0">
                <a:solidFill>
                  <a:srgbClr val="002060"/>
                </a:solidFill>
              </a:rPr>
              <a:t>- это процесс формирования положительных социальных навыков и норм поведения у </a:t>
            </a:r>
            <a:r>
              <a:rPr lang="ru-RU" sz="1400" dirty="0" smtClean="0">
                <a:solidFill>
                  <a:srgbClr val="002060"/>
                </a:solidFill>
              </a:rPr>
              <a:t>детей. </a:t>
            </a:r>
            <a:r>
              <a:rPr lang="ru-RU" sz="1400" dirty="0">
                <a:solidFill>
                  <a:srgbClr val="002060"/>
                </a:solidFill>
              </a:rPr>
              <a:t>В процессе позитивной социализации дети учатся взаимодействовать со сверстниками и взрослыми, соблюдать правила, развивать </a:t>
            </a:r>
            <a:r>
              <a:rPr lang="ru-RU" sz="1400" b="1" dirty="0">
                <a:solidFill>
                  <a:srgbClr val="002060"/>
                </a:solidFill>
              </a:rPr>
              <a:t>эмоциональную и социальную компетенцию</a:t>
            </a:r>
            <a:r>
              <a:rPr lang="ru-RU" sz="1400" dirty="0">
                <a:solidFill>
                  <a:srgbClr val="002060"/>
                </a:solidFill>
              </a:rPr>
              <a:t>, а также уважительно относиться к другим людям и культурам. </a:t>
            </a:r>
            <a:endParaRPr lang="ru-RU" sz="1400" kern="1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298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47627" y="1004834"/>
            <a:ext cx="10515600" cy="65669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НАШИ НОВИНКИ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3"/>
          <a:stretch/>
        </p:blipFill>
        <p:spPr>
          <a:xfrm>
            <a:off x="0" y="0"/>
            <a:ext cx="76555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668" y="89233"/>
            <a:ext cx="1050332" cy="102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8359" y="390654"/>
            <a:ext cx="661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ИЗДАТЕЛЬСТВО «МОЗАИЧНЫЙ ПАРК»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55" y="1661526"/>
            <a:ext cx="3466608" cy="497739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" t="12591" r="55652" b="59733"/>
          <a:stretch/>
        </p:blipFill>
        <p:spPr>
          <a:xfrm>
            <a:off x="4808833" y="1524000"/>
            <a:ext cx="6858001" cy="356994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96939" y="5371862"/>
            <a:ext cx="7081788" cy="116955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solidFill>
                  <a:srgbClr val="C00000"/>
                </a:solidFill>
              </a:rPr>
              <a:t>Понимание эмоций</a:t>
            </a:r>
            <a:r>
              <a:rPr lang="ru-RU" sz="1400" i="1" dirty="0">
                <a:solidFill>
                  <a:srgbClr val="002060"/>
                </a:solidFill>
              </a:rPr>
              <a:t> </a:t>
            </a:r>
            <a:r>
              <a:rPr lang="ru-RU" sz="1400" dirty="0">
                <a:solidFill>
                  <a:srgbClr val="002060"/>
                </a:solidFill>
              </a:rPr>
              <a:t>— это способность распознавать и </a:t>
            </a:r>
            <a:r>
              <a:rPr lang="ru-RU" sz="1400" dirty="0" smtClean="0">
                <a:solidFill>
                  <a:srgbClr val="002060"/>
                </a:solidFill>
              </a:rPr>
              <a:t>словесно </a:t>
            </a:r>
            <a:r>
              <a:rPr lang="ru-RU" sz="1400" dirty="0">
                <a:solidFill>
                  <a:srgbClr val="002060"/>
                </a:solidFill>
              </a:rPr>
              <a:t>обозначать собственные эмоции и эмоциональные </a:t>
            </a:r>
            <a:r>
              <a:rPr lang="ru-RU" sz="1400" dirty="0" smtClean="0">
                <a:solidFill>
                  <a:srgbClr val="002060"/>
                </a:solidFill>
              </a:rPr>
              <a:t>состояния </a:t>
            </a:r>
            <a:r>
              <a:rPr lang="ru-RU" sz="1400" dirty="0">
                <a:solidFill>
                  <a:srgbClr val="002060"/>
                </a:solidFill>
              </a:rPr>
              <a:t>других людей, понимать эмоциональные ситуации, </a:t>
            </a:r>
            <a:r>
              <a:rPr lang="ru-RU" sz="1400" dirty="0" smtClean="0">
                <a:solidFill>
                  <a:srgbClr val="002060"/>
                </a:solidFill>
              </a:rPr>
              <a:t>причины возникновения </a:t>
            </a:r>
            <a:r>
              <a:rPr lang="ru-RU" sz="1400" dirty="0">
                <a:solidFill>
                  <a:srgbClr val="002060"/>
                </a:solidFill>
              </a:rPr>
              <a:t>и последствия эмоций. В дошкольный период </a:t>
            </a:r>
            <a:r>
              <a:rPr lang="ru-RU" sz="1400" dirty="0" smtClean="0">
                <a:solidFill>
                  <a:srgbClr val="002060"/>
                </a:solidFill>
              </a:rPr>
              <a:t>дети приобретают </a:t>
            </a:r>
            <a:r>
              <a:rPr lang="ru-RU" sz="1400" dirty="0">
                <a:solidFill>
                  <a:srgbClr val="002060"/>
                </a:solidFill>
              </a:rPr>
              <a:t>навыки распознавания эмоциональной </a:t>
            </a:r>
            <a:r>
              <a:rPr lang="ru-RU" sz="1400" dirty="0" smtClean="0">
                <a:solidFill>
                  <a:srgbClr val="002060"/>
                </a:solidFill>
              </a:rPr>
              <a:t>экспрессии и </a:t>
            </a:r>
            <a:r>
              <a:rPr lang="ru-RU" sz="1400" dirty="0">
                <a:solidFill>
                  <a:srgbClr val="002060"/>
                </a:solidFill>
              </a:rPr>
              <a:t>учатся понимать собственные эмоции и эмоциональные </a:t>
            </a:r>
            <a:r>
              <a:rPr lang="ru-RU" sz="1400" dirty="0" smtClean="0">
                <a:solidFill>
                  <a:srgbClr val="002060"/>
                </a:solidFill>
              </a:rPr>
              <a:t>проявления </a:t>
            </a:r>
            <a:r>
              <a:rPr lang="ru-RU" sz="1400" dirty="0">
                <a:solidFill>
                  <a:srgbClr val="002060"/>
                </a:solidFill>
              </a:rPr>
              <a:t>других </a:t>
            </a:r>
            <a:r>
              <a:rPr lang="ru-RU" sz="1400" dirty="0" smtClean="0">
                <a:solidFill>
                  <a:srgbClr val="002060"/>
                </a:solidFill>
              </a:rPr>
              <a:t>людей.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92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942" y="0"/>
            <a:ext cx="110938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9" y="2785619"/>
            <a:ext cx="1316249" cy="1286759"/>
          </a:xfrm>
          <a:prstGeom prst="rect">
            <a:avLst/>
          </a:prstGeom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1525798" y="2672895"/>
            <a:ext cx="9313144" cy="151220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rgbClr val="002060"/>
                </a:solidFill>
              </a:rPr>
              <a:t>Адрес: </a:t>
            </a:r>
            <a:r>
              <a:rPr lang="ru-RU" dirty="0" smtClean="0">
                <a:solidFill>
                  <a:srgbClr val="002060"/>
                </a:solidFill>
              </a:rPr>
              <a:t>127055 г. Москва, ул. Бутырский Вал, д. 68, офис 602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rgbClr val="002060"/>
                </a:solidFill>
              </a:rPr>
              <a:t>Телефоны:</a:t>
            </a:r>
            <a:r>
              <a:rPr lang="ru-RU" dirty="0" smtClean="0">
                <a:solidFill>
                  <a:srgbClr val="002060"/>
                </a:solidFill>
              </a:rPr>
              <a:t> 8 (495) 308-9474, 8 (495) 308-9414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2060"/>
                </a:solidFill>
              </a:rPr>
              <a:t>E</a:t>
            </a:r>
            <a:r>
              <a:rPr lang="ru-RU" b="1" dirty="0" smtClean="0">
                <a:solidFill>
                  <a:srgbClr val="002060"/>
                </a:solidFill>
              </a:rPr>
              <a:t>-</a:t>
            </a:r>
            <a:r>
              <a:rPr lang="en-US" b="1" dirty="0" smtClean="0">
                <a:solidFill>
                  <a:srgbClr val="002060"/>
                </a:solidFill>
              </a:rPr>
              <a:t>mail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  <a:r>
              <a:rPr lang="en-US" dirty="0" smtClean="0">
                <a:hlinkClick r:id="rId4"/>
              </a:rPr>
              <a:t>sales</a:t>
            </a:r>
            <a:r>
              <a:rPr lang="ru-RU" dirty="0" smtClean="0">
                <a:hlinkClick r:id="rId4"/>
              </a:rPr>
              <a:t>@</a:t>
            </a:r>
            <a:r>
              <a:rPr lang="en-US" dirty="0" smtClean="0">
                <a:hlinkClick r:id="rId4"/>
              </a:rPr>
              <a:t>mosaic</a:t>
            </a:r>
            <a:r>
              <a:rPr lang="ru-RU" dirty="0" smtClean="0">
                <a:hlinkClick r:id="rId4"/>
              </a:rPr>
              <a:t>-</a:t>
            </a:r>
            <a:r>
              <a:rPr lang="en-US" dirty="0" smtClean="0">
                <a:hlinkClick r:id="rId4"/>
              </a:rPr>
              <a:t>park</a:t>
            </a:r>
            <a:r>
              <a:rPr lang="ru-RU" dirty="0" smtClean="0">
                <a:hlinkClick r:id="rId4"/>
              </a:rPr>
              <a:t>.</a:t>
            </a:r>
            <a:r>
              <a:rPr lang="en-US" dirty="0" err="1" smtClean="0">
                <a:hlinkClick r:id="rId4"/>
              </a:rPr>
              <a:t>ru</a:t>
            </a:r>
            <a:r>
              <a:rPr lang="ru-RU" dirty="0" smtClean="0">
                <a:solidFill>
                  <a:srgbClr val="002060"/>
                </a:solidFill>
              </a:rPr>
              <a:t>,</a:t>
            </a:r>
            <a:r>
              <a:rPr lang="ru-RU" dirty="0" smtClean="0"/>
              <a:t> </a:t>
            </a:r>
            <a:r>
              <a:rPr lang="en-US" dirty="0" smtClean="0">
                <a:hlinkClick r:id="rId5"/>
              </a:rPr>
              <a:t>info</a:t>
            </a:r>
            <a:r>
              <a:rPr lang="ru-RU" dirty="0" smtClean="0">
                <a:hlinkClick r:id="rId5"/>
              </a:rPr>
              <a:t>@</a:t>
            </a:r>
            <a:r>
              <a:rPr lang="en-US" dirty="0" smtClean="0">
                <a:hlinkClick r:id="rId5"/>
              </a:rPr>
              <a:t>mosaic</a:t>
            </a:r>
            <a:r>
              <a:rPr lang="ru-RU" dirty="0" smtClean="0">
                <a:hlinkClick r:id="rId5"/>
              </a:rPr>
              <a:t>-</a:t>
            </a:r>
            <a:r>
              <a:rPr lang="en-US" dirty="0" smtClean="0">
                <a:hlinkClick r:id="rId5"/>
              </a:rPr>
              <a:t>park</a:t>
            </a:r>
            <a:r>
              <a:rPr lang="ru-RU" dirty="0" smtClean="0">
                <a:hlinkClick r:id="rId5"/>
              </a:rPr>
              <a:t>.</a:t>
            </a:r>
            <a:r>
              <a:rPr lang="en-US" dirty="0" err="1" smtClean="0">
                <a:hlinkClick r:id="rId5"/>
              </a:rPr>
              <a:t>ru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8" name="Объект 1"/>
          <p:cNvSpPr>
            <a:spLocks noGrp="1"/>
          </p:cNvSpPr>
          <p:nvPr>
            <p:ph idx="1"/>
          </p:nvPr>
        </p:nvSpPr>
        <p:spPr>
          <a:xfrm>
            <a:off x="323342" y="338944"/>
            <a:ext cx="10515600" cy="22629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	</a:t>
            </a:r>
            <a:r>
              <a:rPr lang="ru-RU" sz="2400" dirty="0" smtClean="0">
                <a:solidFill>
                  <a:srgbClr val="002060"/>
                </a:solidFill>
              </a:rPr>
              <a:t>Продукция </a:t>
            </a:r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ИЗДАТЕЛЬСТВА «МОЗАИЧНЫЙ ПАРК» </a:t>
            </a:r>
            <a:r>
              <a:rPr lang="ru-RU" sz="2400" dirty="0" smtClean="0">
                <a:solidFill>
                  <a:srgbClr val="002060"/>
                </a:solidFill>
              </a:rPr>
              <a:t>позволяет современно и эффективно решать задачи Федеральной образовательной программы, а также достигать высоких результатов в воспитании и обучении детей дошкольного возраста.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Будем рады нашему взаимодействию 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и приглашаем к сотрудничеству!</a:t>
            </a:r>
            <a:endParaRPr lang="ru-RU" sz="2400" dirty="0">
              <a:solidFill>
                <a:srgbClr val="FF33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Изображение 1" descr="Последний-вариант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33" t="54857" r="6952" b="21397"/>
          <a:stretch/>
        </p:blipFill>
        <p:spPr bwMode="auto">
          <a:xfrm>
            <a:off x="8368708" y="4836080"/>
            <a:ext cx="1776548" cy="17861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596385" y="4357752"/>
            <a:ext cx="3014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000" b="1" dirty="0">
                <a:solidFill>
                  <a:srgbClr val="002060"/>
                </a:solidFill>
              </a:rPr>
              <a:t>Сайт</a:t>
            </a:r>
            <a:r>
              <a:rPr lang="ru-RU" altLang="ru-RU" sz="2000" dirty="0">
                <a:solidFill>
                  <a:srgbClr val="002060"/>
                </a:solidFill>
              </a:rPr>
              <a:t>:</a:t>
            </a:r>
            <a:r>
              <a:rPr lang="ru-RU" altLang="ru-RU" sz="2000" b="1" dirty="0">
                <a:solidFill>
                  <a:srgbClr val="002060"/>
                </a:solidFill>
              </a:rPr>
              <a:t> </a:t>
            </a:r>
            <a:r>
              <a:rPr lang="ru-RU" altLang="ru-RU" sz="2000" b="1" dirty="0">
                <a:solidFill>
                  <a:srgbClr val="FF3399"/>
                </a:solidFill>
              </a:rPr>
              <a:t>МОЗАИКА-ПАРК.РФ</a:t>
            </a:r>
            <a:endParaRPr lang="en-US" altLang="ru-RU" sz="2000" b="1" dirty="0">
              <a:solidFill>
                <a:srgbClr val="FF3399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7005" y="4408019"/>
            <a:ext cx="746093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rgbClr val="FF3399"/>
                </a:solidFill>
              </a:rPr>
              <a:t>ГРУППА «МОЗАИЧНЫЙ ПАРК</a:t>
            </a:r>
            <a:r>
              <a:rPr lang="ru-RU" altLang="ru-RU" sz="2400" b="1" dirty="0" smtClean="0">
                <a:solidFill>
                  <a:srgbClr val="FF3399"/>
                </a:solidFill>
              </a:rPr>
              <a:t>»</a:t>
            </a:r>
          </a:p>
          <a:p>
            <a:endParaRPr lang="ru-RU" altLang="ru-RU" sz="1200" b="1" dirty="0">
              <a:solidFill>
                <a:srgbClr val="FF3399"/>
              </a:solidFill>
            </a:endParaRPr>
          </a:p>
          <a:p>
            <a:r>
              <a:rPr lang="en-US" altLang="ru-RU" sz="2400" b="1" dirty="0" smtClean="0">
                <a:solidFill>
                  <a:srgbClr val="002060"/>
                </a:solidFill>
              </a:rPr>
              <a:t>Telegram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: </a:t>
            </a:r>
            <a:r>
              <a:rPr lang="en-US" sz="2400" dirty="0">
                <a:latin typeface="YS Text"/>
                <a:hlinkClick r:id="rId7"/>
              </a:rPr>
              <a:t>https://</a:t>
            </a:r>
            <a:r>
              <a:rPr lang="en-US" sz="2400" dirty="0" smtClean="0">
                <a:latin typeface="YS Text"/>
                <a:hlinkClick r:id="rId7"/>
              </a:rPr>
              <a:t>t.me/mosaicpark</a:t>
            </a:r>
            <a:endParaRPr lang="ru-RU" sz="2400" dirty="0" smtClean="0">
              <a:latin typeface="YS Text"/>
            </a:endParaRPr>
          </a:p>
          <a:p>
            <a:r>
              <a:rPr lang="ru-RU" altLang="ru-RU" sz="2400" b="1" dirty="0" err="1">
                <a:solidFill>
                  <a:srgbClr val="002060"/>
                </a:solidFill>
              </a:rPr>
              <a:t>Вконтакте</a:t>
            </a:r>
            <a:r>
              <a:rPr lang="ru-RU" altLang="ru-RU" sz="2400" b="1" dirty="0">
                <a:solidFill>
                  <a:srgbClr val="002060"/>
                </a:solidFill>
              </a:rPr>
              <a:t>: </a:t>
            </a:r>
            <a:r>
              <a:rPr lang="en-US" sz="2400" dirty="0">
                <a:latin typeface="YS Text"/>
                <a:hlinkClick r:id="rId8"/>
              </a:rPr>
              <a:t>https://</a:t>
            </a:r>
            <a:r>
              <a:rPr lang="en-US" sz="2400" dirty="0" smtClean="0">
                <a:latin typeface="YS Text"/>
                <a:hlinkClick r:id="rId8"/>
              </a:rPr>
              <a:t>vk.com/mozaika_park</a:t>
            </a:r>
            <a:endParaRPr lang="ru-RU" sz="2400" dirty="0" smtClean="0">
              <a:latin typeface="YS Text"/>
            </a:endParaRPr>
          </a:p>
          <a:p>
            <a:r>
              <a:rPr lang="ru-RU" altLang="ru-RU" sz="2400" b="1" dirty="0">
                <a:solidFill>
                  <a:srgbClr val="002060"/>
                </a:solidFill>
              </a:rPr>
              <a:t>Одноклассники: </a:t>
            </a:r>
            <a:r>
              <a:rPr lang="en-US" sz="2400" u="sng" dirty="0">
                <a:solidFill>
                  <a:srgbClr val="0077FF"/>
                </a:solidFill>
                <a:latin typeface="YS Text"/>
                <a:hlinkClick r:id="rId9"/>
              </a:rPr>
              <a:t>https://</a:t>
            </a:r>
            <a:r>
              <a:rPr lang="en-US" sz="2400" u="sng" dirty="0" smtClean="0">
                <a:solidFill>
                  <a:srgbClr val="0077FF"/>
                </a:solidFill>
                <a:latin typeface="YS Text"/>
                <a:hlinkClick r:id="rId9"/>
              </a:rPr>
              <a:t>ok.ru/group/58901186281491</a:t>
            </a:r>
            <a:endParaRPr lang="ru-RU" sz="2400" dirty="0"/>
          </a:p>
          <a:p>
            <a:r>
              <a:rPr lang="ru-RU" altLang="ru-RU" b="1" dirty="0" smtClean="0">
                <a:solidFill>
                  <a:srgbClr val="002060"/>
                </a:solidFill>
              </a:rPr>
              <a:t> 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27844680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7582</TotalTime>
  <Words>1467</Words>
  <Application>Microsoft Office PowerPoint</Application>
  <PresentationFormat>Широкоэкранный</PresentationFormat>
  <Paragraphs>172</Paragraphs>
  <Slides>28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Cambria</vt:lpstr>
      <vt:lpstr>Comic Sans MS</vt:lpstr>
      <vt:lpstr>Courier New</vt:lpstr>
      <vt:lpstr>Times New Roman</vt:lpstr>
      <vt:lpstr>Wingdings</vt:lpstr>
      <vt:lpstr>YS Text</vt:lpstr>
      <vt:lpstr>Тема Office</vt:lpstr>
      <vt:lpstr>      Использование методических ресурсов издательства при реализации  обновлённых ФГОС и введении ФОП </vt:lpstr>
      <vt:lpstr>Презентация PowerPoint</vt:lpstr>
      <vt:lpstr>Сложность современной образовательной ситуации</vt:lpstr>
      <vt:lpstr>       </vt:lpstr>
      <vt:lpstr>Презентация PowerPoint</vt:lpstr>
      <vt:lpstr>Презентация PowerPoint</vt:lpstr>
      <vt:lpstr>60% + 40%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Рекомендации по формированию инфраструктуры образовательных организаций и комплектации учебно-методических материалов в целях реализации образовательных программ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Lubov</dc:creator>
  <cp:lastModifiedBy>Asus</cp:lastModifiedBy>
  <cp:revision>346</cp:revision>
  <cp:lastPrinted>2023-08-27T11:12:17Z</cp:lastPrinted>
  <dcterms:created xsi:type="dcterms:W3CDTF">2022-10-25T07:05:29Z</dcterms:created>
  <dcterms:modified xsi:type="dcterms:W3CDTF">2023-08-27T11:14:53Z</dcterms:modified>
</cp:coreProperties>
</file>