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71" r:id="rId13"/>
    <p:sldId id="270" r:id="rId14"/>
    <p:sldId id="268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5200" autoAdjust="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3.2077474483511503E-2"/>
          <c:y val="2.1393583470777813E-2"/>
          <c:w val="0.93980656738623247"/>
          <c:h val="0.74060273140704047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СОШ 4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Русский язык</c:v>
                </c:pt>
                <c:pt idx="1">
                  <c:v>Математика</c:v>
                </c:pt>
                <c:pt idx="2">
                  <c:v>Физика</c:v>
                </c:pt>
                <c:pt idx="3">
                  <c:v>Химия</c:v>
                </c:pt>
                <c:pt idx="4">
                  <c:v>Биология</c:v>
                </c:pt>
                <c:pt idx="5">
                  <c:v>История</c:v>
                </c:pt>
                <c:pt idx="6">
                  <c:v>Английский язык</c:v>
                </c:pt>
                <c:pt idx="7">
                  <c:v>Обществознание</c:v>
                </c:pt>
                <c:pt idx="8">
                  <c:v>Литература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72.099999999999994</c:v>
                </c:pt>
                <c:pt idx="1">
                  <c:v>67.5</c:v>
                </c:pt>
                <c:pt idx="2">
                  <c:v>78</c:v>
                </c:pt>
                <c:pt idx="3">
                  <c:v>0</c:v>
                </c:pt>
                <c:pt idx="4">
                  <c:v>48</c:v>
                </c:pt>
                <c:pt idx="5">
                  <c:v>41.6</c:v>
                </c:pt>
                <c:pt idx="6">
                  <c:v>73</c:v>
                </c:pt>
                <c:pt idx="7">
                  <c:v>46.4</c:v>
                </c:pt>
                <c:pt idx="8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АМР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ctr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Русский язык</c:v>
                </c:pt>
                <c:pt idx="1">
                  <c:v>Математика</c:v>
                </c:pt>
                <c:pt idx="2">
                  <c:v>Физика</c:v>
                </c:pt>
                <c:pt idx="3">
                  <c:v>Химия</c:v>
                </c:pt>
                <c:pt idx="4">
                  <c:v>Биология</c:v>
                </c:pt>
                <c:pt idx="5">
                  <c:v>История</c:v>
                </c:pt>
                <c:pt idx="6">
                  <c:v>Английский язык</c:v>
                </c:pt>
                <c:pt idx="7">
                  <c:v>Обществознание</c:v>
                </c:pt>
                <c:pt idx="8">
                  <c:v>Литература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72.81</c:v>
                </c:pt>
                <c:pt idx="1">
                  <c:v>64.55</c:v>
                </c:pt>
                <c:pt idx="2">
                  <c:v>60.309999999999995</c:v>
                </c:pt>
                <c:pt idx="4">
                  <c:v>57.94</c:v>
                </c:pt>
                <c:pt idx="5">
                  <c:v>65.83</c:v>
                </c:pt>
                <c:pt idx="6">
                  <c:v>72.48</c:v>
                </c:pt>
                <c:pt idx="7">
                  <c:v>64.33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РТ</c:v>
                </c:pt>
              </c:strCache>
            </c:strRef>
          </c:tx>
          <c:dLbls>
            <c:showVal val="1"/>
          </c:dLbls>
          <c:cat>
            <c:strRef>
              <c:f>Лист1!$A$2:$A$10</c:f>
              <c:strCache>
                <c:ptCount val="9"/>
                <c:pt idx="0">
                  <c:v>Русский язык</c:v>
                </c:pt>
                <c:pt idx="1">
                  <c:v>Математика</c:v>
                </c:pt>
                <c:pt idx="2">
                  <c:v>Физика</c:v>
                </c:pt>
                <c:pt idx="3">
                  <c:v>Химия</c:v>
                </c:pt>
                <c:pt idx="4">
                  <c:v>Биология</c:v>
                </c:pt>
                <c:pt idx="5">
                  <c:v>История</c:v>
                </c:pt>
                <c:pt idx="6">
                  <c:v>Английский язык</c:v>
                </c:pt>
                <c:pt idx="7">
                  <c:v>Обществознание</c:v>
                </c:pt>
                <c:pt idx="8">
                  <c:v>Литература</c:v>
                </c:pt>
              </c:strCache>
            </c:strRef>
          </c:cat>
          <c:val>
            <c:numRef>
              <c:f>Лист1!$D$2:$D$10</c:f>
              <c:numCache>
                <c:formatCode>General</c:formatCode>
                <c:ptCount val="9"/>
                <c:pt idx="0">
                  <c:v>72.010000000000005</c:v>
                </c:pt>
                <c:pt idx="1">
                  <c:v>62.54</c:v>
                </c:pt>
                <c:pt idx="2">
                  <c:v>58.94</c:v>
                </c:pt>
                <c:pt idx="4">
                  <c:v>57.41</c:v>
                </c:pt>
                <c:pt idx="5">
                  <c:v>60.6</c:v>
                </c:pt>
                <c:pt idx="6">
                  <c:v>74.05</c:v>
                </c:pt>
                <c:pt idx="7">
                  <c:v>61.09</c:v>
                </c:pt>
              </c:numCache>
            </c:numRef>
          </c:val>
        </c:ser>
        <c:dLbls/>
        <c:axId val="103810176"/>
        <c:axId val="103811712"/>
      </c:barChart>
      <c:catAx>
        <c:axId val="103810176"/>
        <c:scaling>
          <c:orientation val="minMax"/>
        </c:scaling>
        <c:axPos val="b"/>
        <c:numFmt formatCode="General" sourceLinked="0"/>
        <c:tickLblPos val="nextTo"/>
        <c:crossAx val="103811712"/>
        <c:crosses val="autoZero"/>
        <c:auto val="1"/>
        <c:lblAlgn val="ctr"/>
        <c:lblOffset val="100"/>
      </c:catAx>
      <c:valAx>
        <c:axId val="103811712"/>
        <c:scaling>
          <c:orientation val="minMax"/>
        </c:scaling>
        <c:axPos val="l"/>
        <c:majorGridlines/>
        <c:numFmt formatCode="General" sourceLinked="1"/>
        <c:tickLblPos val="nextTo"/>
        <c:crossAx val="1038101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91711482122825938"/>
          <c:y val="0.78717446033531524"/>
          <c:w val="8.2885238231015013E-2"/>
          <c:h val="0.21282549778997498"/>
        </c:manualLayout>
      </c:layout>
    </c:legend>
    <c:plotVisOnly val="1"/>
    <c:dispBlanksAs val="gap"/>
  </c:chart>
  <c:spPr>
    <a:solidFill>
      <a:sysClr val="window" lastClr="FFFFFF"/>
    </a:solidFill>
    <a:ln w="25400" cap="flat" cmpd="sng" algn="ctr">
      <a:solidFill>
        <a:srgbClr val="F79646"/>
      </a:solidFill>
      <a:prstDash val="solid"/>
    </a:ln>
    <a:effectLst/>
  </c:spPr>
  <c:txPr>
    <a:bodyPr/>
    <a:lstStyle/>
    <a:p>
      <a:pPr>
        <a:defRPr>
          <a:solidFill>
            <a:sysClr val="windowText" lastClr="000000"/>
          </a:solidFill>
          <a:latin typeface="+mn-lt"/>
          <a:ea typeface="+mn-ea"/>
          <a:cs typeface="+mn-cs"/>
        </a:defRPr>
      </a:pPr>
      <a:endParaRPr lang="ru-RU"/>
    </a:p>
  </c:txPr>
  <c:externalData r:id="rId2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76375-3759-4E05-8958-022B5D10AE50}" type="datetimeFigureOut">
              <a:rPr lang="ru-RU" smtClean="0"/>
              <a:pPr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CC4AF-9B98-4E58-B565-5B53395811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5792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76375-3759-4E05-8958-022B5D10AE50}" type="datetimeFigureOut">
              <a:rPr lang="ru-RU" smtClean="0"/>
              <a:pPr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CC4AF-9B98-4E58-B565-5B53395811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9547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76375-3759-4E05-8958-022B5D10AE50}" type="datetimeFigureOut">
              <a:rPr lang="ru-RU" smtClean="0"/>
              <a:pPr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CC4AF-9B98-4E58-B565-5B53395811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053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76375-3759-4E05-8958-022B5D10AE50}" type="datetimeFigureOut">
              <a:rPr lang="ru-RU" smtClean="0"/>
              <a:pPr/>
              <a:t>27.08.2023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CC4AF-9B98-4E58-B565-5B53395811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40143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76375-3759-4E05-8958-022B5D10AE50}" type="datetimeFigureOut">
              <a:rPr lang="ru-RU" smtClean="0"/>
              <a:pPr/>
              <a:t>27.08.2023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CC4AF-9B98-4E58-B565-5B53395811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90267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76375-3759-4E05-8958-022B5D10AE50}" type="datetimeFigureOut">
              <a:rPr lang="ru-RU" smtClean="0"/>
              <a:pPr/>
              <a:t>27.08.2023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CC4AF-9B98-4E58-B565-5B53395811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6025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76375-3759-4E05-8958-022B5D10AE50}" type="datetimeFigureOut">
              <a:rPr lang="ru-RU" smtClean="0"/>
              <a:pPr/>
              <a:t>27.08.2023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CC4AF-9B98-4E58-B565-5B53395811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2892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76375-3759-4E05-8958-022B5D10AE50}" type="datetimeFigureOut">
              <a:rPr lang="ru-RU" smtClean="0"/>
              <a:pPr/>
              <a:t>27.08.2023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CC4AF-9B98-4E58-B565-5B53395811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5186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76375-3759-4E05-8958-022B5D10AE50}" type="datetimeFigureOut">
              <a:rPr lang="ru-RU" smtClean="0"/>
              <a:pPr/>
              <a:t>27.08.2023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CC4AF-9B98-4E58-B565-5B53395811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90412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76375-3759-4E05-8958-022B5D10AE50}" type="datetimeFigureOut">
              <a:rPr lang="ru-RU" smtClean="0"/>
              <a:pPr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CC4AF-9B98-4E58-B565-5B53395811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91336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76375-3759-4E05-8958-022B5D10AE50}" type="datetimeFigureOut">
              <a:rPr lang="ru-RU" smtClean="0"/>
              <a:pPr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CC4AF-9B98-4E58-B565-5B53395811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3810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76375-3759-4E05-8958-022B5D10AE50}" type="datetimeFigureOut">
              <a:rPr lang="ru-RU" smtClean="0"/>
              <a:pPr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CC4AF-9B98-4E58-B565-5B53395811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1262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hkola-4.Alm@tatar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5.png"/><Relationship Id="rId7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5.png"/><Relationship Id="rId7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15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jpeg"/><Relationship Id="rId10" Type="http://schemas.openxmlformats.org/officeDocument/2006/relationships/image" Target="../media/image37.png"/><Relationship Id="rId4" Type="http://schemas.openxmlformats.org/officeDocument/2006/relationships/image" Target="../media/image18.png"/><Relationship Id="rId9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5.png"/><Relationship Id="rId7" Type="http://schemas.openxmlformats.org/officeDocument/2006/relationships/image" Target="../media/image4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10" Type="http://schemas.openxmlformats.org/officeDocument/2006/relationships/image" Target="../media/image45.png"/><Relationship Id="rId4" Type="http://schemas.openxmlformats.org/officeDocument/2006/relationships/image" Target="../media/image18.png"/><Relationship Id="rId9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15.png"/><Relationship Id="rId7" Type="http://schemas.openxmlformats.org/officeDocument/2006/relationships/image" Target="../media/image4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18.png"/><Relationship Id="rId9" Type="http://schemas.openxmlformats.org/officeDocument/2006/relationships/image" Target="../media/image5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15.png"/><Relationship Id="rId7" Type="http://schemas.openxmlformats.org/officeDocument/2006/relationships/image" Target="../media/image5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18.png"/><Relationship Id="rId9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15.png"/><Relationship Id="rId7" Type="http://schemas.openxmlformats.org/officeDocument/2006/relationships/image" Target="../media/image5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18.png"/><Relationship Id="rId9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15.png"/><Relationship Id="rId7" Type="http://schemas.openxmlformats.org/officeDocument/2006/relationships/image" Target="../media/image6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jpeg"/><Relationship Id="rId4" Type="http://schemas.openxmlformats.org/officeDocument/2006/relationships/image" Target="../media/image18.png"/><Relationship Id="rId9" Type="http://schemas.openxmlformats.org/officeDocument/2006/relationships/image" Target="../media/image6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15.png"/><Relationship Id="rId7" Type="http://schemas.openxmlformats.org/officeDocument/2006/relationships/image" Target="../media/image69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15.png"/><Relationship Id="rId7" Type="http://schemas.openxmlformats.org/officeDocument/2006/relationships/image" Target="../media/image7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18.png"/><Relationship Id="rId9" Type="http://schemas.openxmlformats.org/officeDocument/2006/relationships/image" Target="../media/image7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15.png"/><Relationship Id="rId7" Type="http://schemas.openxmlformats.org/officeDocument/2006/relationships/image" Target="../media/image7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jpeg"/><Relationship Id="rId4" Type="http://schemas.openxmlformats.org/officeDocument/2006/relationships/image" Target="../media/image18.png"/><Relationship Id="rId9" Type="http://schemas.openxmlformats.org/officeDocument/2006/relationships/image" Target="../media/image8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15.png"/><Relationship Id="rId7" Type="http://schemas.openxmlformats.org/officeDocument/2006/relationships/image" Target="../media/image8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18.png"/><Relationship Id="rId9" Type="http://schemas.openxmlformats.org/officeDocument/2006/relationships/image" Target="../media/image8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86.jpe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15.png"/><Relationship Id="rId7" Type="http://schemas.openxmlformats.org/officeDocument/2006/relationships/image" Target="../media/image9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5" Type="http://schemas.openxmlformats.org/officeDocument/2006/relationships/image" Target="../media/image90.jpeg"/><Relationship Id="rId4" Type="http://schemas.openxmlformats.org/officeDocument/2006/relationships/image" Target="../media/image18.png"/><Relationship Id="rId9" Type="http://schemas.openxmlformats.org/officeDocument/2006/relationships/image" Target="../media/image9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eg"/><Relationship Id="rId3" Type="http://schemas.openxmlformats.org/officeDocument/2006/relationships/image" Target="../media/image15.png"/><Relationship Id="rId7" Type="http://schemas.openxmlformats.org/officeDocument/2006/relationships/image" Target="../media/image9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18.png"/><Relationship Id="rId9" Type="http://schemas.openxmlformats.org/officeDocument/2006/relationships/image" Target="../media/image9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0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jpeg"/><Relationship Id="rId5" Type="http://schemas.openxmlformats.org/officeDocument/2006/relationships/image" Target="../media/image100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6993" y="0"/>
            <a:ext cx="918051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https://cf3.ppt-online.org/files3/slide/h/hRasf35NPIBznvmWLr0jU6uHeqJiMYCQwk9xSZ/slide-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22172" y="1206163"/>
            <a:ext cx="54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ОБЩЕОБРАЗОВАТЕЛЬНОЕ УЧРЕЖДЕНИЕ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«СРЕДНЯЯ ОБЩЕОБРАЗОВАТЕЛЬНАЯ ШКОЛА №4»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30284" y="5085184"/>
            <a:ext cx="338437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Адрес школы</a:t>
            </a:r>
            <a:r>
              <a:rPr lang="ru-RU" sz="1200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:                                                                                                                                                                                                 423464</a:t>
            </a:r>
            <a:endParaRPr lang="ru-RU" sz="1200" dirty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/>
            <a:r>
              <a:rPr lang="ru-RU" sz="1200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г. Альметьевск РТ</a:t>
            </a:r>
            <a:endParaRPr lang="ru-RU" sz="1200" dirty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/>
            <a:r>
              <a:rPr lang="ru-RU" sz="1200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ул. Интернациональная, 20</a:t>
            </a:r>
            <a:endParaRPr lang="ru-RU" sz="1200" dirty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/>
            <a:r>
              <a:rPr lang="ru-RU" sz="1200" b="1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Телефон</a:t>
            </a:r>
            <a:r>
              <a:rPr lang="ru-RU" sz="1200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: 8(8553)32-97-53</a:t>
            </a:r>
            <a:endParaRPr lang="ru-RU" sz="1200" dirty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/>
            <a:r>
              <a:rPr lang="en-US" sz="1200" b="1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E</a:t>
            </a:r>
            <a:r>
              <a:rPr lang="ru-RU" sz="1200" b="1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</a:t>
            </a:r>
            <a:r>
              <a:rPr lang="en-US" sz="1200" b="1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mail</a:t>
            </a:r>
            <a:r>
              <a:rPr lang="ru-RU" sz="1200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: </a:t>
            </a:r>
            <a:r>
              <a:rPr lang="en-US" sz="1200" i="1" u="sng" dirty="0" err="1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3"/>
              </a:rPr>
              <a:t>Shkola</a:t>
            </a:r>
            <a:r>
              <a:rPr lang="ru-RU" sz="1200" i="1" u="sng" dirty="0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3"/>
              </a:rPr>
              <a:t>-4.</a:t>
            </a:r>
            <a:r>
              <a:rPr lang="en-US" sz="1200" i="1" u="sng" dirty="0" err="1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3"/>
              </a:rPr>
              <a:t>Alm</a:t>
            </a:r>
            <a:r>
              <a:rPr lang="ru-RU" sz="1200" i="1" u="sng" dirty="0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3"/>
              </a:rPr>
              <a:t>@</a:t>
            </a:r>
            <a:r>
              <a:rPr lang="en-US" sz="1200" i="1" u="sng" dirty="0" err="1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3"/>
              </a:rPr>
              <a:t>tatar</a:t>
            </a:r>
            <a:r>
              <a:rPr lang="ru-RU" sz="1200" i="1" u="sng" dirty="0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3"/>
              </a:rPr>
              <a:t>.</a:t>
            </a:r>
            <a:r>
              <a:rPr lang="en-US" sz="1200" i="1" u="sng" dirty="0" err="1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3"/>
              </a:rPr>
              <a:t>ru</a:t>
            </a:r>
            <a:endParaRPr lang="ru-RU" sz="1200" dirty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/>
            <a:r>
              <a:rPr lang="ru-RU" sz="1200" b="1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Сайт школы</a:t>
            </a:r>
            <a:r>
              <a:rPr lang="en-US" sz="1200" i="1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:edu.tatar.ru/</a:t>
            </a:r>
            <a:r>
              <a:rPr lang="en-US" sz="1200" i="1" dirty="0" err="1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almet</a:t>
            </a:r>
            <a:r>
              <a:rPr lang="en-US" sz="1200" i="1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/sch4</a:t>
            </a:r>
            <a:endParaRPr lang="ru-RU" sz="1200" dirty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883" t="16494" r="9177" b="13847"/>
          <a:stretch/>
        </p:blipFill>
        <p:spPr bwMode="auto">
          <a:xfrm>
            <a:off x="1896353" y="2204864"/>
            <a:ext cx="5333823" cy="2664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Users\Наталья Григорьевна\Desktop\доклад директора\фото для презентации\год-педагога-2048x14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1866596" cy="131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Наталья Григорьевна\Desktop\доклад директора\фото для презентации\ae97aa6a-5006-5891-9c77-2262ff7c378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67356" y="260648"/>
            <a:ext cx="1811772" cy="131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5" descr="https://kartinkin.net/uploads/posts/2021-01/1610844245_31-p-foni-detyam-dlya-prezentatsii-po-literatur-4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9072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709" t="18731" r="2977" b="16622"/>
          <a:stretch/>
        </p:blipFill>
        <p:spPr bwMode="auto">
          <a:xfrm>
            <a:off x="0" y="0"/>
            <a:ext cx="910850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object 2"/>
          <p:cNvGrpSpPr>
            <a:grpSpLocks/>
          </p:cNvGrpSpPr>
          <p:nvPr/>
        </p:nvGrpSpPr>
        <p:grpSpPr bwMode="auto">
          <a:xfrm>
            <a:off x="7029208" y="77550"/>
            <a:ext cx="2016235" cy="1127132"/>
            <a:chOff x="2440815" y="2471699"/>
            <a:chExt cx="5147699" cy="2877921"/>
          </a:xfrm>
        </p:grpSpPr>
        <p:pic>
          <p:nvPicPr>
            <p:cNvPr id="6" name="object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5891" y="2471699"/>
              <a:ext cx="4492623" cy="26133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object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0815" y="4622800"/>
              <a:ext cx="1468856" cy="726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85203" y="1556792"/>
            <a:ext cx="2160240" cy="1006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8093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46987522"/>
              </p:ext>
            </p:extLst>
          </p:nvPr>
        </p:nvGraphicFramePr>
        <p:xfrm>
          <a:off x="1280283" y="1772816"/>
          <a:ext cx="6130365" cy="2160242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2039553"/>
                <a:gridCol w="1413190"/>
                <a:gridCol w="1264433"/>
                <a:gridCol w="1413189"/>
              </a:tblGrid>
              <a:tr h="4503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2021-2022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2022-2023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2023-2024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85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1-4 классы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301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318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302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85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5-9</a:t>
                      </a:r>
                      <a:r>
                        <a:rPr lang="ru-RU" sz="1400" baseline="0" dirty="0" smtClean="0">
                          <a:effectLst/>
                        </a:rPr>
                        <a:t> классы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306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325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326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85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10-11</a:t>
                      </a:r>
                      <a:r>
                        <a:rPr lang="ru-RU" sz="1400" baseline="0" dirty="0" smtClean="0">
                          <a:effectLst/>
                        </a:rPr>
                        <a:t> классы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37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42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85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Всего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652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680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670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755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Количество классов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24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25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25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pSp>
        <p:nvGrpSpPr>
          <p:cNvPr id="7" name="object 2"/>
          <p:cNvGrpSpPr>
            <a:grpSpLocks/>
          </p:cNvGrpSpPr>
          <p:nvPr/>
        </p:nvGrpSpPr>
        <p:grpSpPr bwMode="auto">
          <a:xfrm>
            <a:off x="143876" y="70620"/>
            <a:ext cx="2016235" cy="1127132"/>
            <a:chOff x="2440815" y="2471699"/>
            <a:chExt cx="5147699" cy="2877921"/>
          </a:xfrm>
        </p:grpSpPr>
        <p:pic>
          <p:nvPicPr>
            <p:cNvPr id="8" name="object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5891" y="2471699"/>
              <a:ext cx="4492623" cy="26133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object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0815" y="4622800"/>
              <a:ext cx="1468856" cy="726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83781" y="41455"/>
            <a:ext cx="2163763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/>
          <a:stretch/>
        </p:blipFill>
        <p:spPr bwMode="auto">
          <a:xfrm>
            <a:off x="0" y="5589240"/>
            <a:ext cx="9144000" cy="1268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173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500" y="5589587"/>
            <a:ext cx="9144000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object 2"/>
          <p:cNvGrpSpPr>
            <a:grpSpLocks/>
          </p:cNvGrpSpPr>
          <p:nvPr/>
        </p:nvGrpSpPr>
        <p:grpSpPr bwMode="auto">
          <a:xfrm>
            <a:off x="84984" y="113552"/>
            <a:ext cx="1390672" cy="733045"/>
            <a:chOff x="2440815" y="2471699"/>
            <a:chExt cx="5147699" cy="2877921"/>
          </a:xfrm>
        </p:grpSpPr>
        <p:pic>
          <p:nvPicPr>
            <p:cNvPr id="4" name="object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5891" y="2471699"/>
              <a:ext cx="4492623" cy="26133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object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0815" y="4622800"/>
              <a:ext cx="1468856" cy="726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6336" y="64830"/>
            <a:ext cx="1529164" cy="71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11200709"/>
              </p:ext>
            </p:extLst>
          </p:nvPr>
        </p:nvGraphicFramePr>
        <p:xfrm>
          <a:off x="68563" y="836712"/>
          <a:ext cx="9090004" cy="5471805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1413527"/>
                <a:gridCol w="1863223"/>
                <a:gridCol w="1896986"/>
                <a:gridCol w="2127574"/>
                <a:gridCol w="1788694"/>
              </a:tblGrid>
              <a:tr h="473085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Результаты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2019-2020 </a:t>
                      </a: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</a:t>
                      </a:r>
                      <a:r>
                        <a:rPr lang="tt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2020-2021 уч. года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</a:t>
                      </a:r>
                      <a:r>
                        <a:rPr lang="tt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2021-2022 уч. года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Результаты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2022-2023 </a:t>
                      </a: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</a:tr>
              <a:tr h="1003953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Мордовский язык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Шилова А. 11кл. - победитель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Куприянов А. 9б - победитель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Фокина Елизавета 7а – победитель,</a:t>
                      </a:r>
                    </a:p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Султанова Софья 9б – призер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Фокина Елизавета 8а – призер,</a:t>
                      </a:r>
                    </a:p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Куприянова Елизавета 7 - призер</a:t>
                      </a:r>
                    </a:p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</a:tr>
              <a:tr h="473085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Бутрякова К. 11кл., Евсиков Д. 8б, Хазипова З. 8а – призеры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Шайдуллин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Тимур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8б –</a:t>
                      </a: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призер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Гатауллина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Назиля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8а – призер,</a:t>
                      </a:r>
                    </a:p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Юнусов </a:t>
                      </a:r>
                      <a:r>
                        <a:rPr lang="ru-RU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Камиль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11 – призер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</a:tr>
              <a:tr h="709627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Родной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татарская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группа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Хуббулина А. 7а, Миназова А. 9а - призеры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Хайретдиова А. 7а – призер, Хуббуллина А. 8а – призер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t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Муртазин Марсел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ь 6а – призер, </a:t>
                      </a:r>
                    </a:p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Хайретдиова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А. </a:t>
                      </a:r>
                      <a:r>
                        <a:rPr lang="tt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 – призер, </a:t>
                      </a:r>
                      <a:r>
                        <a:rPr lang="ru-RU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Хуббуллина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А. 9а – призер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t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Хуббуллина Алсу 10 – призер,</a:t>
                      </a: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t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Хайретдинова Аделя 9а - призер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</a:tr>
              <a:tr h="473085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Родной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русская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группа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Сулаймонова Г. Ш.8а - призеры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Сулаймонова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Гульчехра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9а –</a:t>
                      </a: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призер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</a:tr>
              <a:tr h="709627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Геология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Камалов Марсель 8а – призер,</a:t>
                      </a:r>
                    </a:p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Смелкова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Анастасия 8а – призер,</a:t>
                      </a:r>
                    </a:p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Хуббуллина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Алсу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9а - </a:t>
                      </a:r>
                      <a:r>
                        <a:rPr lang="en-US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призер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Смелкова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Анастасия 9а – призер, </a:t>
                      </a:r>
                      <a:r>
                        <a:rPr lang="ru-RU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Хуббуллина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Алсу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10 – призер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</a:tr>
              <a:tr h="437062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– </a:t>
                      </a:r>
                      <a:r>
                        <a:rPr lang="en-US" sz="12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победителя</a:t>
                      </a:r>
                      <a:endParaRPr lang="ru-RU" sz="12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lvl="0" indent="0"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lang="en-US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2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призеров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2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победитель</a:t>
                      </a:r>
                      <a:endParaRPr lang="ru-RU" sz="12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hangingPunct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2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призера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1 - </a:t>
                      </a:r>
                      <a:r>
                        <a:rPr lang="en-US" sz="12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победитель</a:t>
                      </a:r>
                      <a:endParaRPr lang="ru-RU" sz="12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11 - </a:t>
                      </a:r>
                      <a:r>
                        <a:rPr lang="en-US" sz="12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призеров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  <a:tc>
                  <a:txBody>
                    <a:bodyPr/>
                    <a:lstStyle/>
                    <a:p>
                      <a:pPr marL="228600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10- </a:t>
                      </a:r>
                      <a:r>
                        <a:rPr lang="en-US" sz="12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призеров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6972" marR="1697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9255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500" y="5589587"/>
            <a:ext cx="9144000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74786"/>
            <a:ext cx="1779587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61737" y="-776"/>
            <a:ext cx="2163763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08957514"/>
              </p:ext>
            </p:extLst>
          </p:nvPr>
        </p:nvGraphicFramePr>
        <p:xfrm>
          <a:off x="467544" y="1772816"/>
          <a:ext cx="8352931" cy="4169543"/>
        </p:xfrm>
        <a:graphic>
          <a:graphicData uri="http://schemas.openxmlformats.org/drawingml/2006/table">
            <a:tbl>
              <a:tblPr firstRow="1" firstCol="1" bandRow="1" bandCol="1">
                <a:tableStyleId>{E8B1032C-EA38-4F05-BA0D-38AFFFC7BED3}</a:tableStyleId>
              </a:tblPr>
              <a:tblGrid>
                <a:gridCol w="1554489"/>
                <a:gridCol w="667459"/>
                <a:gridCol w="703381"/>
                <a:gridCol w="804168"/>
                <a:gridCol w="804168"/>
                <a:gridCol w="804168"/>
                <a:gridCol w="703381"/>
                <a:gridCol w="703381"/>
                <a:gridCol w="804168"/>
                <a:gridCol w="804168"/>
              </a:tblGrid>
              <a:tr h="19214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Предметы,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мин.балл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5775" algn="l"/>
                        </a:tabLs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36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Ср.б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по школе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АМР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РТ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Ср.б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по школе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АМР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РТ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Ср.б. по школе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АМР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РТ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445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72,4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75,12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74,73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72.84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73,89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68.3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72,1↑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72,81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72,01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89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 – 49,91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60,64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61,49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П-67.5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Б-4.23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65,74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П-56.9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П-70↑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Б-4,2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П-64,55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Б-4,31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П-62,54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Б-4,32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445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51,3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59,77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59,39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55.4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60,32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54.1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78↑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60,31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58,94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445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Химия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38,2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63,88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62,71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65,20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54.3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70,51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66,74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445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68,42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69,61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70,01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67,87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65,72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63,96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445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55,74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56,95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58,15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50.2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57,94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57,41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445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68,25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64,02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61,57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66.8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63,16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41,6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65,83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60,6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445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География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79,22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69,47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74,67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62,43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64,67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62,41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445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Англ язык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80,95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79,34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85.4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79,08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73.3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73↑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72,48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74,05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89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63,77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61,62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68,49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59.9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46,4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64,33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61,09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445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Литература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66,08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67,09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64,98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60.8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71,18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72,73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43445" y="1055861"/>
            <a:ext cx="62061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Результативность ЕГЭ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относительно средних показателей по АМР и РТ за 3 года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095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500" y="5589587"/>
            <a:ext cx="9144000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74786"/>
            <a:ext cx="1779587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74786"/>
            <a:ext cx="2163763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xmlns="" val="822416406"/>
              </p:ext>
            </p:extLst>
          </p:nvPr>
        </p:nvGraphicFramePr>
        <p:xfrm>
          <a:off x="233020" y="1844824"/>
          <a:ext cx="8640960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186898" y="76470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Результативность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ЕГЭ- 2023 относительно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средних показателей по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АМР и РТ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662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500" y="5589587"/>
            <a:ext cx="9144000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74786"/>
            <a:ext cx="1779587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6112" y="0"/>
            <a:ext cx="2163763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251" b="21952"/>
          <a:stretch/>
        </p:blipFill>
        <p:spPr bwMode="auto">
          <a:xfrm>
            <a:off x="5868144" y="1666232"/>
            <a:ext cx="3184056" cy="1594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599"/>
          <a:stretch/>
        </p:blipFill>
        <p:spPr bwMode="auto">
          <a:xfrm>
            <a:off x="5489684" y="4013712"/>
            <a:ext cx="3495945" cy="2155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500" b="24839"/>
          <a:stretch/>
        </p:blipFill>
        <p:spPr bwMode="auto">
          <a:xfrm>
            <a:off x="239663" y="1666232"/>
            <a:ext cx="3024581" cy="1594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6018" y="1023182"/>
            <a:ext cx="1914963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364"/>
          <a:stretch/>
        </p:blipFill>
        <p:spPr bwMode="auto">
          <a:xfrm>
            <a:off x="437525" y="4013712"/>
            <a:ext cx="2842401" cy="2185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3" name="Picture 11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93" t="3348" r="69968" b="84775"/>
          <a:stretch/>
        </p:blipFill>
        <p:spPr bwMode="auto">
          <a:xfrm>
            <a:off x="3419872" y="4667366"/>
            <a:ext cx="1859049" cy="847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15816" y="505618"/>
            <a:ext cx="3081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Церемония поднятия флага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50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500" y="5589587"/>
            <a:ext cx="9144000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74786"/>
            <a:ext cx="1779587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4624"/>
            <a:ext cx="2163763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43" t="28449" r="6944" b="7873"/>
          <a:stretch/>
        </p:blipFill>
        <p:spPr bwMode="auto">
          <a:xfrm>
            <a:off x="342732" y="1119351"/>
            <a:ext cx="3282560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28" t="31736" b="7907"/>
          <a:stretch/>
        </p:blipFill>
        <p:spPr bwMode="auto">
          <a:xfrm>
            <a:off x="395536" y="4741848"/>
            <a:ext cx="3411168" cy="1639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855" r="4513"/>
          <a:stretch/>
        </p:blipFill>
        <p:spPr bwMode="auto">
          <a:xfrm>
            <a:off x="6078970" y="2816268"/>
            <a:ext cx="2772949" cy="1789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8130" y="4677105"/>
            <a:ext cx="2922998" cy="1769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s://sun9-16.userapi.com/impg/h_VWjF3QXklkvu6CU4UG1QhPaE9h9TYsBxT7lQ/iMfSjZ81IsI.jpg?size=1600x900&amp;quality=95&amp;sign=0f8e65079bbf527b3015efef623618f5&amp;type=album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916039"/>
            <a:ext cx="3003253" cy="1689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73" t="11460" r="8521" b="21709"/>
          <a:stretch/>
        </p:blipFill>
        <p:spPr bwMode="auto">
          <a:xfrm>
            <a:off x="4728130" y="1057027"/>
            <a:ext cx="3139251" cy="1714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4216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500" y="5589587"/>
            <a:ext cx="9144000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74786"/>
            <a:ext cx="1779587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6112" y="0"/>
            <a:ext cx="2163763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116" y="1084001"/>
            <a:ext cx="2592288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96335" y="586193"/>
            <a:ext cx="25772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Формирование ЗОЖ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2360"/>
          <a:stretch/>
        </p:blipFill>
        <p:spPr bwMode="auto">
          <a:xfrm>
            <a:off x="6084168" y="4396571"/>
            <a:ext cx="2546189" cy="1948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3296" y="1063537"/>
            <a:ext cx="3016336" cy="1357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Наталья Григорьевна\Desktop\доклад директора\фото для презентации\tm00hRj8w4w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186" b="3357"/>
          <a:stretch/>
        </p:blipFill>
        <p:spPr bwMode="auto">
          <a:xfrm>
            <a:off x="246555" y="4653136"/>
            <a:ext cx="3215040" cy="1723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0841" y="1268760"/>
            <a:ext cx="2088232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590" b="6210"/>
          <a:stretch/>
        </p:blipFill>
        <p:spPr bwMode="auto">
          <a:xfrm>
            <a:off x="3710397" y="3796150"/>
            <a:ext cx="1944022" cy="2427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998" y="2449332"/>
            <a:ext cx="2447466" cy="1815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7" descr="Tyj82CL3UJU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584" b="31155"/>
          <a:stretch/>
        </p:blipFill>
        <p:spPr bwMode="auto">
          <a:xfrm>
            <a:off x="928079" y="3038947"/>
            <a:ext cx="2533516" cy="1461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7261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500" y="5589587"/>
            <a:ext cx="9144000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74786"/>
            <a:ext cx="1779587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6112" y="0"/>
            <a:ext cx="2163763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C:\Users\Наталья Григорьевна\Desktop\доклад директора\фото для презентации\2pPUFeKyY6Q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99259"/>
            <a:ext cx="2664296" cy="183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Наталья Григорьевна\Desktop\доклад директора\фото для презентации\bf3kOpJrpm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9515" y="1011237"/>
            <a:ext cx="2527969" cy="1686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Наталья Григорьевна\Desktop\доклад директора\фото для презентации\pExOaV0j-v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170313"/>
            <a:ext cx="2427658" cy="155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56583" y="404664"/>
            <a:ext cx="2329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Семья и школа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82424"/>
            <a:ext cx="2850563" cy="2137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927" r="15302" b="18276"/>
          <a:stretch/>
        </p:blipFill>
        <p:spPr bwMode="auto">
          <a:xfrm>
            <a:off x="6084169" y="3284984"/>
            <a:ext cx="2888344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65"/>
          <a:stretch/>
        </p:blipFill>
        <p:spPr bwMode="auto">
          <a:xfrm>
            <a:off x="3321112" y="3284984"/>
            <a:ext cx="2464776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3210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500" y="5589587"/>
            <a:ext cx="9144000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74786"/>
            <a:ext cx="1779587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6112" y="0"/>
            <a:ext cx="2163763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212" b="18901"/>
          <a:stretch/>
        </p:blipFill>
        <p:spPr bwMode="auto">
          <a:xfrm>
            <a:off x="6012160" y="1107557"/>
            <a:ext cx="2880320" cy="1963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1" y="1124745"/>
            <a:ext cx="2882128" cy="1978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 descr="C:\Users\Наталья Григорьевна\Desktop\доклад директора\фото для презентации\zDn3I2MyjCw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007651"/>
            <a:ext cx="2814239" cy="2110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Наталья Григорьевна\Desktop\доклад директора\фото для презентации\hJsmqTkM7Cs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389" r="13247"/>
          <a:stretch/>
        </p:blipFill>
        <p:spPr bwMode="auto">
          <a:xfrm>
            <a:off x="251520" y="4005064"/>
            <a:ext cx="2758582" cy="2113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Наталья Григорьевна\Desktop\доклад директора\фото для презентации\EvIN5YTwba0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9332" y="2636912"/>
            <a:ext cx="2784309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15816" y="322368"/>
            <a:ext cx="3480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ЗНАЧИМЫЕ МЕРОПРИЯТИЯ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426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500" y="5589587"/>
            <a:ext cx="9144000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74786"/>
            <a:ext cx="1779587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6112" y="0"/>
            <a:ext cx="2163763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58" y="1055861"/>
            <a:ext cx="2753580" cy="2753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36" t="7828" r="5464" b="5300"/>
          <a:stretch/>
        </p:blipFill>
        <p:spPr bwMode="auto">
          <a:xfrm>
            <a:off x="3281585" y="990407"/>
            <a:ext cx="2572284" cy="250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0324" y="1115807"/>
            <a:ext cx="2753580" cy="263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9162" y="4081899"/>
            <a:ext cx="2855858" cy="2141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516"/>
          <a:stretch/>
        </p:blipFill>
        <p:spPr bwMode="auto">
          <a:xfrm>
            <a:off x="6300192" y="3974177"/>
            <a:ext cx="2593844" cy="2174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711" b="20630"/>
          <a:stretch/>
        </p:blipFill>
        <p:spPr bwMode="auto">
          <a:xfrm>
            <a:off x="3819763" y="3768703"/>
            <a:ext cx="1825403" cy="2379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9109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500" y="5589587"/>
            <a:ext cx="9144000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74786"/>
            <a:ext cx="1779587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6112" y="0"/>
            <a:ext cx="2163763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281967"/>
            <a:ext cx="3323861" cy="2492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0"/>
            <a:ext cx="3323862" cy="2492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509120"/>
            <a:ext cx="2496277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156"/>
          <a:stretch/>
        </p:blipFill>
        <p:spPr bwMode="auto">
          <a:xfrm>
            <a:off x="179512" y="4155467"/>
            <a:ext cx="3120447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22689" y="4155467"/>
            <a:ext cx="2812907" cy="1872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145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500" y="5589587"/>
            <a:ext cx="9144000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74786"/>
            <a:ext cx="1779587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6112" y="0"/>
            <a:ext cx="2163763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 descr="C:\Users\Наталья Григорьевна\Desktop\доклад директора\фото для презентации\ytPWnWNGXB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4560" y="2564904"/>
            <a:ext cx="2817879" cy="2817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3"/>
            <a:ext cx="3456384" cy="2303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206319"/>
            <a:ext cx="3455034" cy="2303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18070" y="3717032"/>
            <a:ext cx="2691086" cy="2691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3694210"/>
            <a:ext cx="2691086" cy="2691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7807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500" y="5589587"/>
            <a:ext cx="9144000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74786"/>
            <a:ext cx="1779587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6112" y="0"/>
            <a:ext cx="2163763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 descr="C:\Users\Наталья Григорьевна\Desktop\доклад директора\фото для презентации\юид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102548"/>
            <a:ext cx="1789212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Наталья Григорьевна\Desktop\доклад директора\фото для презентации\xrGR0IF6qII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476" r="21631"/>
          <a:stretch/>
        </p:blipFill>
        <p:spPr bwMode="auto">
          <a:xfrm>
            <a:off x="251520" y="1222461"/>
            <a:ext cx="2768838" cy="229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Наталья Григорьевна\Desktop\доклад директора\фото для презентации\ATxp4OriDFc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000" t="20530" r="19606" b="2569"/>
          <a:stretch/>
        </p:blipFill>
        <p:spPr bwMode="auto">
          <a:xfrm>
            <a:off x="5940152" y="1191823"/>
            <a:ext cx="2879381" cy="229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Наталья Григорьевна\Desktop\доклад директора\фото для презентации\3zDfPvJFKu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2152" y="3645024"/>
            <a:ext cx="3582565" cy="268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9763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500" y="5589587"/>
            <a:ext cx="9144000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74786"/>
            <a:ext cx="1779587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6112" y="0"/>
            <a:ext cx="2163763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3719" y="-8197"/>
            <a:ext cx="2426221" cy="1615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6655" y="1628800"/>
            <a:ext cx="2976331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574775"/>
            <a:ext cx="3048364" cy="2286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 descr="C:\Users\Наталья Григорьевна\Desktop\доклад директора\фото для презентации\fnAM1C47jgk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82386"/>
            <a:ext cx="2880320" cy="216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2510" r="20812"/>
          <a:stretch/>
        </p:blipFill>
        <p:spPr bwMode="auto">
          <a:xfrm>
            <a:off x="4644008" y="4082386"/>
            <a:ext cx="3369399" cy="2153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4325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500" y="5589587"/>
            <a:ext cx="9144000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74786"/>
            <a:ext cx="1779587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6112" y="0"/>
            <a:ext cx="2163763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35896" y="692696"/>
            <a:ext cx="21436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cs typeface="Traditional Arabic" pitchFamily="18" charset="-78"/>
              </a:rPr>
              <a:t>ВОЛОНТЁРЫ</a:t>
            </a:r>
            <a:endParaRPr lang="ru-RU" sz="2800" b="1" dirty="0">
              <a:solidFill>
                <a:srgbClr val="FF0000"/>
              </a:solidFill>
              <a:cs typeface="Traditional Arabic" pitchFamily="18" charset="-78"/>
            </a:endParaRPr>
          </a:p>
        </p:txBody>
      </p:sp>
      <p:pic>
        <p:nvPicPr>
          <p:cNvPr id="1027" name="Picture 3" descr="C:\Users\Наталья Григорьевна\Desktop\доклад директора\фото для презентации\HfD9hh_Nrp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3" y="1216936"/>
            <a:ext cx="2778405" cy="2085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70142"/>
            <a:ext cx="2708427" cy="2031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28118" y="1215916"/>
            <a:ext cx="2742378" cy="2058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3814" y="1971576"/>
            <a:ext cx="2707742" cy="2030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Наталья Григорьевна\Desktop\доклад директора\фото для презентации\blRt_uQgTc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5579" y="3972231"/>
            <a:ext cx="2744320" cy="205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7178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500" y="5589587"/>
            <a:ext cx="9144000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74786"/>
            <a:ext cx="1779587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6112" y="0"/>
            <a:ext cx="2163763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5861"/>
            <a:ext cx="3586324" cy="2689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883" y="1256087"/>
            <a:ext cx="3302458" cy="2476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95600"/>
            <a:ext cx="3586324" cy="2385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883" y="4033240"/>
            <a:ext cx="3384376" cy="2347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37844" y="3212974"/>
            <a:ext cx="1500392" cy="1350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1823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500" y="5589587"/>
            <a:ext cx="9144000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74786"/>
            <a:ext cx="1779587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6112" y="0"/>
            <a:ext cx="2163763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 descr="C:\Users\Наталья Григорьевна\Desktop\доклад директора\фото для презентации\клим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204975"/>
            <a:ext cx="5502043" cy="4126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4213"/>
          <a:stretch/>
        </p:blipFill>
        <p:spPr bwMode="auto">
          <a:xfrm>
            <a:off x="426968" y="1174676"/>
            <a:ext cx="2128225" cy="4126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7395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500" y="5589587"/>
            <a:ext cx="9144000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74786"/>
            <a:ext cx="1779587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6112" y="0"/>
            <a:ext cx="2163763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17971" y="920132"/>
            <a:ext cx="6671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Сравнительный анализ состоящих на различных видах учёта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4374007"/>
              </p:ext>
            </p:extLst>
          </p:nvPr>
        </p:nvGraphicFramePr>
        <p:xfrm>
          <a:off x="1538201" y="1412776"/>
          <a:ext cx="6350827" cy="2119461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1970179"/>
                <a:gridCol w="2190324"/>
                <a:gridCol w="2190324"/>
              </a:tblGrid>
              <a:tr h="4019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категория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Начало 2022-2023 уч.года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Окончание 2022-2023 уч. года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9254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СОП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9254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СОП ПДН 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9254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ПДН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92549">
                <a:tc row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ВК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Красная зона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Желтая зона Зеленая зона 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925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925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429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491880" y="3565715"/>
            <a:ext cx="2459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Динамика за три года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82158267"/>
              </p:ext>
            </p:extLst>
          </p:nvPr>
        </p:nvGraphicFramePr>
        <p:xfrm>
          <a:off x="1475656" y="4077072"/>
          <a:ext cx="6269356" cy="2010433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1541697"/>
                <a:gridCol w="1605881"/>
                <a:gridCol w="1605881"/>
                <a:gridCol w="1515897"/>
              </a:tblGrid>
              <a:tr h="4209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190750" algn="l"/>
                        </a:tabLs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Категория 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190750" algn="l"/>
                        </a:tabLs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2020-2021 уч.год.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190750" algn="l"/>
                        </a:tabLs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– 2022 уч. год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190750" algn="l"/>
                        </a:tabLs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2022-2023 уч. год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1045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190750" algn="l"/>
                        </a:tabLs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СОП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190750" algn="l"/>
                        </a:tabLs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190750" algn="l"/>
                        </a:tabLs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190750" algn="l"/>
                        </a:tabLs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1045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190750" algn="l"/>
                        </a:tabLs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СОП ПДН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190750" algn="l"/>
                        </a:tabLs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190750" algn="l"/>
                        </a:tabLs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190750" algn="l"/>
                        </a:tabLs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1045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190750" algn="l"/>
                        </a:tabLs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ПДН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190750" algn="l"/>
                        </a:tabLs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190750" algn="l"/>
                        </a:tabLs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190750" algn="l"/>
                        </a:tabLs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10451">
                <a:tc row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190750" algn="l"/>
                        </a:tabLs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ВК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190750" algn="l"/>
                        </a:tabLs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Красная зона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190750" algn="l"/>
                        </a:tabLs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Желтая зона Зеленая зона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190750" algn="l"/>
                        </a:tabLs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190750" algn="l"/>
                        </a:tabLs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190750" algn="l"/>
                        </a:tabLs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226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190750" algn="l"/>
                        </a:tabLs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190750" algn="l"/>
                        </a:tabLs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226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190750" algn="l"/>
                        </a:tabLs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190750" algn="l"/>
                        </a:tabLs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226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190750" algn="l"/>
                        </a:tabLs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190750" algn="l"/>
                        </a:tabLs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1880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1268760"/>
            <a:ext cx="55446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alt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 </a:t>
            </a:r>
            <a:r>
              <a:rPr lang="ru-RU" alt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психолого-педагогической направленности 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74786"/>
            <a:ext cx="1779587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6112" y="0"/>
            <a:ext cx="2163763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500" y="5589587"/>
            <a:ext cx="9144000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Наталья Григорьевна\Desktop\доклад директора\СОШ 4 Альметьевск (2)_page-00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90781" y="1198051"/>
            <a:ext cx="3068761" cy="421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Наталья Григорьевна\Desktop\доклад директора\СОШ-4-Альметьевск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23766" y="1264219"/>
            <a:ext cx="2973512" cy="408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9708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500" y="5589587"/>
            <a:ext cx="9144000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74786"/>
            <a:ext cx="1779587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6112" y="0"/>
            <a:ext cx="2163763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97836" y="581493"/>
            <a:ext cx="39113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Педагогические кадры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28383465"/>
              </p:ext>
            </p:extLst>
          </p:nvPr>
        </p:nvGraphicFramePr>
        <p:xfrm>
          <a:off x="593059" y="1340768"/>
          <a:ext cx="7920882" cy="4963210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5563117"/>
                <a:gridCol w="2357765"/>
              </a:tblGrid>
              <a:tr h="1967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 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Человек 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168" marR="64168" marT="0" marB="0"/>
                </a:tc>
              </a:tr>
              <a:tr h="1967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Общая численность педагогических работников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168" marR="64168" marT="0" marB="0"/>
                </a:tc>
              </a:tr>
              <a:tr h="5903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педагогических работников, имеющих высшее образование, в общей численности педагогических работников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168" marR="64168" marT="0" marB="0"/>
                </a:tc>
              </a:tr>
              <a:tr h="9839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педагогических работников, которым по результатам аттестации присвоена квалификационная категория в общей численности педагогических работников, в том числе: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168" marR="64168" marT="0" marB="0"/>
                </a:tc>
              </a:tr>
              <a:tr h="1967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Высшая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168" marR="64168" marT="0" marB="0"/>
                </a:tc>
              </a:tr>
              <a:tr h="1967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Первая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168" marR="64168" marT="0" marB="0"/>
                </a:tc>
              </a:tr>
              <a:tr h="5903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педагогических работников в общей численности педагогических работников, педагогический стаж работы которых составляет: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168" marR="64168" marT="0" marB="0"/>
                </a:tc>
              </a:tr>
              <a:tr h="1967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5 лет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168" marR="64168" marT="0" marB="0"/>
                </a:tc>
              </a:tr>
              <a:tr h="1967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и более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168" marR="64168" marT="0" marB="0"/>
                </a:tc>
              </a:tr>
              <a:tr h="5903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педагогических работников в общей численности педагогических работников в возрасте до 35 лет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168" marR="64168" marT="0" marB="0"/>
                </a:tc>
              </a:tr>
              <a:tr h="5903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педагогических работников в общей численности педагогических работников в возрасте от 50 лет и более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168" marR="641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168" marR="6416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8866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500" y="5589587"/>
            <a:ext cx="9144000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63" y="188640"/>
            <a:ext cx="1779587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6112" y="0"/>
            <a:ext cx="2163763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58365" y="989406"/>
            <a:ext cx="4658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Педагогическое мастерство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Наталья Григорьевна\Desktop\доклад директора\фото для презентации\YFVkFAlETO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6009" y="2132856"/>
            <a:ext cx="2733863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527199"/>
            <a:ext cx="2487737" cy="1415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39" t="11444" r="15833"/>
          <a:stretch/>
        </p:blipFill>
        <p:spPr bwMode="auto">
          <a:xfrm>
            <a:off x="1259632" y="3861048"/>
            <a:ext cx="2764011" cy="2011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8833" y="3861048"/>
            <a:ext cx="2682718" cy="2012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900"/>
          <a:stretch/>
        </p:blipFill>
        <p:spPr bwMode="auto">
          <a:xfrm>
            <a:off x="223635" y="1569613"/>
            <a:ext cx="3018186" cy="1330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3764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500" y="5589587"/>
            <a:ext cx="9144000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63" y="188640"/>
            <a:ext cx="1779587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6112" y="0"/>
            <a:ext cx="2163763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17087" y="908105"/>
            <a:ext cx="58728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Фестиваль национальных культур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Наталья Григорьевна\Desktop\доклад директора\фото для презентации\FdyyAQk_Ye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295" y="1534457"/>
            <a:ext cx="3151594" cy="2363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Наталья Григорьевна\Desktop\доклад директора\фото для презентации\iA243xN0_tw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05341" y="1502517"/>
            <a:ext cx="3203012" cy="2402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Наталья Григорьевна\Desktop\доклад директора\фото для презентации\NMnli78MpG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0436" y="2348880"/>
            <a:ext cx="2332224" cy="3111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Наталья Григорьевна\Desktop\доклад директора\фото для презентации\T9LRHKNZRZI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920" y="4180873"/>
            <a:ext cx="3096344" cy="232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Наталья Григорьевна\Desktop\доклад директора\фото для презентации\XdHzN3zbeTA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180873"/>
            <a:ext cx="3044979" cy="2283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1269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500" y="5589587"/>
            <a:ext cx="9144000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63" y="188640"/>
            <a:ext cx="1779587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6112" y="0"/>
            <a:ext cx="2163763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77141" y="1772816"/>
            <a:ext cx="2664296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 descr="C:\Users\Наталья Григорьевна\Desktop\доклад директора\фото для презентации\k8DO8XS6e4c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2759" y="1268760"/>
            <a:ext cx="3234382" cy="242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Наталья Григорьевна\Desktop\доклад директора\фото для презентации\W8LEPYjmxrI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149080"/>
            <a:ext cx="3530199" cy="234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0669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500" y="5589587"/>
            <a:ext cx="9144000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3598" y="226883"/>
            <a:ext cx="1498029" cy="825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26882"/>
            <a:ext cx="1875731" cy="87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7170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</TotalTime>
  <Words>673</Words>
  <Application>Microsoft Office PowerPoint</Application>
  <PresentationFormat>Экран (4:3)</PresentationFormat>
  <Paragraphs>297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 Григорьевна</dc:creator>
  <cp:lastModifiedBy>user</cp:lastModifiedBy>
  <cp:revision>59</cp:revision>
  <dcterms:created xsi:type="dcterms:W3CDTF">2023-08-25T19:49:08Z</dcterms:created>
  <dcterms:modified xsi:type="dcterms:W3CDTF">2023-08-27T17:09:50Z</dcterms:modified>
</cp:coreProperties>
</file>