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5" r:id="rId4"/>
    <p:sldId id="264" r:id="rId5"/>
    <p:sldId id="266" r:id="rId6"/>
    <p:sldId id="256" r:id="rId7"/>
    <p:sldId id="267" r:id="rId8"/>
    <p:sldId id="268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642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5292080" cy="130100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П Р Е З Е Н Т А Ц И Я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«Масленицу встречаем-семейные традиции зарождаем»</a:t>
            </a:r>
            <a:endParaRPr lang="ru-RU" sz="2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4365104"/>
            <a:ext cx="2088232" cy="21931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err="1" smtClean="0"/>
              <a:t>Квест</a:t>
            </a:r>
            <a:r>
              <a:rPr lang="ru-RU" b="1" dirty="0" smtClean="0"/>
              <a:t>-игру разработала Кирилова Е.А., воспитатель МБДОУ № 17 </a:t>
            </a:r>
            <a:r>
              <a:rPr lang="ru-RU" b="1" dirty="0" err="1" smtClean="0"/>
              <a:t>г.Чистополь</a:t>
            </a:r>
            <a:r>
              <a:rPr lang="ru-RU" b="1" dirty="0" smtClean="0"/>
              <a:t> РТ</a:t>
            </a:r>
            <a:endParaRPr lang="ru-RU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896544" cy="482453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 descr="https://fsd.multiurok.ru/html/2021/03/17/s_60518302dc9d6/1655924_1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4086225" cy="3096344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92" t="12588" r="3289"/>
          <a:stretch/>
        </p:blipFill>
        <p:spPr bwMode="auto">
          <a:xfrm>
            <a:off x="7779459" y="3933056"/>
            <a:ext cx="1135627" cy="264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666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73050"/>
            <a:ext cx="3888432" cy="322795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Цель: </a:t>
            </a:r>
            <a:r>
              <a:rPr lang="ru-RU" dirty="0" smtClean="0"/>
              <a:t>Организация </a:t>
            </a:r>
            <a:r>
              <a:rPr lang="ru-RU" dirty="0"/>
              <a:t>взаимодействия </a:t>
            </a:r>
            <a:r>
              <a:rPr lang="ru-RU" dirty="0" smtClean="0"/>
              <a:t>специалистов детского </a:t>
            </a:r>
            <a:r>
              <a:rPr lang="ru-RU" dirty="0"/>
              <a:t>сада и родителей с целью возрождения семейных традиций на примере русского народного праздника «Масленица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Актуальность: </a:t>
            </a:r>
            <a:r>
              <a:rPr lang="ru-RU" dirty="0"/>
              <a:t>Национальные традиции обладают большим педагогическим потенциалом и могут служить  эффективным средством духовно-нравственного </a:t>
            </a:r>
            <a:r>
              <a:rPr lang="ru-RU" dirty="0" smtClean="0"/>
              <a:t>воспитания дошкольников.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341281" y="116632"/>
            <a:ext cx="4802719" cy="6624736"/>
          </a:xfrm>
        </p:spPr>
        <p:txBody>
          <a:bodyPr>
            <a:no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Образовательные.</a:t>
            </a:r>
            <a:endParaRPr lang="ru-RU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1600" b="1" dirty="0"/>
              <a:t>1.Закрепить знания детей о главном символе </a:t>
            </a:r>
            <a:r>
              <a:rPr lang="ru-RU" sz="1600" b="1" dirty="0" smtClean="0"/>
              <a:t>Масленице-блине.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2.Расширить знания родителей и детей о традициях Масленичной </a:t>
            </a:r>
            <a:r>
              <a:rPr lang="ru-RU" sz="1600" b="1" dirty="0" smtClean="0"/>
              <a:t>недели.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3.Закрепить знания о значении каждого дня празднования масленичной </a:t>
            </a:r>
            <a:r>
              <a:rPr lang="ru-RU" sz="1600" b="1" dirty="0" smtClean="0"/>
              <a:t>недели.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4. Закрепить знания о русском народном костюме, народных играх, народном промысле.</a:t>
            </a: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Развивающие.</a:t>
            </a:r>
            <a:endParaRPr lang="ru-RU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1600" b="1" dirty="0"/>
              <a:t>1.Развивать желание действовать </a:t>
            </a:r>
            <a:r>
              <a:rPr lang="ru-RU" sz="1600" b="1" dirty="0" smtClean="0"/>
              <a:t>сообща.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2.Развивать интерес к семейным </a:t>
            </a:r>
            <a:r>
              <a:rPr lang="ru-RU" sz="1600" b="1" dirty="0" smtClean="0"/>
              <a:t>традициям.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3.Развивать любознательность, наблюдательность, творческие способности взрослых и детей в процессе совместной деятельности. </a:t>
            </a: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Воспитательные.</a:t>
            </a:r>
            <a:endParaRPr lang="ru-RU" sz="1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1600" b="1" dirty="0"/>
              <a:t>1.Воспитывать потребность знать народное творчество и использовать в </a:t>
            </a:r>
            <a:r>
              <a:rPr lang="ru-RU" sz="1600" b="1" dirty="0" smtClean="0"/>
              <a:t>семье.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2.Воспитывать интерес к обрядовым праздникам русского  </a:t>
            </a:r>
            <a:r>
              <a:rPr lang="ru-RU" sz="1600" b="1" dirty="0" smtClean="0"/>
              <a:t>народа.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3.Воспитывать чувство семейной сплоченности, уважение к жизненному опыту родителей и семейным традициям.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81" y="3645024"/>
            <a:ext cx="40386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1237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384376" cy="116205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Памятка </a:t>
            </a:r>
            <a:br>
              <a:rPr lang="ru-RU" dirty="0" smtClean="0"/>
            </a:br>
            <a:r>
              <a:rPr lang="ru-RU" dirty="0" smtClean="0"/>
              <a:t>«Как правильно праздновать Масленицу»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273050"/>
            <a:ext cx="4968552" cy="639631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b="1" dirty="0"/>
              <a:t>Масленица – праздник переходящий и не имеет постоянного числа, он отмечается за 7 недель до Пасхи, в последнюю неделю перед Великим постом. Масленица празднуется целую неделю, которая так и называется - масленичная неделя.</a:t>
            </a:r>
          </a:p>
          <a:p>
            <a:pPr marL="0" indent="0">
              <a:buNone/>
            </a:pPr>
            <a:r>
              <a:rPr lang="ru-RU" sz="3800" b="1" dirty="0"/>
              <a:t>В последний день масленичной недели устраиваются народные гуляния. Во время масленичной недели мясо уже не ели, так начиналась подготовка организма к Великому посту </a:t>
            </a:r>
            <a:r>
              <a:rPr lang="ru-RU" sz="3800" b="1" i="1" dirty="0"/>
              <a:t>(7 недель)</a:t>
            </a:r>
            <a:r>
              <a:rPr lang="ru-RU" sz="3800" b="1" dirty="0"/>
              <a:t>.</a:t>
            </a:r>
          </a:p>
          <a:p>
            <a:pPr marL="0" indent="0">
              <a:buNone/>
            </a:pPr>
            <a:r>
              <a:rPr lang="ru-RU" sz="3800" b="1" dirty="0"/>
              <a:t>А называется праздник масленицей потому, что масло еще можно было есть наряду с другими молочными продуктами (масленица от слова </a:t>
            </a:r>
            <a:r>
              <a:rPr lang="ru-RU" sz="3800" b="1" i="1" dirty="0"/>
              <a:t>«масло»</a:t>
            </a:r>
            <a:r>
              <a:rPr lang="ru-RU" sz="3800" b="1" dirty="0"/>
              <a:t>). На масленицу пекут именно блины, а не пироги или ватрушки. Потому что круглый, румяный и золотистый блин так похож на солнышко. А весны без солнышка не бывает.</a:t>
            </a:r>
          </a:p>
          <a:p>
            <a:pPr marL="0" indent="0">
              <a:buNone/>
            </a:pPr>
            <a:r>
              <a:rPr lang="ru-RU" sz="3800" b="1" dirty="0" smtClean="0"/>
              <a:t>На </a:t>
            </a:r>
            <a:r>
              <a:rPr lang="ru-RU" sz="3800" b="1" dirty="0"/>
              <a:t>Руси масленица всегда отмечалась широко. С понедельника по среду масленица называлась </a:t>
            </a:r>
            <a:r>
              <a:rPr lang="ru-RU" sz="3800" b="1" i="1" dirty="0"/>
              <a:t>«узкой»</a:t>
            </a:r>
            <a:r>
              <a:rPr lang="ru-RU" sz="3800" b="1" dirty="0"/>
              <a:t>, с четверга начиналась </a:t>
            </a:r>
            <a:r>
              <a:rPr lang="ru-RU" sz="3800" b="1" i="1" dirty="0"/>
              <a:t>«широкая»</a:t>
            </a:r>
            <a:r>
              <a:rPr lang="ru-RU" sz="3800" b="1" dirty="0"/>
              <a:t> масленица – все ходили друг к другу в гости, отдыхали, работать было запрещено.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6309320"/>
            <a:ext cx="3008313" cy="39290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Предварительная работа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29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16632"/>
            <a:ext cx="3213993" cy="1162050"/>
          </a:xfrm>
        </p:spPr>
        <p:txBody>
          <a:bodyPr/>
          <a:lstStyle/>
          <a:p>
            <a:pPr algn="ctr"/>
            <a:r>
              <a:rPr lang="ru-RU" dirty="0" smtClean="0"/>
              <a:t>Буклет </a:t>
            </a:r>
            <a:br>
              <a:rPr lang="ru-RU" dirty="0" smtClean="0"/>
            </a:br>
            <a:r>
              <a:rPr lang="ru-RU" dirty="0" smtClean="0"/>
              <a:t>«Масленичная неделя и значение каждого дня»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07904" y="116632"/>
            <a:ext cx="5256584" cy="66247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400" b="1" dirty="0"/>
              <a:t>Каждый день масленичной недели имел свое значение:</a:t>
            </a:r>
          </a:p>
          <a:p>
            <a:r>
              <a:rPr lang="ru-RU" sz="3400" b="1" dirty="0"/>
              <a:t>понедельник – </a:t>
            </a:r>
            <a:r>
              <a:rPr lang="ru-RU" sz="3400" b="1" i="1" dirty="0"/>
              <a:t>«Встреча»</a:t>
            </a:r>
            <a:r>
              <a:rPr lang="ru-RU" sz="3400" b="1" dirty="0"/>
              <a:t> (с этого дня начинали печь блины, первый блин отдавали в церковь на помин умерших,</a:t>
            </a:r>
          </a:p>
          <a:p>
            <a:r>
              <a:rPr lang="ru-RU" sz="3400" b="1" dirty="0"/>
              <a:t>вторник – </a:t>
            </a:r>
            <a:r>
              <a:rPr lang="ru-RU" sz="3400" b="1" i="1" dirty="0"/>
              <a:t>«</a:t>
            </a:r>
            <a:r>
              <a:rPr lang="ru-RU" sz="3400" b="1" i="1" dirty="0" err="1"/>
              <a:t>Заигрыши</a:t>
            </a:r>
            <a:r>
              <a:rPr lang="ru-RU" sz="3400" b="1" i="1" dirty="0"/>
              <a:t>»</a:t>
            </a:r>
            <a:r>
              <a:rPr lang="ru-RU" sz="3400" b="1" dirty="0"/>
              <a:t> (девушки и парни катались с горок, ходили в гости на блины,</a:t>
            </a:r>
          </a:p>
          <a:p>
            <a:r>
              <a:rPr lang="ru-RU" sz="3400" b="1" dirty="0"/>
              <a:t>среда – </a:t>
            </a:r>
            <a:r>
              <a:rPr lang="ru-RU" sz="3400" b="1" i="1" dirty="0"/>
              <a:t>«Лакомка»</a:t>
            </a:r>
            <a:r>
              <a:rPr lang="ru-RU" sz="3400" b="1" dirty="0"/>
              <a:t> (все лакомились блинами)</a:t>
            </a:r>
          </a:p>
          <a:p>
            <a:r>
              <a:rPr lang="ru-RU" sz="3400" b="1" dirty="0"/>
              <a:t>четверг – </a:t>
            </a:r>
            <a:r>
              <a:rPr lang="ru-RU" sz="3400" b="1" i="1" dirty="0"/>
              <a:t>«Разгул»</a:t>
            </a:r>
            <a:r>
              <a:rPr lang="ru-RU" sz="3400" b="1" dirty="0"/>
              <a:t> (начинали работать балаганы, проводиться кулачные бои, катания на санях и лошадях продолжались)</a:t>
            </a:r>
          </a:p>
          <a:p>
            <a:r>
              <a:rPr lang="ru-RU" sz="3400" b="1" dirty="0"/>
              <a:t>пятница – </a:t>
            </a:r>
            <a:r>
              <a:rPr lang="ru-RU" sz="3400" b="1" i="1" dirty="0"/>
              <a:t>«Тещины вечерки»</a:t>
            </a:r>
            <a:r>
              <a:rPr lang="ru-RU" sz="3400" b="1" dirty="0"/>
              <a:t> (тещи приглашали в гости зятьев на блины)</a:t>
            </a:r>
          </a:p>
          <a:p>
            <a:r>
              <a:rPr lang="ru-RU" sz="3400" b="1" dirty="0"/>
              <a:t>суббота– </a:t>
            </a:r>
            <a:r>
              <a:rPr lang="ru-RU" sz="3400" b="1" i="1" dirty="0"/>
              <a:t>«</a:t>
            </a:r>
            <a:r>
              <a:rPr lang="ru-RU" sz="3400" b="1" i="1" dirty="0" err="1"/>
              <a:t>Золовкины</a:t>
            </a:r>
            <a:r>
              <a:rPr lang="ru-RU" sz="3400" b="1" i="1" dirty="0"/>
              <a:t> посиделки»</a:t>
            </a:r>
            <a:r>
              <a:rPr lang="ru-RU" sz="3400" b="1" dirty="0"/>
              <a:t> (невесты приглашали в гости будущих золовок на блины)</a:t>
            </a:r>
          </a:p>
          <a:p>
            <a:r>
              <a:rPr lang="ru-RU" sz="3400" b="1" dirty="0"/>
              <a:t>воскресенье – </a:t>
            </a:r>
            <a:r>
              <a:rPr lang="ru-RU" sz="3400" b="1" i="1" dirty="0"/>
              <a:t>«Прощёное воскресенье»</a:t>
            </a:r>
            <a:r>
              <a:rPr lang="ru-RU" sz="3400" b="1" dirty="0"/>
              <a:t> – вершина праздничных гуляний.</a:t>
            </a:r>
          </a:p>
          <a:p>
            <a:pPr marL="0" indent="0" algn="just">
              <a:buNone/>
            </a:pPr>
            <a:r>
              <a:rPr lang="ru-RU" sz="3400" b="1" dirty="0"/>
              <a:t>В прощёное воскресенье люди просили друг у друга прощение за все обиды, сжигали чучело зимы на костре. Чучело делали из соломы, причем каждый житель села должен был принести что-то для его изготовления: или солому, или предметы одежды. Чучело делали к первому дню масленичной недели, потом всю неделю водили вокруг него хороводы, пели песни, даже с горок катали</a:t>
            </a:r>
            <a:r>
              <a:rPr lang="ru-RU" sz="3400" b="1" dirty="0" smtClean="0"/>
              <a:t>.</a:t>
            </a:r>
          </a:p>
          <a:p>
            <a:pPr marL="0" indent="0" algn="just">
              <a:buNone/>
            </a:pPr>
            <a:r>
              <a:rPr lang="ru-RU" sz="3400" b="1" dirty="0"/>
              <a:t>Словом, люди делали все, чтобы задобрить зиму, уговорить ее уйти. А в последний день масленичной недели чучело уничтожали, обычно сжигали на костре.</a:t>
            </a:r>
          </a:p>
          <a:p>
            <a:pPr marL="0" indent="0" algn="just"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95536" y="6309320"/>
            <a:ext cx="3008313" cy="39290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Предварительная работа</a:t>
            </a:r>
          </a:p>
          <a:p>
            <a:pPr algn="ctr"/>
            <a:endParaRPr lang="ru-RU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028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dirty="0" smtClean="0"/>
              <a:t>Консультация </a:t>
            </a:r>
            <a:br>
              <a:rPr lang="ru-RU" sz="2200" dirty="0" smtClean="0"/>
            </a:br>
            <a:r>
              <a:rPr lang="ru-RU" sz="2200" dirty="0" smtClean="0"/>
              <a:t>«История </a:t>
            </a:r>
            <a:r>
              <a:rPr lang="ru-RU" sz="2200" dirty="0"/>
              <a:t>народного </a:t>
            </a:r>
            <a:r>
              <a:rPr lang="ru-RU" sz="2200" dirty="0" smtClean="0"/>
              <a:t>костюма»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16632"/>
            <a:ext cx="5389438" cy="66247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/>
              <a:t>Слово </a:t>
            </a:r>
            <a:r>
              <a:rPr lang="ru-RU" b="1" dirty="0"/>
              <a:t>”костюм”, пришедшее из французского языка, означает “обычай” .Костюм выполняет не только практическую функцию, но и создает облик человека определенной эпохи. По костюму можно было определить общественное и семейное положение. </a:t>
            </a:r>
            <a:r>
              <a:rPr lang="ru-RU" b="1" dirty="0" smtClean="0"/>
              <a:t> </a:t>
            </a:r>
            <a:r>
              <a:rPr lang="ru-RU" b="1" dirty="0"/>
              <a:t>П</a:t>
            </a:r>
            <a:r>
              <a:rPr lang="ru-RU" b="1" dirty="0" smtClean="0"/>
              <a:t>о </a:t>
            </a:r>
            <a:r>
              <a:rPr lang="ru-RU" b="1" dirty="0"/>
              <a:t>одежде можно было определить, где живет человек: при исследовании подлинников русского народного костюма установлено их характерное отличие для разных географических зон и регионов, обусловленный оседлым образом жизни, малым уровнем миграции населения.</a:t>
            </a:r>
          </a:p>
          <a:p>
            <a:pPr algn="just"/>
            <a:r>
              <a:rPr lang="ru-RU" b="1" dirty="0"/>
              <a:t>Женский народный костюм был более разнообразным. Различали два вида женской </a:t>
            </a:r>
            <a:r>
              <a:rPr lang="ru-RU" b="1" dirty="0" err="1" smtClean="0"/>
              <a:t>одежды:рубаха</a:t>
            </a:r>
            <a:r>
              <a:rPr lang="ru-RU" b="1" dirty="0" smtClean="0"/>
              <a:t> </a:t>
            </a:r>
            <a:r>
              <a:rPr lang="ru-RU" b="1" dirty="0"/>
              <a:t>с юбкой - поневой и передником. Основными женскими головными уборами были кокошник, повойник, платок.</a:t>
            </a:r>
            <a:br>
              <a:rPr lang="ru-RU" b="1" dirty="0"/>
            </a:br>
            <a:r>
              <a:rPr lang="ru-RU" b="1" dirty="0"/>
              <a:t>украшалась одежда вышивкой, которая не только украшала костюм, но и служила защитой от темных сил: она содержала всевозможные священные изображения и магические символы.</a:t>
            </a:r>
          </a:p>
          <a:p>
            <a:pPr algn="just"/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6309320"/>
            <a:ext cx="3008313" cy="3208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Предварительная работа</a:t>
            </a:r>
          </a:p>
          <a:p>
            <a:pPr algn="ctr"/>
            <a:endParaRPr lang="ru-RU" dirty="0"/>
          </a:p>
        </p:txBody>
      </p:sp>
      <p:pic>
        <p:nvPicPr>
          <p:cNvPr id="5" name="Рисунок 4" descr="https://fsd.multiurok.ru/html/2021/03/17/s_60518302dc9d6/1655924_2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02895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fsd.multiurok.ru/html/2021/03/17/s_60518302dc9d6/1655924_3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68" y="4005064"/>
            <a:ext cx="3028950" cy="227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5785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2808312" cy="3373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56992"/>
            <a:ext cx="2746400" cy="3345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632"/>
            <a:ext cx="266429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16632"/>
            <a:ext cx="27363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s://fsd.multiurok.ru/html/2021/03/17/s_60518302dc9d6/1655924_4.jpe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839" y="980728"/>
            <a:ext cx="265747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4"/>
          <p:cNvSpPr>
            <a:spLocks noGrp="1"/>
          </p:cNvSpPr>
          <p:nvPr>
            <p:ph type="title"/>
          </p:nvPr>
        </p:nvSpPr>
        <p:spPr>
          <a:xfrm>
            <a:off x="2987824" y="176954"/>
            <a:ext cx="3213993" cy="659758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Предварительная работа</a:t>
            </a:r>
            <a:br>
              <a:rPr lang="ru-RU" sz="1800" b="1" dirty="0" smtClean="0"/>
            </a:br>
            <a:r>
              <a:rPr lang="ru-RU" sz="1800" b="1" dirty="0" smtClean="0"/>
              <a:t>Задания для родителей:</a:t>
            </a:r>
            <a:endParaRPr lang="ru-RU" sz="1800" b="1" dirty="0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3131841" y="3212976"/>
            <a:ext cx="2952328" cy="34563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b="1" u="sng" dirty="0" smtClean="0">
                <a:solidFill>
                  <a:srgbClr val="C00000"/>
                </a:solidFill>
              </a:rPr>
              <a:t>Задание 1. </a:t>
            </a:r>
            <a:r>
              <a:rPr lang="ru-RU" sz="1600" b="1" dirty="0"/>
              <a:t>И</a:t>
            </a:r>
            <a:r>
              <a:rPr lang="ru-RU" sz="1600" b="1" dirty="0" smtClean="0"/>
              <a:t>спечь </a:t>
            </a:r>
            <a:r>
              <a:rPr lang="ru-RU" sz="1600" b="1" dirty="0"/>
              <a:t>блины по </a:t>
            </a:r>
            <a:r>
              <a:rPr lang="ru-RU" sz="1600" b="1" dirty="0" smtClean="0"/>
              <a:t>семейному </a:t>
            </a:r>
            <a:r>
              <a:rPr lang="ru-RU" sz="1600" b="1" dirty="0"/>
              <a:t>рецепту вместе с </a:t>
            </a:r>
            <a:r>
              <a:rPr lang="ru-RU" sz="1600" b="1" dirty="0" smtClean="0"/>
              <a:t>ребенком, принести в ДОУ на праздник Масленицы </a:t>
            </a:r>
            <a:r>
              <a:rPr lang="ru-RU" sz="1600" b="1" dirty="0"/>
              <a:t>и </a:t>
            </a:r>
            <a:r>
              <a:rPr lang="ru-RU" sz="1600" b="1" dirty="0" smtClean="0"/>
              <a:t>разместить в группе на выставке «Блин не комом».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u="sng" dirty="0" smtClean="0">
                <a:solidFill>
                  <a:srgbClr val="C00000"/>
                </a:solidFill>
              </a:rPr>
              <a:t>Задание 2. </a:t>
            </a:r>
            <a:r>
              <a:rPr lang="ru-RU" sz="1600" b="1" dirty="0" smtClean="0"/>
              <a:t>Изготовить куклу-закрутку вместе </a:t>
            </a:r>
            <a:r>
              <a:rPr lang="ru-RU" sz="1600" b="1" dirty="0"/>
              <a:t>с </a:t>
            </a:r>
            <a:r>
              <a:rPr lang="ru-RU" sz="1600" b="1" dirty="0" smtClean="0"/>
              <a:t>ребенком.</a:t>
            </a:r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u="sng" dirty="0" smtClean="0">
                <a:solidFill>
                  <a:srgbClr val="C00000"/>
                </a:solidFill>
              </a:rPr>
              <a:t>Задание </a:t>
            </a:r>
            <a:r>
              <a:rPr lang="ru-RU" sz="1600" b="1" u="sng" dirty="0">
                <a:solidFill>
                  <a:srgbClr val="C00000"/>
                </a:solidFill>
              </a:rPr>
              <a:t>3. </a:t>
            </a:r>
            <a:r>
              <a:rPr lang="ru-RU" sz="1600" b="1" dirty="0" smtClean="0"/>
              <a:t>Найти народные игры и поиграть в них  всей семьей.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424109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700" y="188640"/>
            <a:ext cx="3008313" cy="2304256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C00000"/>
                </a:solidFill>
              </a:rPr>
              <a:t/>
            </a:r>
            <a:br>
              <a:rPr lang="ru-RU" u="sng" dirty="0" smtClean="0">
                <a:solidFill>
                  <a:srgbClr val="C00000"/>
                </a:solidFill>
              </a:rPr>
            </a:br>
            <a:r>
              <a:rPr lang="ru-RU" u="sng" dirty="0">
                <a:solidFill>
                  <a:srgbClr val="C00000"/>
                </a:solidFill>
              </a:rPr>
              <a:t/>
            </a:r>
            <a:br>
              <a:rPr lang="ru-RU" u="sng" dirty="0">
                <a:solidFill>
                  <a:srgbClr val="C00000"/>
                </a:solidFill>
              </a:rPr>
            </a:br>
            <a:r>
              <a:rPr lang="ru-RU" u="sng" dirty="0" smtClean="0">
                <a:solidFill>
                  <a:srgbClr val="C00000"/>
                </a:solidFill>
              </a:rPr>
              <a:t/>
            </a:r>
            <a:br>
              <a:rPr lang="ru-RU" u="sng" dirty="0" smtClean="0">
                <a:solidFill>
                  <a:srgbClr val="C00000"/>
                </a:solidFill>
              </a:rPr>
            </a:br>
            <a:r>
              <a:rPr lang="ru-RU" u="sng" dirty="0">
                <a:solidFill>
                  <a:srgbClr val="C00000"/>
                </a:solidFill>
              </a:rPr>
              <a:t/>
            </a:r>
            <a:br>
              <a:rPr lang="ru-RU" u="sng" dirty="0">
                <a:solidFill>
                  <a:srgbClr val="C00000"/>
                </a:solidFill>
              </a:rPr>
            </a:br>
            <a:r>
              <a:rPr lang="ru-RU" dirty="0" smtClean="0"/>
              <a:t>«</a:t>
            </a:r>
            <a:r>
              <a:rPr lang="ru-RU" dirty="0" err="1" smtClean="0"/>
              <a:t>Буккроссинг</a:t>
            </a:r>
            <a:r>
              <a:rPr lang="ru-RU" dirty="0" smtClean="0"/>
              <a:t>» -выставка  из загадок и пословиц о  Масленице. </a:t>
            </a:r>
            <a:br>
              <a:rPr lang="ru-RU" dirty="0" smtClean="0"/>
            </a:br>
            <a:r>
              <a:rPr lang="ru-RU" u="sng" dirty="0">
                <a:solidFill>
                  <a:srgbClr val="C00000"/>
                </a:solidFill>
              </a:rPr>
              <a:t>Задание 4. </a:t>
            </a:r>
            <a:r>
              <a:rPr lang="ru-RU" u="sng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Предложить родителям дома  загадать загадки детям и пусть они объяснят пословицы.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273050"/>
            <a:ext cx="5400600" cy="639631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Загадайте </a:t>
            </a:r>
            <a:r>
              <a:rPr lang="ru-RU" b="1" dirty="0" smtClean="0">
                <a:solidFill>
                  <a:srgbClr val="FF0000"/>
                </a:solidFill>
              </a:rPr>
              <a:t>загадки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1</a:t>
            </a:r>
            <a:r>
              <a:rPr lang="ru-RU" b="1" dirty="0"/>
              <a:t>.</a:t>
            </a:r>
            <a:r>
              <a:rPr lang="ru-RU" b="1" dirty="0" smtClean="0"/>
              <a:t> Этот праздник знаем мы! </a:t>
            </a:r>
            <a:r>
              <a:rPr lang="ru-RU" b="1" dirty="0"/>
              <a:t>В этот день печём блины.</a:t>
            </a:r>
          </a:p>
          <a:p>
            <a:pPr marL="0" indent="0" algn="just">
              <a:buNone/>
            </a:pPr>
            <a:r>
              <a:rPr lang="ru-RU" b="1" dirty="0"/>
              <a:t> Их помажем мы вареньем, до чего вкусны они! (Масленица)</a:t>
            </a:r>
          </a:p>
          <a:p>
            <a:pPr marL="0" indent="0" algn="just">
              <a:buNone/>
            </a:pPr>
            <a:r>
              <a:rPr lang="ru-RU" b="1" dirty="0" smtClean="0"/>
              <a:t>2. </a:t>
            </a:r>
            <a:r>
              <a:rPr lang="ru-RU" b="1" dirty="0"/>
              <a:t>Сколько дней идёт масленица? (7 дней, неделю)</a:t>
            </a:r>
          </a:p>
          <a:p>
            <a:pPr marL="0" indent="0" algn="just">
              <a:buNone/>
            </a:pPr>
            <a:r>
              <a:rPr lang="ru-RU" b="1" dirty="0" smtClean="0"/>
              <a:t>3. </a:t>
            </a:r>
            <a:r>
              <a:rPr lang="ru-RU" b="1" dirty="0"/>
              <a:t>Провожая Масленицу в воскресенье, люди просят друг у друга прощенье, и сжигают чучело Масленицы. Как называется этот день? (Прощённое воскресенье)</a:t>
            </a:r>
          </a:p>
          <a:p>
            <a:pPr marL="0" indent="0" algn="just">
              <a:buNone/>
            </a:pPr>
            <a:r>
              <a:rPr lang="ru-RU" b="1" dirty="0" smtClean="0"/>
              <a:t>4.</a:t>
            </a:r>
            <a:r>
              <a:rPr lang="ru-RU" b="1" dirty="0"/>
              <a:t> Для любимой бабушки испеку оладушки,</a:t>
            </a:r>
          </a:p>
          <a:p>
            <a:pPr marL="0" indent="0" algn="just">
              <a:buNone/>
            </a:pPr>
            <a:r>
              <a:rPr lang="ru-RU" b="1" dirty="0"/>
              <a:t> Так румяны и вкусны эти пышные… (Блины)</a:t>
            </a:r>
          </a:p>
          <a:p>
            <a:pPr marL="0" indent="0" algn="just">
              <a:buNone/>
            </a:pPr>
            <a:r>
              <a:rPr lang="ru-RU" b="1" dirty="0" smtClean="0"/>
              <a:t>5.Ты </a:t>
            </a:r>
            <a:r>
              <a:rPr lang="ru-RU" b="1" dirty="0"/>
              <a:t>весь мир обогреваешь, и усталости не знаешь</a:t>
            </a:r>
          </a:p>
          <a:p>
            <a:pPr marL="0" indent="0" algn="just">
              <a:buNone/>
            </a:pPr>
            <a:r>
              <a:rPr lang="ru-RU" b="1" dirty="0" smtClean="0"/>
              <a:t>Улыбаешься </a:t>
            </a:r>
            <a:r>
              <a:rPr lang="ru-RU" b="1" dirty="0"/>
              <a:t>в оконце, а зовут тебя все… (Солнце</a:t>
            </a:r>
            <a:r>
              <a:rPr lang="ru-RU" b="1" dirty="0" smtClean="0"/>
              <a:t>)</a:t>
            </a:r>
          </a:p>
          <a:p>
            <a:pPr marL="0" indent="0" algn="just">
              <a:buNone/>
            </a:pPr>
            <a:endParaRPr lang="ru-RU" b="1" dirty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Попросите объяснить пословицы</a:t>
            </a:r>
            <a:r>
              <a:rPr lang="ru-RU" b="1" dirty="0">
                <a:solidFill>
                  <a:srgbClr val="FF0000"/>
                </a:solidFill>
              </a:rPr>
              <a:t>:</a:t>
            </a:r>
          </a:p>
          <a:p>
            <a:pPr marL="0" indent="0" algn="just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1</a:t>
            </a:r>
            <a:r>
              <a:rPr lang="ru-RU" b="1" dirty="0"/>
              <a:t>. Не красна изба углами, а </a:t>
            </a:r>
            <a:r>
              <a:rPr lang="ru-RU" b="1" dirty="0" smtClean="0"/>
              <a:t>красна пирогами;</a:t>
            </a: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2. «Блин - не клин, живота не расколет</a:t>
            </a:r>
            <a:r>
              <a:rPr lang="ru-RU" b="1" dirty="0" smtClean="0"/>
              <a:t>»;</a:t>
            </a: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3. «Не жизнь, а Масленица</a:t>
            </a:r>
            <a:r>
              <a:rPr lang="ru-RU" b="1" dirty="0" smtClean="0"/>
              <a:t>»,</a:t>
            </a:r>
          </a:p>
          <a:p>
            <a:pPr marL="0" indent="0" algn="just">
              <a:buNone/>
            </a:pPr>
            <a:r>
              <a:rPr lang="ru-RU" b="1" dirty="0" smtClean="0"/>
              <a:t>4.«Масленица </a:t>
            </a:r>
            <a:r>
              <a:rPr lang="ru-RU" b="1" dirty="0"/>
              <a:t>– </a:t>
            </a:r>
            <a:r>
              <a:rPr lang="ru-RU" b="1" dirty="0" err="1"/>
              <a:t>объедуха</a:t>
            </a:r>
            <a:r>
              <a:rPr lang="ru-RU" b="1" dirty="0"/>
              <a:t>, деньгам </a:t>
            </a:r>
            <a:r>
              <a:rPr lang="ru-RU" b="1" dirty="0" err="1"/>
              <a:t>приберуха</a:t>
            </a:r>
            <a:r>
              <a:rPr lang="ru-RU" b="1" dirty="0"/>
              <a:t>»,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3" t="11722"/>
          <a:stretch/>
        </p:blipFill>
        <p:spPr bwMode="auto">
          <a:xfrm>
            <a:off x="323528" y="2276872"/>
            <a:ext cx="3043042" cy="399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5309" y="6330974"/>
            <a:ext cx="271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Предварительная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366909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996952"/>
            <a:ext cx="8856984" cy="1008112"/>
          </a:xfrm>
        </p:spPr>
        <p:txBody>
          <a:bodyPr>
            <a:normAutofit/>
          </a:bodyPr>
          <a:lstStyle/>
          <a:p>
            <a:pPr algn="just"/>
            <a:endParaRPr lang="ru-RU" sz="2600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40386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40386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лако 7"/>
          <p:cNvSpPr/>
          <p:nvPr/>
        </p:nvSpPr>
        <p:spPr>
          <a:xfrm>
            <a:off x="3749559" y="3360953"/>
            <a:ext cx="2102980" cy="12913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C000"/>
                </a:solidFill>
              </a:rPr>
              <a:t>ЗАДАНИЯ</a:t>
            </a:r>
          </a:p>
          <a:p>
            <a:pPr algn="ctr"/>
            <a:r>
              <a:rPr lang="ru-RU" sz="1600" b="1" dirty="0" err="1">
                <a:solidFill>
                  <a:srgbClr val="FFC000"/>
                </a:solidFill>
              </a:rPr>
              <a:t>к</a:t>
            </a:r>
            <a:r>
              <a:rPr lang="ru-RU" sz="1600" b="1" dirty="0" err="1" smtClean="0">
                <a:solidFill>
                  <a:srgbClr val="FFC000"/>
                </a:solidFill>
              </a:rPr>
              <a:t>вест</a:t>
            </a:r>
            <a:r>
              <a:rPr lang="ru-RU" sz="1600" b="1" dirty="0" smtClean="0">
                <a:solidFill>
                  <a:srgbClr val="FFC000"/>
                </a:solidFill>
              </a:rPr>
              <a:t>-игры</a:t>
            </a:r>
            <a:endParaRPr lang="ru-RU" sz="1600" b="1" dirty="0">
              <a:solidFill>
                <a:srgbClr val="FFC000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9512" y="273049"/>
            <a:ext cx="8856984" cy="3371975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solidFill>
                  <a:srgbClr val="FF0000"/>
                </a:solidFill>
              </a:rPr>
              <a:t>Испытание </a:t>
            </a:r>
            <a:r>
              <a:rPr lang="ru-RU" sz="1600" dirty="0" smtClean="0">
                <a:solidFill>
                  <a:srgbClr val="FF0000"/>
                </a:solidFill>
              </a:rPr>
              <a:t>первое. </a:t>
            </a:r>
            <a:r>
              <a:rPr lang="ru-RU" sz="1600" dirty="0"/>
              <a:t>Назовите символ Масленицы и что делали в начале Масленицы, сразу в первый день? (ответы родителей и детей) </a:t>
            </a:r>
            <a:br>
              <a:rPr lang="ru-RU" sz="1600" dirty="0"/>
            </a:br>
            <a:r>
              <a:rPr lang="ru-RU" sz="1600" dirty="0">
                <a:solidFill>
                  <a:srgbClr val="FF0000"/>
                </a:solidFill>
              </a:rPr>
              <a:t>Испытание второе. </a:t>
            </a:r>
            <a:r>
              <a:rPr lang="ru-RU" sz="1600" dirty="0"/>
              <a:t>Нарядите символ Масленицы в старинных русских традициях.</a:t>
            </a:r>
            <a:br>
              <a:rPr lang="ru-RU" sz="1600" dirty="0"/>
            </a:br>
            <a:r>
              <a:rPr lang="ru-RU" sz="1600" dirty="0">
                <a:solidFill>
                  <a:srgbClr val="FF0000"/>
                </a:solidFill>
              </a:rPr>
              <a:t>Испытание третье</a:t>
            </a:r>
            <a:r>
              <a:rPr lang="ru-RU" sz="1600" dirty="0"/>
              <a:t>. Каждый день Масленицы имеет свое название. А родители знают названия каждого дня и что люди делали в этот день? </a:t>
            </a:r>
            <a:br>
              <a:rPr lang="ru-RU" sz="1600" dirty="0"/>
            </a:br>
            <a:r>
              <a:rPr lang="ru-RU" sz="1600" dirty="0">
                <a:solidFill>
                  <a:srgbClr val="FF0000"/>
                </a:solidFill>
              </a:rPr>
              <a:t>Испытание </a:t>
            </a:r>
            <a:r>
              <a:rPr lang="ru-RU" sz="1600" dirty="0" smtClean="0">
                <a:solidFill>
                  <a:srgbClr val="FF0000"/>
                </a:solidFill>
              </a:rPr>
              <a:t>четвертое. </a:t>
            </a:r>
            <a:r>
              <a:rPr lang="ru-RU" sz="1600" dirty="0"/>
              <a:t>Покажите действиями, что делали русские в прощеный день.</a:t>
            </a:r>
            <a:br>
              <a:rPr lang="ru-RU" sz="1600" dirty="0"/>
            </a:br>
            <a:r>
              <a:rPr lang="ru-RU" sz="1600" dirty="0">
                <a:solidFill>
                  <a:srgbClr val="FF0000"/>
                </a:solidFill>
              </a:rPr>
              <a:t>Испытание </a:t>
            </a:r>
            <a:r>
              <a:rPr lang="ru-RU" sz="1600" dirty="0" smtClean="0">
                <a:solidFill>
                  <a:srgbClr val="FF0000"/>
                </a:solidFill>
              </a:rPr>
              <a:t>пятое. </a:t>
            </a:r>
            <a:r>
              <a:rPr lang="ru-RU" sz="1600" dirty="0"/>
              <a:t>Покажите знания народных гуляний. Пройдите по маршрутной карте  найдите то, что вам поможет выполнить испытание (дети и родители находят место с двумя коробками: с музыкальными инструментами (ложки, колокольчики, </a:t>
            </a:r>
            <a:r>
              <a:rPr lang="ru-RU" sz="1600" dirty="0" err="1"/>
              <a:t>трещетки</a:t>
            </a:r>
            <a:r>
              <a:rPr lang="ru-RU" sz="1600" dirty="0"/>
              <a:t>, дудочки, колотушки, гармошки) и с предметами для игр (подушки-думки, канат, ….).</a:t>
            </a:r>
            <a:br>
              <a:rPr lang="ru-RU" sz="1600" dirty="0"/>
            </a:br>
            <a:r>
              <a:rPr lang="ru-RU" sz="1600" dirty="0">
                <a:solidFill>
                  <a:srgbClr val="FF0000"/>
                </a:solidFill>
              </a:rPr>
              <a:t>Испытание </a:t>
            </a:r>
            <a:r>
              <a:rPr lang="ru-RU" sz="1600" dirty="0" smtClean="0">
                <a:solidFill>
                  <a:srgbClr val="FF0000"/>
                </a:solidFill>
              </a:rPr>
              <a:t>шестое. </a:t>
            </a:r>
            <a:r>
              <a:rPr lang="ru-RU" sz="1600" dirty="0"/>
              <a:t>Родителям предлагается вспомнить, назвать народную игру и организовать ее  с детьми (проводится 4-5 игр, ведущий-родитель).</a:t>
            </a:r>
            <a:r>
              <a:rPr lang="ru-RU" sz="1800" dirty="0"/>
              <a:t/>
            </a:r>
            <a:br>
              <a:rPr lang="ru-RU" sz="18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4291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Century Schoolbook" panose="02040604050505020304" pitchFamily="18" charset="0"/>
              </a:rPr>
              <a:t>«Семья- опора нации, </a:t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Century Schoolbook" panose="02040604050505020304" pitchFamily="18" charset="0"/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Century Schoolbook" panose="02040604050505020304" pitchFamily="18" charset="0"/>
              </a:rPr>
              <a:t>источник духовных и физических сил, нравственный фундамент»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</a:t>
            </a:r>
            <a:r>
              <a:rPr lang="ru-RU" sz="3600" dirty="0" err="1" smtClean="0">
                <a:solidFill>
                  <a:schemeClr val="tx2">
                    <a:lumMod val="75000"/>
                  </a:schemeClr>
                </a:solidFill>
              </a:rPr>
              <a:t>Л.Н.Толстой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19402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32855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277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318</Words>
  <Application>Microsoft Office PowerPoint</Application>
  <PresentationFormat>Экран (4:3)</PresentationFormat>
  <Paragraphs>71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 Р Е З Е Н Т А Ц И Я «Масленицу встречаем-семейные традиции зарождаем»</vt:lpstr>
      <vt:lpstr>Цель: Организация взаимодействия специалистов детского сада и родителей с целью возрождения семейных традиций на примере русского народного праздника «Масленица» Актуальность: Национальные традиции обладают большим педагогическим потенциалом и могут служить  эффективным средством духовно-нравственного воспитания дошкольников. </vt:lpstr>
      <vt:lpstr>Памятка  «Как правильно праздновать Масленицу»</vt:lpstr>
      <vt:lpstr>Буклет  «Масленичная неделя и значение каждого дня»</vt:lpstr>
      <vt:lpstr>Консультация  «История народного костюма» </vt:lpstr>
      <vt:lpstr>Предварительная работа Задания для родителей:</vt:lpstr>
      <vt:lpstr>    «Буккроссинг» -выставка  из загадок и пословиц о  Масленице.  Задание 4.  Предложить родителям дома  загадать загадки детям и пусть они объяснят пословицы. </vt:lpstr>
      <vt:lpstr>Испытание первое. Назовите символ Масленицы и что делали в начале Масленицы, сразу в первый день? (ответы родителей и детей)  Испытание второе. Нарядите символ Масленицы в старинных русских традициях. Испытание третье. Каждый день Масленицы имеет свое название. А родители знают названия каждого дня и что люди делали в этот день?  Испытание четвертое. Покажите действиями, что делали русские в прощеный день. Испытание пятое. Покажите знания народных гуляний. Пройдите по маршрутной карте  найдите то, что вам поможет выполнить испытание (дети и родители находят место с двумя коробками: с музыкальными инструментами (ложки, колокольчики, трещетки, дудочки, колотушки, гармошки) и с предметами для игр (подушки-думки, канат, ….). Испытание шестое. Родителям предлагается вспомнить, назвать народную игру и организовать ее  с детьми (проводится 4-5 игр, ведущий-родитель). </vt:lpstr>
      <vt:lpstr>«Семья- опора нации,  источник духовных и физических сил, нравственный фундамент»                                                                 Л.Н.Толстой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ИРО РТ</cp:lastModifiedBy>
  <cp:revision>16</cp:revision>
  <dcterms:created xsi:type="dcterms:W3CDTF">2024-04-02T15:18:01Z</dcterms:created>
  <dcterms:modified xsi:type="dcterms:W3CDTF">2024-09-05T13:34:44Z</dcterms:modified>
</cp:coreProperties>
</file>