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0"/>
  </p:handoutMasterIdLst>
  <p:sldIdLst>
    <p:sldId id="256" r:id="rId2"/>
    <p:sldId id="257" r:id="rId3"/>
    <p:sldId id="259" r:id="rId4"/>
    <p:sldId id="260" r:id="rId5"/>
    <p:sldId id="262" r:id="rId6"/>
    <p:sldId id="258" r:id="rId7"/>
    <p:sldId id="263" r:id="rId8"/>
    <p:sldId id="264" r:id="rId9"/>
    <p:sldId id="266" r:id="rId10"/>
    <p:sldId id="267" r:id="rId11"/>
    <p:sldId id="269" r:id="rId12"/>
    <p:sldId id="285" r:id="rId13"/>
    <p:sldId id="268" r:id="rId14"/>
    <p:sldId id="265" r:id="rId15"/>
    <p:sldId id="271" r:id="rId16"/>
    <p:sldId id="275" r:id="rId17"/>
    <p:sldId id="276" r:id="rId18"/>
    <p:sldId id="272" r:id="rId19"/>
    <p:sldId id="277" r:id="rId20"/>
    <p:sldId id="278" r:id="rId21"/>
    <p:sldId id="274" r:id="rId22"/>
    <p:sldId id="279" r:id="rId23"/>
    <p:sldId id="281" r:id="rId24"/>
    <p:sldId id="282" r:id="rId25"/>
    <p:sldId id="284" r:id="rId26"/>
    <p:sldId id="273" r:id="rId27"/>
    <p:sldId id="280" r:id="rId28"/>
    <p:sldId id="283" r:id="rId29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4" autoAdjust="0"/>
    <p:restoredTop sz="94660"/>
  </p:normalViewPr>
  <p:slideViewPr>
    <p:cSldViewPr>
      <p:cViewPr>
        <p:scale>
          <a:sx n="120" d="100"/>
          <a:sy n="120" d="100"/>
        </p:scale>
        <p:origin x="-498" y="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4CAE3-3EA5-4440-87B0-EC33ACD9946F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994BC-C37F-4463-BC42-8782DE8862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346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358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Методика подготовки к КЕГЭ по информатике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ru-RU" sz="1800" dirty="0" smtClean="0"/>
          </a:p>
          <a:p>
            <a:endParaRPr lang="ru-RU" sz="1800" dirty="0"/>
          </a:p>
          <a:p>
            <a:r>
              <a:rPr lang="ru-RU" sz="1800" dirty="0" smtClean="0"/>
              <a:t>Нестерова Л.В., учитель информатики </a:t>
            </a:r>
          </a:p>
          <a:p>
            <a:r>
              <a:rPr lang="ru-RU" sz="1800" dirty="0" smtClean="0"/>
              <a:t>МБОУ «Гимназия №33»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68690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95486"/>
            <a:ext cx="8784976" cy="50405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Проект демонстрационного варианта ОГЭ по информатике</a:t>
            </a:r>
            <a:endParaRPr lang="ru-RU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71550"/>
            <a:ext cx="6883317" cy="397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4753873"/>
            <a:ext cx="27648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Ссылка на источник: </a:t>
            </a:r>
            <a:r>
              <a:rPr lang="en-US" sz="1100" dirty="0"/>
              <a:t>https</a:t>
            </a:r>
            <a:r>
              <a:rPr lang="en-US" sz="1100" dirty="0" smtClean="0"/>
              <a:t>://fipi.ru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09500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95486"/>
            <a:ext cx="8784976" cy="50405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Проект демонстрационного варианта ОГЭ по информатике</a:t>
            </a:r>
            <a:endParaRPr lang="ru-RU" sz="24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94" y="842963"/>
            <a:ext cx="7053011" cy="390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56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95486"/>
            <a:ext cx="8784976" cy="50405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Проект демонстрационного варианта ОГЭ по информатике</a:t>
            </a:r>
            <a:endParaRPr lang="ru-RU" sz="2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10" y="771525"/>
            <a:ext cx="7417379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90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95486"/>
            <a:ext cx="8784976" cy="50405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Планируемые изменения в КИМ ОГЭ 2024</a:t>
            </a:r>
            <a:endParaRPr lang="ru-RU" sz="2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9542"/>
            <a:ext cx="6624736" cy="20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347614"/>
            <a:ext cx="5756927" cy="364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326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ИТ-специальности стали самыми популярными у поступающих в вузы и </a:t>
            </a:r>
            <a:r>
              <a:rPr lang="ru-RU" sz="2400" dirty="0" smtClean="0"/>
              <a:t>колледжи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51610"/>
            <a:ext cx="8229600" cy="3568412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Согласно сообщению </a:t>
            </a:r>
            <a:r>
              <a:rPr lang="ru-RU" dirty="0" err="1"/>
              <a:t>Минцифры</a:t>
            </a:r>
            <a:r>
              <a:rPr lang="ru-RU" dirty="0"/>
              <a:t> РФ, в</a:t>
            </a:r>
            <a:r>
              <a:rPr lang="ru-RU" dirty="0" smtClean="0"/>
              <a:t> </a:t>
            </a:r>
            <a:r>
              <a:rPr lang="ru-RU" dirty="0"/>
              <a:t>этом году самой востребованной специальностью у абитуриентов вузов стала </a:t>
            </a:r>
            <a:r>
              <a:rPr lang="ru-RU" u="sng" dirty="0"/>
              <a:t>«Информатика и вычислительная техника»</a:t>
            </a:r>
            <a:r>
              <a:rPr lang="ru-RU" dirty="0"/>
              <a:t>. В заявлениях, поданных на </a:t>
            </a:r>
            <a:r>
              <a:rPr lang="ru-RU" dirty="0" err="1"/>
              <a:t>Госуслугах</a:t>
            </a:r>
            <a:r>
              <a:rPr lang="ru-RU" dirty="0"/>
              <a:t> и офлайн, её указали почти 650 тысяч раз. Также абитуриенты 175 тысяч раз выбрали </a:t>
            </a:r>
            <a:r>
              <a:rPr lang="ru-RU" u="sng" dirty="0"/>
              <a:t>«Информационную безопасность» </a:t>
            </a:r>
            <a:r>
              <a:rPr lang="ru-RU" dirty="0"/>
              <a:t>и почти 70 тысяч раз — </a:t>
            </a:r>
            <a:r>
              <a:rPr lang="ru-RU" u="sng" dirty="0"/>
              <a:t>«Компьютерные и информационные науки»</a:t>
            </a:r>
            <a:r>
              <a:rPr lang="ru-RU" dirty="0"/>
              <a:t>.</a:t>
            </a:r>
          </a:p>
          <a:p>
            <a:r>
              <a:rPr lang="ru-RU" b="1" dirty="0"/>
              <a:t>Самые популярные направления в вузах:</a:t>
            </a:r>
            <a:endParaRPr lang="ru-RU" dirty="0"/>
          </a:p>
          <a:p>
            <a:r>
              <a:rPr lang="ru-RU" dirty="0"/>
              <a:t>Информатика и вычислительная техника</a:t>
            </a:r>
          </a:p>
          <a:p>
            <a:r>
              <a:rPr lang="ru-RU" dirty="0"/>
              <a:t>Образование и педагогические науки</a:t>
            </a:r>
          </a:p>
          <a:p>
            <a:r>
              <a:rPr lang="ru-RU" dirty="0"/>
              <a:t>Экономика и управление</a:t>
            </a:r>
          </a:p>
          <a:p>
            <a:r>
              <a:rPr lang="ru-RU" dirty="0"/>
              <a:t>Клиническая медицина</a:t>
            </a:r>
          </a:p>
          <a:p>
            <a:r>
              <a:rPr lang="ru-RU" dirty="0" smtClean="0"/>
              <a:t>Машиностроение</a:t>
            </a:r>
          </a:p>
          <a:p>
            <a:endParaRPr lang="ru-RU" dirty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ru-RU" sz="1600" dirty="0" smtClean="0"/>
              <a:t>Ссылка на источник: https</a:t>
            </a:r>
            <a:r>
              <a:rPr lang="ru-RU" sz="1600" dirty="0"/>
              <a:t>://digital.gov.ru/ru/events/46616/?</a:t>
            </a:r>
            <a:r>
              <a:rPr lang="ru-RU" sz="1600" dirty="0" smtClean="0"/>
              <a:t>utm_referrer=https%3A%2F%2Fria-ru.turbopages.org%2F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2657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err="1"/>
              <a:t>Рособрнадзор</a:t>
            </a:r>
            <a:r>
              <a:rPr lang="ru-RU" sz="2000" b="1" dirty="0"/>
              <a:t> подвел предварительные итоги ЕГЭ-2023 по </a:t>
            </a:r>
            <a:r>
              <a:rPr lang="ru-RU" sz="2000" b="1" dirty="0" smtClean="0"/>
              <a:t>информатике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0055379"/>
              </p:ext>
            </p:extLst>
          </p:nvPr>
        </p:nvGraphicFramePr>
        <p:xfrm>
          <a:off x="1619672" y="843558"/>
          <a:ext cx="61722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 участников ЕГЭ по информатике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2021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2022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2023</a:t>
                      </a:r>
                      <a:r>
                        <a:rPr lang="ru-RU" baseline="0" dirty="0" smtClean="0"/>
                        <a:t> г.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94 тыс.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Около 102 тыс.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Более 113 тыс.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2067694"/>
            <a:ext cx="84249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Доля участников, получивших высокие результаты в диапазоне 81-100 баллов, составила около 14%.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361 </a:t>
            </a:r>
            <a:r>
              <a:rPr lang="ru-RU" dirty="0"/>
              <a:t>участник получил на ЕГЭ по информатике максимальные 100 баллов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ЕГЭ по информатике вышел на 2 место по количеству сдающих, среди предметов по выбору: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Обществознание 270000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Информатика 113000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Биология 105000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292080" y="4821520"/>
            <a:ext cx="55446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Ссылка на источник: </a:t>
            </a:r>
            <a:r>
              <a:rPr lang="en-US" sz="1100" dirty="0"/>
              <a:t>https://obrnadzor.gov.ru/news/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48411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5486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Количество участников ЕГЭ по информатике 2019-2023 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067944" y="4691853"/>
            <a:ext cx="4896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Ссылка на источник: </a:t>
            </a:r>
            <a:r>
              <a:rPr lang="en-US" sz="1100" dirty="0"/>
              <a:t>https://www.youtube.com/watch?v=P2NaE06auWc</a:t>
            </a:r>
            <a:endParaRPr lang="ru-RU" sz="11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126057"/>
              </p:ext>
            </p:extLst>
          </p:nvPr>
        </p:nvGraphicFramePr>
        <p:xfrm>
          <a:off x="323528" y="843558"/>
          <a:ext cx="8424935" cy="3559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0"/>
                <a:gridCol w="1123325"/>
                <a:gridCol w="1123325"/>
                <a:gridCol w="1123325"/>
                <a:gridCol w="1123325"/>
                <a:gridCol w="1123325"/>
              </a:tblGrid>
              <a:tr h="34805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2023</a:t>
                      </a:r>
                      <a:endParaRPr lang="ru-RU" dirty="0"/>
                    </a:p>
                  </a:txBody>
                  <a:tcPr/>
                </a:tc>
              </a:tr>
              <a:tr h="532322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Общее</a:t>
                      </a:r>
                      <a:r>
                        <a:rPr lang="ru-RU" sz="1400" baseline="0" dirty="0" smtClean="0"/>
                        <a:t> к</a:t>
                      </a:r>
                      <a:r>
                        <a:rPr lang="ru-RU" sz="1400" dirty="0" smtClean="0"/>
                        <a:t>ол-во сдающих ЕГЭ по информатике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71704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84599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94000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101664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113000</a:t>
                      </a:r>
                      <a:endParaRPr lang="ru-RU" dirty="0"/>
                    </a:p>
                  </a:txBody>
                  <a:tcPr anchor="ctr"/>
                </a:tc>
              </a:tr>
              <a:tr h="532322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Средний балл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61,87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61,18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62,92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59,5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57-58</a:t>
                      </a:r>
                      <a:r>
                        <a:rPr lang="ru-RU" sz="1400" dirty="0" smtClean="0"/>
                        <a:t>?</a:t>
                      </a:r>
                      <a:endParaRPr lang="ru-RU" dirty="0"/>
                    </a:p>
                  </a:txBody>
                  <a:tcPr anchor="ctr"/>
                </a:tc>
              </a:tr>
              <a:tr h="532322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Кол-во </a:t>
                      </a:r>
                      <a:r>
                        <a:rPr lang="ru-RU" sz="1400" dirty="0" err="1" smtClean="0"/>
                        <a:t>высокобалльников</a:t>
                      </a:r>
                      <a:r>
                        <a:rPr lang="ru-RU" sz="1400" dirty="0" smtClean="0"/>
                        <a:t> </a:t>
                      </a:r>
                    </a:p>
                    <a:p>
                      <a:pPr algn="l"/>
                      <a:r>
                        <a:rPr lang="ru-RU" sz="1400" dirty="0" smtClean="0"/>
                        <a:t>(81-100 баллов)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15280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16243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18847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15820</a:t>
                      </a:r>
                      <a:endParaRPr lang="ru-RU" dirty="0"/>
                    </a:p>
                  </a:txBody>
                  <a:tcPr anchor="ctr"/>
                </a:tc>
              </a:tr>
              <a:tr h="5323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% </a:t>
                      </a:r>
                      <a:r>
                        <a:rPr lang="ru-RU" sz="1400" dirty="0" err="1" smtClean="0"/>
                        <a:t>высокобалльников</a:t>
                      </a:r>
                      <a:r>
                        <a:rPr lang="ru-RU" sz="1400" dirty="0" smtClean="0"/>
                        <a:t>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21,21%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19,19%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20,05%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14%</a:t>
                      </a:r>
                      <a:endParaRPr lang="ru-RU" dirty="0"/>
                    </a:p>
                  </a:txBody>
                  <a:tcPr anchor="ctr"/>
                </a:tc>
              </a:tr>
              <a:tr h="532322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Кол-во </a:t>
                      </a:r>
                      <a:r>
                        <a:rPr lang="ru-RU" sz="1400" dirty="0" err="1" smtClean="0"/>
                        <a:t>стобалльников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575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622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740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?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361</a:t>
                      </a:r>
                      <a:endParaRPr lang="ru-RU" dirty="0"/>
                    </a:p>
                  </a:txBody>
                  <a:tcPr anchor="ctr"/>
                </a:tc>
              </a:tr>
              <a:tr h="532322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% </a:t>
                      </a:r>
                      <a:r>
                        <a:rPr lang="ru-RU" sz="1400" dirty="0" err="1" smtClean="0"/>
                        <a:t>стобалльников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0,72%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0,74%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0,78%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?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0,32%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136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5486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Количество участников ЕГЭ по информатике в МБОУ «Гимназия №33» </a:t>
            </a:r>
            <a:endParaRPr lang="ru-RU" sz="20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20160"/>
              </p:ext>
            </p:extLst>
          </p:nvPr>
        </p:nvGraphicFramePr>
        <p:xfrm>
          <a:off x="1043608" y="843558"/>
          <a:ext cx="5054960" cy="2495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7708"/>
                <a:gridCol w="919084"/>
                <a:gridCol w="919084"/>
                <a:gridCol w="919084"/>
              </a:tblGrid>
              <a:tr h="34805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2024</a:t>
                      </a:r>
                      <a:endParaRPr lang="ru-RU" dirty="0"/>
                    </a:p>
                  </a:txBody>
                  <a:tcPr/>
                </a:tc>
              </a:tr>
              <a:tr h="532322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Общее</a:t>
                      </a:r>
                      <a:r>
                        <a:rPr lang="ru-RU" sz="1400" baseline="0" dirty="0" smtClean="0"/>
                        <a:t> к</a:t>
                      </a:r>
                      <a:r>
                        <a:rPr lang="ru-RU" sz="1400" dirty="0" smtClean="0"/>
                        <a:t>ол-во сдающих ЕГЭ по информатике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28</a:t>
                      </a:r>
                      <a:endParaRPr lang="ru-RU" dirty="0"/>
                    </a:p>
                  </a:txBody>
                  <a:tcPr anchor="ctr"/>
                </a:tc>
              </a:tr>
              <a:tr h="532322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Максимальный балл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532322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Минимальный балл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5323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Средний балл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56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285269"/>
              </p:ext>
            </p:extLst>
          </p:nvPr>
        </p:nvGraphicFramePr>
        <p:xfrm>
          <a:off x="467542" y="3579862"/>
          <a:ext cx="80649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5536"/>
                <a:gridCol w="1124841"/>
                <a:gridCol w="1124841"/>
                <a:gridCol w="1124841"/>
                <a:gridCol w="112484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r>
                        <a:rPr lang="ru-RU" baseline="0" dirty="0" smtClean="0"/>
                        <a:t> и 11 технологический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2025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Информатика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r>
                        <a:rPr lang="ru-RU" baseline="0" dirty="0" smtClean="0"/>
                        <a:t> часа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r>
                        <a:rPr lang="ru-RU" baseline="0" dirty="0" smtClean="0"/>
                        <a:t> часа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r>
                        <a:rPr lang="ru-RU" baseline="0" dirty="0" smtClean="0"/>
                        <a:t> часа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r>
                        <a:rPr lang="ru-RU" baseline="0" dirty="0" smtClean="0"/>
                        <a:t> часа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Программирование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часа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часа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часа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 ч.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41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5486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Результаты ЕГЭ </a:t>
            </a:r>
            <a:r>
              <a:rPr lang="ru-RU" sz="2000" b="1" dirty="0"/>
              <a:t>по информатике в МБОУ «Гимназия №33</a:t>
            </a:r>
            <a:r>
              <a:rPr lang="ru-RU" sz="2000" b="1" dirty="0" smtClean="0"/>
              <a:t>» в 2022 г </a:t>
            </a:r>
            <a:endParaRPr lang="ru-RU" sz="20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43558"/>
            <a:ext cx="6022429" cy="376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147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5486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Результаты ЕГЭ </a:t>
            </a:r>
            <a:r>
              <a:rPr lang="ru-RU" sz="2000" b="1" dirty="0"/>
              <a:t>по информатике в МБОУ «Гимназия №33</a:t>
            </a:r>
            <a:r>
              <a:rPr lang="ru-RU" sz="2000" b="1" dirty="0" smtClean="0"/>
              <a:t>» в 2023 г </a:t>
            </a:r>
            <a:endParaRPr lang="ru-RU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43558"/>
            <a:ext cx="6585743" cy="4051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19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5486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/>
              <a:t>https://rcmko.ru/</a:t>
            </a: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43558"/>
            <a:ext cx="8496944" cy="397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71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5526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Количество участников ЕГЭ по информатике в школах </a:t>
            </a:r>
            <a:br>
              <a:rPr lang="ru-RU" sz="2000" b="1" dirty="0" smtClean="0"/>
            </a:br>
            <a:r>
              <a:rPr lang="ru-RU" sz="2000" b="1" dirty="0" smtClean="0"/>
              <a:t>Авиастроительного и </a:t>
            </a:r>
            <a:r>
              <a:rPr lang="ru-RU" sz="2000" b="1" dirty="0"/>
              <a:t>Ново-Савиновского </a:t>
            </a:r>
            <a:r>
              <a:rPr lang="ru-RU" sz="2000" b="1" dirty="0" smtClean="0"/>
              <a:t>районов </a:t>
            </a:r>
            <a:r>
              <a:rPr lang="ru-RU" sz="2000" b="1" dirty="0"/>
              <a:t>г. </a:t>
            </a:r>
            <a:r>
              <a:rPr lang="ru-RU" sz="2000" b="1" dirty="0" smtClean="0"/>
              <a:t>Казани</a:t>
            </a:r>
            <a:endParaRPr lang="ru-RU" sz="2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03598"/>
            <a:ext cx="124777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71600"/>
            <a:ext cx="13525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403206"/>
            <a:ext cx="128587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4371950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Кол-во участников ЕГЭ в 2023:  101 и 247 человек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608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95486"/>
            <a:ext cx="8784976" cy="50405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/>
              <a:t>Шкала перевода баллов ЕГЭ по информатике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771550"/>
            <a:ext cx="2044564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771550"/>
            <a:ext cx="2292275" cy="3929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203848" y="4835419"/>
            <a:ext cx="5760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Ссылка на источник: </a:t>
            </a:r>
            <a:r>
              <a:rPr lang="en-US" sz="1100" dirty="0" smtClean="0"/>
              <a:t>https</a:t>
            </a:r>
            <a:r>
              <a:rPr lang="en-US" sz="1100" dirty="0"/>
              <a:t>://4ege.ru/novosti-ege/4023-shkala-perevoda-ballov-ege.html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9456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95486"/>
            <a:ext cx="8784976" cy="43204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/>
              <a:t>Распределение </a:t>
            </a:r>
            <a:r>
              <a:rPr lang="ru-RU" sz="2000" b="1" dirty="0" smtClean="0"/>
              <a:t>времени на решение заданий ЕГЭ по информатике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03848" y="4835419"/>
            <a:ext cx="5760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Ссылка на источник: </a:t>
            </a:r>
            <a:r>
              <a:rPr lang="en-US" sz="1100" dirty="0"/>
              <a:t>https://kpolyakov.spb.ru/school/ege.htm</a:t>
            </a:r>
            <a:endParaRPr lang="ru-RU" sz="11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075806"/>
            <a:ext cx="67246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9542"/>
            <a:ext cx="755332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60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359" y="339502"/>
            <a:ext cx="8784976" cy="43204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/>
              <a:t>Распределение </a:t>
            </a:r>
            <a:r>
              <a:rPr lang="ru-RU" sz="2000" b="1" dirty="0" smtClean="0"/>
              <a:t>времени на решение заданий ЕГЭ по информатике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03848" y="4835419"/>
            <a:ext cx="5760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Ссылка на источник: </a:t>
            </a:r>
            <a:r>
              <a:rPr lang="en-US" sz="1100" dirty="0"/>
              <a:t>https://kpolyakov.spb.ru/school/ege.htm</a:t>
            </a:r>
            <a:endParaRPr lang="ru-RU" sz="1100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94606"/>
            <a:ext cx="4381500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847" y="1275606"/>
            <a:ext cx="436245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44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359" y="339502"/>
            <a:ext cx="8784976" cy="43204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/>
              <a:t>Распределение </a:t>
            </a:r>
            <a:r>
              <a:rPr lang="ru-RU" sz="2000" b="1" dirty="0" smtClean="0"/>
              <a:t>заданий ЕГЭ по уровню сложности и шкала баллов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03848" y="4835419"/>
            <a:ext cx="5760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Ссылка на источник: </a:t>
            </a:r>
            <a:r>
              <a:rPr lang="en-US" sz="1100" dirty="0"/>
              <a:t>https://kpolyakov.spb.ru/school/ege.htm</a:t>
            </a:r>
            <a:endParaRPr lang="ru-RU" sz="11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6188362"/>
              </p:ext>
            </p:extLst>
          </p:nvPr>
        </p:nvGraphicFramePr>
        <p:xfrm>
          <a:off x="395536" y="1059582"/>
          <a:ext cx="7992888" cy="200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2808312"/>
                <a:gridCol w="1296144"/>
                <a:gridCol w="129614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Сложность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Номера</a:t>
                      </a:r>
                      <a:r>
                        <a:rPr lang="ru-RU" baseline="0" dirty="0" smtClean="0"/>
                        <a:t> заданий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Первичный</a:t>
                      </a:r>
                      <a:r>
                        <a:rPr lang="ru-RU" sz="1400" baseline="0" dirty="0" smtClean="0"/>
                        <a:t> балл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Тестовый балл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Базовый 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1, 2, 4, 6, 7, 10, 13, 19, 22, 23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51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 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3, 11, 12, 20, 21, 25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67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Повышенный 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5,8, 9, 14, 15, 16, 17,18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88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Высокий уровень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24, 26, 27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29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70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24348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/>
              <a:t>Результаты учеников 10 Т класса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114" y="915988"/>
            <a:ext cx="4929771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49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243484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/>
              <a:t>https://kompege.ru/</a:t>
            </a:r>
            <a:endParaRPr lang="ru-RU" sz="2000" b="1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83518"/>
            <a:ext cx="7200800" cy="2279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59782"/>
            <a:ext cx="8892480" cy="199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46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243484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/>
              <a:t>https://kompege.ru/</a:t>
            </a:r>
            <a:endParaRPr lang="ru-RU" sz="2000" b="1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1199"/>
            <a:ext cx="6768752" cy="440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25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24348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Рекомендуемые Интернет-ресурсы для подготовки к ЕГЭ по информатике</a:t>
            </a:r>
            <a:endParaRPr lang="ru-RU" sz="2000" b="1" dirty="0"/>
          </a:p>
        </p:txBody>
      </p:sp>
      <p:pic>
        <p:nvPicPr>
          <p:cNvPr id="1126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813" y="700088"/>
            <a:ext cx="7250373" cy="404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436096" y="4826989"/>
            <a:ext cx="3312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Ссылка на источник: </a:t>
            </a:r>
            <a:r>
              <a:rPr lang="en-US" sz="1100" dirty="0"/>
              <a:t>https://kompege.ru/course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23509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24348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Рекомендуемые Интернет-ресурсы для подготовки к ЕГЭ по информатике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72000" y="4826989"/>
            <a:ext cx="46805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Ссылка на источник: </a:t>
            </a:r>
            <a:r>
              <a:rPr lang="en-US" sz="1100" dirty="0"/>
              <a:t>https://www.youtube.com/@kompege</a:t>
            </a:r>
            <a:endParaRPr lang="ru-RU" sz="1100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38" y="627063"/>
            <a:ext cx="8208524" cy="411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45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24348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Рекомендуемые Интернет-ресурсы для подготовки к ЕГЭ по информатике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72000" y="4826989"/>
            <a:ext cx="46805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Ссылка на источник: </a:t>
            </a:r>
            <a:r>
              <a:rPr lang="en-US" sz="1100" dirty="0"/>
              <a:t>https://kpolyakov.spb.ru/school/ege.htm</a:t>
            </a:r>
            <a:endParaRPr lang="ru-RU" sz="1100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719" y="771525"/>
            <a:ext cx="6168562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30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555526"/>
            <a:ext cx="6965197" cy="449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24348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/>
              <a:t>Пример варианта самостоятельной работы для подготовки к ЕГЭ по информатике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187403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24348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/>
              <a:t>Рекомендуемые Интернет-ресурсы для подготовки к ЕГЭ по информатике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7534"/>
            <a:ext cx="8244408" cy="4189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0" y="4826989"/>
            <a:ext cx="46805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Ссылка на источник: </a:t>
            </a:r>
            <a:r>
              <a:rPr lang="en-US" sz="1100" dirty="0" smtClean="0"/>
              <a:t>https</a:t>
            </a:r>
            <a:r>
              <a:rPr lang="en-US" sz="1100" dirty="0"/>
              <a:t>://statgrad.org/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96883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93" y="700088"/>
            <a:ext cx="8074814" cy="404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24348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Рекомендуемые Интернет-ресурсы для подготовки к ЕГЭ по информатике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3521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24348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Рекомендуемые Интернет-ресурсы для подготовки к ЕГЭ по информатике</a:t>
            </a:r>
            <a:endParaRPr lang="ru-RU" sz="2000" b="1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99" y="627063"/>
            <a:ext cx="7992401" cy="411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96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635646"/>
            <a:ext cx="7056784" cy="85725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3" name="Picture 2" descr="https://edu.tatar.ru/upload/organization/23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911486"/>
            <a:ext cx="1962150" cy="1266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47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330</TotalTime>
  <Words>659</Words>
  <Application>Microsoft Office PowerPoint</Application>
  <PresentationFormat>Экран (16:9)</PresentationFormat>
  <Paragraphs>163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Поток</vt:lpstr>
      <vt:lpstr>Методика подготовки к КЕГЭ по информатике</vt:lpstr>
      <vt:lpstr>Проект демонстрационного варианта ОГЭ по информатике</vt:lpstr>
      <vt:lpstr>Проект демонстрационного варианта ОГЭ по информатике</vt:lpstr>
      <vt:lpstr>Проект демонстрационного варианта ОГЭ по информатике</vt:lpstr>
      <vt:lpstr>Планируемые изменения в КИМ ОГЭ 2024</vt:lpstr>
      <vt:lpstr>ИТ-специальности стали самыми популярными у поступающих в вузы и колледжи</vt:lpstr>
      <vt:lpstr>Рособрнадзор подвел предварительные итоги ЕГЭ-2023 по информатике</vt:lpstr>
      <vt:lpstr>Количество участников ЕГЭ по информатике 2019-2023 </vt:lpstr>
      <vt:lpstr>Количество участников ЕГЭ по информатике в МБОУ «Гимназия №33» </vt:lpstr>
      <vt:lpstr>Результаты ЕГЭ по информатике в МБОУ «Гимназия №33» в 2022 г </vt:lpstr>
      <vt:lpstr>Результаты ЕГЭ по информатике в МБОУ «Гимназия №33» в 2023 г </vt:lpstr>
      <vt:lpstr>https://rcmko.ru/</vt:lpstr>
      <vt:lpstr>Количество участников ЕГЭ по информатике в школах  Авиастроительного и Ново-Савиновского районов г. Казани</vt:lpstr>
      <vt:lpstr>Шкала перевода баллов ЕГЭ по информатике</vt:lpstr>
      <vt:lpstr>Распределение времени на решение заданий ЕГЭ по информатике</vt:lpstr>
      <vt:lpstr>Распределение времени на решение заданий ЕГЭ по информатике</vt:lpstr>
      <vt:lpstr>Распределение заданий ЕГЭ по уровню сложности и шкала баллов</vt:lpstr>
      <vt:lpstr>Результаты учеников 10 Т класса</vt:lpstr>
      <vt:lpstr>https://kompege.ru/</vt:lpstr>
      <vt:lpstr>https://kompege.ru/</vt:lpstr>
      <vt:lpstr>Рекомендуемые Интернет-ресурсы для подготовки к ЕГЭ по информатике</vt:lpstr>
      <vt:lpstr>Рекомендуемые Интернет-ресурсы для подготовки к ЕГЭ по информатике</vt:lpstr>
      <vt:lpstr>Рекомендуемые Интернет-ресурсы для подготовки к ЕГЭ по информатике</vt:lpstr>
      <vt:lpstr>Пример варианта самостоятельной работы для подготовки к ЕГЭ по информатике</vt:lpstr>
      <vt:lpstr>Рекомендуемые Интернет-ресурсы для подготовки к ЕГЭ по информатике</vt:lpstr>
      <vt:lpstr>Рекомендуемые Интернет-ресурсы для подготовки к ЕГЭ по информатике</vt:lpstr>
      <vt:lpstr>Рекомендуемые Интернет-ресурсы для подготовки к ЕГЭ по информатике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Методика подготовки к КЕГЭ по информатике</dc:title>
  <dc:creator>User</dc:creator>
  <cp:lastModifiedBy>User</cp:lastModifiedBy>
  <cp:revision>34</cp:revision>
  <cp:lastPrinted>2023-08-25T09:16:58Z</cp:lastPrinted>
  <dcterms:created xsi:type="dcterms:W3CDTF">2023-08-25T02:30:16Z</dcterms:created>
  <dcterms:modified xsi:type="dcterms:W3CDTF">2023-08-30T17:55:48Z</dcterms:modified>
</cp:coreProperties>
</file>