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22"/>
  </p:notesMasterIdLst>
  <p:sldIdLst>
    <p:sldId id="759" r:id="rId7"/>
    <p:sldId id="2944" r:id="rId8"/>
    <p:sldId id="2932" r:id="rId9"/>
    <p:sldId id="2941" r:id="rId10"/>
    <p:sldId id="2942" r:id="rId11"/>
    <p:sldId id="328" r:id="rId12"/>
    <p:sldId id="2950" r:id="rId13"/>
    <p:sldId id="2947" r:id="rId14"/>
    <p:sldId id="2946" r:id="rId15"/>
    <p:sldId id="313" r:id="rId16"/>
    <p:sldId id="361" r:id="rId17"/>
    <p:sldId id="2948" r:id="rId18"/>
    <p:sldId id="350" r:id="rId19"/>
    <p:sldId id="2951" r:id="rId20"/>
    <p:sldId id="2943" r:id="rId21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3" userDrawn="1">
          <p15:clr>
            <a:srgbClr val="A4A3A4"/>
          </p15:clr>
        </p15:guide>
        <p15:guide id="2" pos="50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507"/>
    <a:srgbClr val="4C7BD1"/>
    <a:srgbClr val="DA0000"/>
    <a:srgbClr val="0072BC"/>
    <a:srgbClr val="CF3C41"/>
    <a:srgbClr val="7DB5E7"/>
    <a:srgbClr val="015EA4"/>
    <a:srgbClr val="E72C35"/>
    <a:srgbClr val="FACFD1"/>
    <a:srgbClr val="225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6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668" y="972"/>
      </p:cViewPr>
      <p:guideLst>
        <p:guide orient="horz" pos="4133"/>
        <p:guide pos="50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5C7BB5-AAEE-4865-BB9A-DF3E568BD8A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4646B9-1CEC-4016-A296-F452A5FB0E2B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rgbClr val="00B0F0"/>
          </a:solidFill>
        </a:ln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r>
            <a:rPr lang="ru-RU" sz="1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возможности хранения, учета, систематизации и поиска по данным зарегистрированных пользователей</a:t>
          </a:r>
          <a:r>
            <a:rPr lang="en-US" sz="1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1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муниципальный район</a:t>
          </a:r>
          <a:r>
            <a:rPr lang="en-US" sz="1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ru-RU" sz="1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городской округ, общеобразовательная организация, ФИО и предмет.</a:t>
          </a:r>
        </a:p>
      </dgm:t>
    </dgm:pt>
    <dgm:pt modelId="{2166812A-86E9-48CD-9C37-B435DED28314}" type="parTrans" cxnId="{3092F316-1F7B-4F7E-85D3-D37D00FC3AF3}">
      <dgm:prSet/>
      <dgm:spPr/>
      <dgm:t>
        <a:bodyPr/>
        <a:lstStyle/>
        <a:p>
          <a:endParaRPr lang="ru-RU"/>
        </a:p>
      </dgm:t>
    </dgm:pt>
    <dgm:pt modelId="{80732CC3-9925-4F7C-BFAF-5C8A654188BF}" type="sibTrans" cxnId="{3092F316-1F7B-4F7E-85D3-D37D00FC3AF3}">
      <dgm:prSet/>
      <dgm:spPr/>
      <dgm:t>
        <a:bodyPr/>
        <a:lstStyle/>
        <a:p>
          <a:endParaRPr lang="ru-RU"/>
        </a:p>
      </dgm:t>
    </dgm:pt>
    <dgm:pt modelId="{2FA34211-7F10-4CC4-B831-68B8D81ED6FA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rgbClr val="00B0F0"/>
          </a:solidFill>
        </a:ln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r>
            <a:rPr lang="en-US" sz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</a:t>
          </a:r>
          <a:r>
            <a:rPr lang="ru-RU" sz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оздание</a:t>
          </a:r>
          <a:r>
            <a:rPr lang="ru-RU" sz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системы инструментальных средств и ресурсов, обеспечивающих условия для реализации возможности тестирования неограниченного числа зарегистрированных пользователей для выявления их профессиональных затруднений и формирования отчетов по результатам тестирования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C2404584-B4D5-458D-9B36-B7EAB857153D}" type="parTrans" cxnId="{A0F99A3C-9B62-44BF-A9D3-A4AD7D54E4D8}">
      <dgm:prSet/>
      <dgm:spPr/>
      <dgm:t>
        <a:bodyPr/>
        <a:lstStyle/>
        <a:p>
          <a:endParaRPr lang="ru-RU"/>
        </a:p>
      </dgm:t>
    </dgm:pt>
    <dgm:pt modelId="{1319EDBC-44FC-46CC-B06E-0FBC0383A347}" type="sibTrans" cxnId="{A0F99A3C-9B62-44BF-A9D3-A4AD7D54E4D8}">
      <dgm:prSet/>
      <dgm:spPr/>
      <dgm:t>
        <a:bodyPr/>
        <a:lstStyle/>
        <a:p>
          <a:endParaRPr lang="ru-RU"/>
        </a:p>
      </dgm:t>
    </dgm:pt>
    <dgm:pt modelId="{F14DC91F-8911-4A6F-872F-FC2B522D0425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rgbClr val="00B0F0"/>
          </a:solidFill>
        </a:ln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r>
            <a: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возможности согласования сформированного по результатам тестирования педагога ИОМ с руководителем ОО и муниципальным оператором</a:t>
          </a:r>
        </a:p>
      </dgm:t>
    </dgm:pt>
    <dgm:pt modelId="{88FEA16D-5AE6-4FA1-B9CD-5FCB2E0F21ED}" type="parTrans" cxnId="{2A2AEFD1-00EC-4C58-A7E7-D0436EA10C6E}">
      <dgm:prSet/>
      <dgm:spPr/>
      <dgm:t>
        <a:bodyPr/>
        <a:lstStyle/>
        <a:p>
          <a:endParaRPr lang="ru-RU"/>
        </a:p>
      </dgm:t>
    </dgm:pt>
    <dgm:pt modelId="{5FB41206-B7B7-4004-A551-9C280ADAEF4F}" type="sibTrans" cxnId="{2A2AEFD1-00EC-4C58-A7E7-D0436EA10C6E}">
      <dgm:prSet/>
      <dgm:spPr/>
      <dgm:t>
        <a:bodyPr/>
        <a:lstStyle/>
        <a:p>
          <a:endParaRPr lang="ru-RU"/>
        </a:p>
      </dgm:t>
    </dgm:pt>
    <dgm:pt modelId="{80DB56AB-CF49-4DE7-A8F7-198D90CF3220}" type="pres">
      <dgm:prSet presAssocID="{1E5C7BB5-AAEE-4865-BB9A-DF3E568BD8A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3F9FA8-AD29-4EA0-8224-402590F35F7F}" type="pres">
      <dgm:prSet presAssocID="{6A4646B9-1CEC-4016-A296-F452A5FB0E2B}" presName="parentLin" presStyleCnt="0"/>
      <dgm:spPr/>
    </dgm:pt>
    <dgm:pt modelId="{9CC52683-DB9D-4777-906C-BCADC894CE0A}" type="pres">
      <dgm:prSet presAssocID="{6A4646B9-1CEC-4016-A296-F452A5FB0E2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CD7D558-79D1-46BB-BF66-3AC17D49936B}" type="pres">
      <dgm:prSet presAssocID="{6A4646B9-1CEC-4016-A296-F452A5FB0E2B}" presName="parentText" presStyleLbl="node1" presStyleIdx="0" presStyleCnt="3" custScaleX="116960" custLinFactX="-63" custLinFactNeighborX="-100000" custLinFactNeighborY="-71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55184-E33B-4F88-847B-389DEBD02ECB}" type="pres">
      <dgm:prSet presAssocID="{6A4646B9-1CEC-4016-A296-F452A5FB0E2B}" presName="negativeSpace" presStyleCnt="0"/>
      <dgm:spPr/>
    </dgm:pt>
    <dgm:pt modelId="{167711D2-0D2E-480A-9449-537FC392BBD0}" type="pres">
      <dgm:prSet presAssocID="{6A4646B9-1CEC-4016-A296-F452A5FB0E2B}" presName="childText" presStyleLbl="conFgAcc1" presStyleIdx="0" presStyleCnt="3" custLinFactNeighborY="-43177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  <dgm:pt modelId="{820153C4-0250-4838-8C8B-5139D9A368D4}" type="pres">
      <dgm:prSet presAssocID="{80732CC3-9925-4F7C-BFAF-5C8A654188BF}" presName="spaceBetweenRectangles" presStyleCnt="0"/>
      <dgm:spPr/>
    </dgm:pt>
    <dgm:pt modelId="{8A3B1B21-C41E-47DA-9A71-9B27065BD431}" type="pres">
      <dgm:prSet presAssocID="{2FA34211-7F10-4CC4-B831-68B8D81ED6FA}" presName="parentLin" presStyleCnt="0"/>
      <dgm:spPr/>
    </dgm:pt>
    <dgm:pt modelId="{1923CAEA-CFB3-4DC1-B839-F011F2619B63}" type="pres">
      <dgm:prSet presAssocID="{2FA34211-7F10-4CC4-B831-68B8D81ED6F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BCDDA35-8923-4105-9337-D8565C385740}" type="pres">
      <dgm:prSet presAssocID="{2FA34211-7F10-4CC4-B831-68B8D81ED6FA}" presName="parentText" presStyleLbl="node1" presStyleIdx="1" presStyleCnt="3" custScaleX="116071" custLinFactNeighborX="-83475" custLinFactNeighborY="-381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888DB7-E306-45C1-9A3B-9871B4CBF022}" type="pres">
      <dgm:prSet presAssocID="{2FA34211-7F10-4CC4-B831-68B8D81ED6FA}" presName="negativeSpace" presStyleCnt="0"/>
      <dgm:spPr/>
    </dgm:pt>
    <dgm:pt modelId="{5C9DFA58-B865-48D9-8FC4-17511AB979CA}" type="pres">
      <dgm:prSet presAssocID="{2FA34211-7F10-4CC4-B831-68B8D81ED6FA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  <dgm:pt modelId="{F036C591-3932-4888-BB2E-B91F50D60177}" type="pres">
      <dgm:prSet presAssocID="{1319EDBC-44FC-46CC-B06E-0FBC0383A347}" presName="spaceBetweenRectangles" presStyleCnt="0"/>
      <dgm:spPr/>
    </dgm:pt>
    <dgm:pt modelId="{62C16563-6E13-4BCE-BE7A-D786EFE2AFF8}" type="pres">
      <dgm:prSet presAssocID="{F14DC91F-8911-4A6F-872F-FC2B522D0425}" presName="parentLin" presStyleCnt="0"/>
      <dgm:spPr/>
    </dgm:pt>
    <dgm:pt modelId="{EDB1C58E-890C-4236-B080-7BAF1CDF3088}" type="pres">
      <dgm:prSet presAssocID="{F14DC91F-8911-4A6F-872F-FC2B522D042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2B8917F-B801-4F0D-9C21-9DFDABE10C34}" type="pres">
      <dgm:prSet presAssocID="{F14DC91F-8911-4A6F-872F-FC2B522D0425}" presName="parentText" presStyleLbl="node1" presStyleIdx="2" presStyleCnt="3" custScaleX="117686" custLinFactNeighborX="-90487" custLinFactNeighborY="-81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D1F5EC-B37C-49EF-A1B5-D56D2256A80B}" type="pres">
      <dgm:prSet presAssocID="{F14DC91F-8911-4A6F-872F-FC2B522D0425}" presName="negativeSpace" presStyleCnt="0"/>
      <dgm:spPr/>
    </dgm:pt>
    <dgm:pt modelId="{1CA9353F-49B8-4882-BEF7-FCDB85E4190D}" type="pres">
      <dgm:prSet presAssocID="{F14DC91F-8911-4A6F-872F-FC2B522D0425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</dgm:ptLst>
  <dgm:cxnLst>
    <dgm:cxn modelId="{3092F316-1F7B-4F7E-85D3-D37D00FC3AF3}" srcId="{1E5C7BB5-AAEE-4865-BB9A-DF3E568BD8AF}" destId="{6A4646B9-1CEC-4016-A296-F452A5FB0E2B}" srcOrd="0" destOrd="0" parTransId="{2166812A-86E9-48CD-9C37-B435DED28314}" sibTransId="{80732CC3-9925-4F7C-BFAF-5C8A654188BF}"/>
    <dgm:cxn modelId="{2B0AD96F-B76E-4F28-88F7-36BD005279D1}" type="presOf" srcId="{1E5C7BB5-AAEE-4865-BB9A-DF3E568BD8AF}" destId="{80DB56AB-CF49-4DE7-A8F7-198D90CF3220}" srcOrd="0" destOrd="0" presId="urn:microsoft.com/office/officeart/2005/8/layout/list1"/>
    <dgm:cxn modelId="{81178A04-EE87-4C05-8C7B-EA8AB9133AC1}" type="presOf" srcId="{F14DC91F-8911-4A6F-872F-FC2B522D0425}" destId="{EDB1C58E-890C-4236-B080-7BAF1CDF3088}" srcOrd="0" destOrd="0" presId="urn:microsoft.com/office/officeart/2005/8/layout/list1"/>
    <dgm:cxn modelId="{52C673B6-6FCE-4112-BBB5-87A6958B5CAC}" type="presOf" srcId="{2FA34211-7F10-4CC4-B831-68B8D81ED6FA}" destId="{EBCDDA35-8923-4105-9337-D8565C385740}" srcOrd="1" destOrd="0" presId="urn:microsoft.com/office/officeart/2005/8/layout/list1"/>
    <dgm:cxn modelId="{F3A3E6D2-2158-4AF6-BDAB-86C1A790E373}" type="presOf" srcId="{F14DC91F-8911-4A6F-872F-FC2B522D0425}" destId="{A2B8917F-B801-4F0D-9C21-9DFDABE10C34}" srcOrd="1" destOrd="0" presId="urn:microsoft.com/office/officeart/2005/8/layout/list1"/>
    <dgm:cxn modelId="{676CF1AD-5CD7-4CC3-BF80-E8A06E576CE4}" type="presOf" srcId="{6A4646B9-1CEC-4016-A296-F452A5FB0E2B}" destId="{9CC52683-DB9D-4777-906C-BCADC894CE0A}" srcOrd="0" destOrd="0" presId="urn:microsoft.com/office/officeart/2005/8/layout/list1"/>
    <dgm:cxn modelId="{A0F99A3C-9B62-44BF-A9D3-A4AD7D54E4D8}" srcId="{1E5C7BB5-AAEE-4865-BB9A-DF3E568BD8AF}" destId="{2FA34211-7F10-4CC4-B831-68B8D81ED6FA}" srcOrd="1" destOrd="0" parTransId="{C2404584-B4D5-458D-9B36-B7EAB857153D}" sibTransId="{1319EDBC-44FC-46CC-B06E-0FBC0383A347}"/>
    <dgm:cxn modelId="{53491A7B-B3DC-4058-A046-CA7D5D8BA556}" type="presOf" srcId="{2FA34211-7F10-4CC4-B831-68B8D81ED6FA}" destId="{1923CAEA-CFB3-4DC1-B839-F011F2619B63}" srcOrd="0" destOrd="0" presId="urn:microsoft.com/office/officeart/2005/8/layout/list1"/>
    <dgm:cxn modelId="{2A2AEFD1-00EC-4C58-A7E7-D0436EA10C6E}" srcId="{1E5C7BB5-AAEE-4865-BB9A-DF3E568BD8AF}" destId="{F14DC91F-8911-4A6F-872F-FC2B522D0425}" srcOrd="2" destOrd="0" parTransId="{88FEA16D-5AE6-4FA1-B9CD-5FCB2E0F21ED}" sibTransId="{5FB41206-B7B7-4004-A551-9C280ADAEF4F}"/>
    <dgm:cxn modelId="{7104CF78-E6B4-439B-8332-7F10BAAD1933}" type="presOf" srcId="{6A4646B9-1CEC-4016-A296-F452A5FB0E2B}" destId="{2CD7D558-79D1-46BB-BF66-3AC17D49936B}" srcOrd="1" destOrd="0" presId="urn:microsoft.com/office/officeart/2005/8/layout/list1"/>
    <dgm:cxn modelId="{AD985C68-B571-41AC-A0E9-4EFA3561BA1E}" type="presParOf" srcId="{80DB56AB-CF49-4DE7-A8F7-198D90CF3220}" destId="{913F9FA8-AD29-4EA0-8224-402590F35F7F}" srcOrd="0" destOrd="0" presId="urn:microsoft.com/office/officeart/2005/8/layout/list1"/>
    <dgm:cxn modelId="{5B3F5484-262F-4237-BF86-FC9A450F66AF}" type="presParOf" srcId="{913F9FA8-AD29-4EA0-8224-402590F35F7F}" destId="{9CC52683-DB9D-4777-906C-BCADC894CE0A}" srcOrd="0" destOrd="0" presId="urn:microsoft.com/office/officeart/2005/8/layout/list1"/>
    <dgm:cxn modelId="{6A0389DD-FD46-4A9B-B893-53C26F61ADDB}" type="presParOf" srcId="{913F9FA8-AD29-4EA0-8224-402590F35F7F}" destId="{2CD7D558-79D1-46BB-BF66-3AC17D49936B}" srcOrd="1" destOrd="0" presId="urn:microsoft.com/office/officeart/2005/8/layout/list1"/>
    <dgm:cxn modelId="{F5979736-21B5-4CD2-B455-2603FB556C68}" type="presParOf" srcId="{80DB56AB-CF49-4DE7-A8F7-198D90CF3220}" destId="{8EA55184-E33B-4F88-847B-389DEBD02ECB}" srcOrd="1" destOrd="0" presId="urn:microsoft.com/office/officeart/2005/8/layout/list1"/>
    <dgm:cxn modelId="{AB62D004-40FC-4C88-A5E4-60685162945D}" type="presParOf" srcId="{80DB56AB-CF49-4DE7-A8F7-198D90CF3220}" destId="{167711D2-0D2E-480A-9449-537FC392BBD0}" srcOrd="2" destOrd="0" presId="urn:microsoft.com/office/officeart/2005/8/layout/list1"/>
    <dgm:cxn modelId="{A2E3FADC-F2B5-4C19-A88E-8B4CFEBE880F}" type="presParOf" srcId="{80DB56AB-CF49-4DE7-A8F7-198D90CF3220}" destId="{820153C4-0250-4838-8C8B-5139D9A368D4}" srcOrd="3" destOrd="0" presId="urn:microsoft.com/office/officeart/2005/8/layout/list1"/>
    <dgm:cxn modelId="{B6295CA0-1040-4B4E-A0BF-55649FF15B29}" type="presParOf" srcId="{80DB56AB-CF49-4DE7-A8F7-198D90CF3220}" destId="{8A3B1B21-C41E-47DA-9A71-9B27065BD431}" srcOrd="4" destOrd="0" presId="urn:microsoft.com/office/officeart/2005/8/layout/list1"/>
    <dgm:cxn modelId="{23270C89-1F3F-4F00-B8E0-7A3DAE99E7DA}" type="presParOf" srcId="{8A3B1B21-C41E-47DA-9A71-9B27065BD431}" destId="{1923CAEA-CFB3-4DC1-B839-F011F2619B63}" srcOrd="0" destOrd="0" presId="urn:microsoft.com/office/officeart/2005/8/layout/list1"/>
    <dgm:cxn modelId="{24919DBC-F4A7-489D-8ADD-3991CA3882F7}" type="presParOf" srcId="{8A3B1B21-C41E-47DA-9A71-9B27065BD431}" destId="{EBCDDA35-8923-4105-9337-D8565C385740}" srcOrd="1" destOrd="0" presId="urn:microsoft.com/office/officeart/2005/8/layout/list1"/>
    <dgm:cxn modelId="{AD09D161-BE1D-405D-851B-3F5184219C59}" type="presParOf" srcId="{80DB56AB-CF49-4DE7-A8F7-198D90CF3220}" destId="{81888DB7-E306-45C1-9A3B-9871B4CBF022}" srcOrd="5" destOrd="0" presId="urn:microsoft.com/office/officeart/2005/8/layout/list1"/>
    <dgm:cxn modelId="{0EAFC0F6-4F75-4052-A8A7-AE65637E7353}" type="presParOf" srcId="{80DB56AB-CF49-4DE7-A8F7-198D90CF3220}" destId="{5C9DFA58-B865-48D9-8FC4-17511AB979CA}" srcOrd="6" destOrd="0" presId="urn:microsoft.com/office/officeart/2005/8/layout/list1"/>
    <dgm:cxn modelId="{79A009D3-1C09-477E-B12A-B8D18CA47620}" type="presParOf" srcId="{80DB56AB-CF49-4DE7-A8F7-198D90CF3220}" destId="{F036C591-3932-4888-BB2E-B91F50D60177}" srcOrd="7" destOrd="0" presId="urn:microsoft.com/office/officeart/2005/8/layout/list1"/>
    <dgm:cxn modelId="{ED23FA11-0CE1-4E40-A4CB-7CC48FF0A731}" type="presParOf" srcId="{80DB56AB-CF49-4DE7-A8F7-198D90CF3220}" destId="{62C16563-6E13-4BCE-BE7A-D786EFE2AFF8}" srcOrd="8" destOrd="0" presId="urn:microsoft.com/office/officeart/2005/8/layout/list1"/>
    <dgm:cxn modelId="{F702280B-E79D-4ED8-88D9-EE948A1D0BC7}" type="presParOf" srcId="{62C16563-6E13-4BCE-BE7A-D786EFE2AFF8}" destId="{EDB1C58E-890C-4236-B080-7BAF1CDF3088}" srcOrd="0" destOrd="0" presId="urn:microsoft.com/office/officeart/2005/8/layout/list1"/>
    <dgm:cxn modelId="{B2385EC4-C783-4BC4-B615-E5994AB7881D}" type="presParOf" srcId="{62C16563-6E13-4BCE-BE7A-D786EFE2AFF8}" destId="{A2B8917F-B801-4F0D-9C21-9DFDABE10C34}" srcOrd="1" destOrd="0" presId="urn:microsoft.com/office/officeart/2005/8/layout/list1"/>
    <dgm:cxn modelId="{55021D66-2EC5-48BE-BB57-8A5DD38B900F}" type="presParOf" srcId="{80DB56AB-CF49-4DE7-A8F7-198D90CF3220}" destId="{0ED1F5EC-B37C-49EF-A1B5-D56D2256A80B}" srcOrd="9" destOrd="0" presId="urn:microsoft.com/office/officeart/2005/8/layout/list1"/>
    <dgm:cxn modelId="{2FEA008F-57C9-4DEE-B3E5-170786179B46}" type="presParOf" srcId="{80DB56AB-CF49-4DE7-A8F7-198D90CF3220}" destId="{1CA9353F-49B8-4882-BEF7-FCDB85E4190D}" srcOrd="10" destOrd="0" presId="urn:microsoft.com/office/officeart/2005/8/layout/list1"/>
  </dgm:cxnLst>
  <dgm:bg>
    <a:solidFill>
      <a:schemeClr val="bg1"/>
    </a:solidFill>
  </dgm:bg>
  <dgm:whole>
    <a:ln w="9525" cap="flat" cmpd="sng" algn="ctr">
      <a:solidFill>
        <a:schemeClr val="bg1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711D2-0D2E-480A-9449-537FC392BBD0}">
      <dsp:nvSpPr>
        <dsp:cNvPr id="0" name=""/>
        <dsp:cNvSpPr/>
      </dsp:nvSpPr>
      <dsp:spPr>
        <a:xfrm>
          <a:off x="0" y="373472"/>
          <a:ext cx="6096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D7D558-79D1-46BB-BF66-3AC17D49936B}">
      <dsp:nvSpPr>
        <dsp:cNvPr id="0" name=""/>
        <dsp:cNvSpPr/>
      </dsp:nvSpPr>
      <dsp:spPr>
        <a:xfrm>
          <a:off x="0" y="0"/>
          <a:ext cx="4990917" cy="88560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возможности хранения, учета, систематизации и поиска по данным зарегистрированных пользователей</a:t>
          </a:r>
          <a:r>
            <a:rPr lang="en-US" sz="13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13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муниципальный район</a:t>
          </a:r>
          <a:r>
            <a:rPr lang="en-US" sz="13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ru-RU" sz="13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городской округ, общеобразовательная организация, ФИО и предмет.</a:t>
          </a:r>
        </a:p>
      </dsp:txBody>
      <dsp:txXfrm>
        <a:off x="43231" y="43231"/>
        <a:ext cx="4904455" cy="799138"/>
      </dsp:txXfrm>
    </dsp:sp>
    <dsp:sp modelId="{5C9DFA58-B865-48D9-8FC4-17511AB979CA}">
      <dsp:nvSpPr>
        <dsp:cNvPr id="0" name=""/>
        <dsp:cNvSpPr/>
      </dsp:nvSpPr>
      <dsp:spPr>
        <a:xfrm>
          <a:off x="0" y="1804219"/>
          <a:ext cx="6096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CDDA35-8923-4105-9337-D8565C385740}">
      <dsp:nvSpPr>
        <dsp:cNvPr id="0" name=""/>
        <dsp:cNvSpPr/>
      </dsp:nvSpPr>
      <dsp:spPr>
        <a:xfrm>
          <a:off x="50368" y="1023625"/>
          <a:ext cx="4952981" cy="88560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</a:t>
          </a:r>
          <a:r>
            <a:rPr lang="ru-RU" sz="12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оздание</a:t>
          </a:r>
          <a:r>
            <a:rPr lang="ru-RU" sz="12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системы инструментальных средств и ресурсов, обеспечивающих условия для реализации возможности тестирования неограниченного числа зарегистрированных пользователей для выявления их профессиональных затруднений и формирования отчетов по результатам тестирования</a:t>
          </a: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93599" y="1066856"/>
        <a:ext cx="4866519" cy="799138"/>
      </dsp:txXfrm>
    </dsp:sp>
    <dsp:sp modelId="{1CA9353F-49B8-4882-BEF7-FCDB85E4190D}">
      <dsp:nvSpPr>
        <dsp:cNvPr id="0" name=""/>
        <dsp:cNvSpPr/>
      </dsp:nvSpPr>
      <dsp:spPr>
        <a:xfrm>
          <a:off x="0" y="3165019"/>
          <a:ext cx="60960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B8917F-B801-4F0D-9C21-9DFDABE10C34}">
      <dsp:nvSpPr>
        <dsp:cNvPr id="0" name=""/>
        <dsp:cNvSpPr/>
      </dsp:nvSpPr>
      <dsp:spPr>
        <a:xfrm>
          <a:off x="28995" y="2003253"/>
          <a:ext cx="5021896" cy="88560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возможности согласования сформированного по результатам тестирования педагога ИОМ с руководителем ОО и муниципальным оператором</a:t>
          </a:r>
        </a:p>
      </dsp:txBody>
      <dsp:txXfrm>
        <a:off x="72226" y="2046484"/>
        <a:ext cx="4935434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4E283-DF66-420F-8116-5F75B3E8C35B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3A663-DA2A-4C8A-9DF3-9C9C1635D9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0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erusersoftwares.com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powerusersoftwares.com/terms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3A663-DA2A-4C8A-9DF3-9C9C1635D90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34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template was inserted from Power-user, the productivity add-in for PowerPoint, Excel and Word.</a:t>
            </a:r>
          </a:p>
          <a:p>
            <a:r>
              <a:rPr lang="en-US"/>
              <a:t>Install Power-user to access thousands of templates, icons, maps, diagrams and charts with Power-user.</a:t>
            </a:r>
          </a:p>
          <a:p>
            <a:r>
              <a:rPr lang="en-US"/>
              <a:t>Visit </a:t>
            </a:r>
            <a:r>
              <a:rPr lang="en-US">
                <a:hlinkClick r:id="rId3"/>
              </a:rPr>
              <a:t>https://www.powerusersoftwares.com/</a:t>
            </a:r>
            <a:endParaRPr lang="en-US"/>
          </a:p>
          <a:p>
            <a:r>
              <a:rPr lang="en-US"/>
              <a:t>©Power-user SAS, terms of license: </a:t>
            </a:r>
            <a:r>
              <a:rPr lang="en-US">
                <a:hlinkClick r:id="rId4"/>
              </a:rPr>
              <a:t>https://www.powerusersoftwares.com/terms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A55CF2-256D-44FD-9430-5B63A079CF51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339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657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D916AF-4E2C-42BB-BCE4-81C9B9628CC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4412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>
            <a:extLst>
              <a:ext uri="{FF2B5EF4-FFF2-40B4-BE49-F238E27FC236}">
                <a16:creationId xmlns:a16="http://schemas.microsoft.com/office/drawing/2014/main" id="{F6E4447C-F60A-C482-1D85-864E10CA6D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>
            <a:extLst>
              <a:ext uri="{FF2B5EF4-FFF2-40B4-BE49-F238E27FC236}">
                <a16:creationId xmlns:a16="http://schemas.microsoft.com/office/drawing/2014/main" id="{6357511F-2B3F-3B90-3DEF-558A88BF4E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9700" name="Номер слайда 3">
            <a:extLst>
              <a:ext uri="{FF2B5EF4-FFF2-40B4-BE49-F238E27FC236}">
                <a16:creationId xmlns:a16="http://schemas.microsoft.com/office/drawing/2014/main" id="{35DB1AD3-D30D-376E-B801-EA3E145D8D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465BD5-DCCF-455C-BDD1-9D7AC41740DD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>
            <a:extLst>
              <a:ext uri="{FF2B5EF4-FFF2-40B4-BE49-F238E27FC236}">
                <a16:creationId xmlns:a16="http://schemas.microsoft.com/office/drawing/2014/main" id="{1505E416-95CD-A30C-C83C-95B791E208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>
            <a:extLst>
              <a:ext uri="{FF2B5EF4-FFF2-40B4-BE49-F238E27FC236}">
                <a16:creationId xmlns:a16="http://schemas.microsoft.com/office/drawing/2014/main" id="{8C2F02FF-6486-3739-69F4-7E4AEE69A9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1748" name="Номер слайда 3">
            <a:extLst>
              <a:ext uri="{FF2B5EF4-FFF2-40B4-BE49-F238E27FC236}">
                <a16:creationId xmlns:a16="http://schemas.microsoft.com/office/drawing/2014/main" id="{196DBC83-4FEB-B488-8EF6-866669ED2D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EDFD0E-E2A0-4C89-9F7E-7958CDA278BF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312F74-F482-40DD-9E02-E67998583423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005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916AF-4E2C-42BB-BCE4-81C9B9628CC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12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EA26-B5DC-45DA-846B-165C7E7E4FFA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91148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7DE36-680C-4F07-9E5B-1A725B5949A6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883896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D32FF-7B13-4D77-99C7-C29D85EFB771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35293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FA5A8-F697-4B8C-B447-CE98D5EBDE5D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002415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AFF83-785B-4693-8DCC-568C7F49C5D9}" type="datetime1">
              <a:rPr lang="ru-RU" smtClean="0"/>
              <a:t>12.09.2023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567716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A54C6-C619-41A6-B636-ADA57CB1E8FD}" type="datetime1">
              <a:rPr lang="ru-RU" smtClean="0"/>
              <a:t>12.09.2023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059862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30ED-83A2-47B2-8849-765F164D5251}" type="datetime1">
              <a:rPr lang="ru-RU" smtClean="0"/>
              <a:t>12.09.2023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439856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810C6-D919-4C80-87F1-56422EDED253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3748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DBB5-4836-425D-8835-5A3918E68125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636028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CE2B4-FC1D-47C7-B3FE-E635D2B82D56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593049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AA21-E13F-4552-8A66-74A66989DA2C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775881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5BF0A-0372-4311-BF72-3D2113A897B5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043276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F40-75FB-4F81-9C6A-04168533A6A4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575604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9CA5-6363-4902-875C-2EC75E3D462E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799239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1DB5-0517-4311-BE5F-B13370D68010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168402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88FD6-6849-4212-AFB7-413D9053EDC9}" type="datetime1">
              <a:rPr lang="ru-RU" smtClean="0"/>
              <a:t>12.09.2023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820518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B8AD7-DE45-47AF-A54E-30D220868A7C}" type="datetime1">
              <a:rPr lang="ru-RU" smtClean="0"/>
              <a:t>12.09.2023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882743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FF-FE12-431F-ACAA-2E808CBEF07F}" type="datetime1">
              <a:rPr lang="ru-RU" smtClean="0"/>
              <a:t>12.09.2023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818422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6B6C3-1EE1-44A9-8AB9-F2E580EC9DA7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761798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3631-CD79-47C9-8BEF-C755430A1E99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985771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15F7-99A7-4E4E-82BA-692258F175BF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101584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35B9A-F1ED-484A-A6D1-4263217C9247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878625"/>
      </p:ext>
    </p:extLst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389BF9-2CF3-F231-F6A1-21DA4D38C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A4FFF-3AC4-495F-A1E5-5D96FFE7E3CF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39A5BA-ED1F-10C7-1253-0791E227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170D41-4500-7B48-714B-2DBAD760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3A911-01C5-47D7-98FC-05C3D91B4A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3105781"/>
      </p:ext>
    </p:extLst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D4E3FD-3520-D657-71F1-8EFFF2221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144F-566B-42C0-8EC1-5142FF62274E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C98C98-93A1-B63B-D211-6B310F6AD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B3F478-4791-BF0C-4C5B-7E4A0D7F1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59803-0C23-4E73-81C4-6FB4019A1A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4372951"/>
      </p:ext>
    </p:extLst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C810A5-70B3-52BA-7D84-3DE072047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2DEB0-5578-4336-82A8-65A3BBAB4AD0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737FC1-7C0B-A981-74A0-1346BFDA9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0586CF-3189-E40E-4D1E-BDBB5B012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74EEA-2501-4A7E-A6C8-61E9C1BB6C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5035673"/>
      </p:ext>
    </p:extLst>
  </p:cSld>
  <p:clrMapOvr>
    <a:masterClrMapping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2858E23-8CE6-5859-5F95-95CB40C51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DE9A3-DC03-415C-868F-4AC52334B026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4C8149E-1F4E-184A-B8C4-0506AA344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DA5E09A-D660-CCCA-7C98-D8A2DA2B5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BC6DB-3840-486D-A6FB-784E532AD4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9949567"/>
      </p:ext>
    </p:extLst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8618B535-4F9D-E4EE-7530-C39B331E7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E57D2-3A25-4CF1-8D73-91F6D1C82D75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13DC5BCC-0018-65F6-CB2D-565AB52B8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2AF227BE-06CA-0885-8222-73E2A5F2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D7711-5045-4C18-AD96-9ECDA58DAB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8544711"/>
      </p:ext>
    </p:extLst>
  </p:cSld>
  <p:clrMapOvr>
    <a:masterClrMapping/>
  </p:clrMapOvr>
  <p:transition spd="slow">
    <p:cov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B7B149D4-6660-70B0-C0B1-56101BB4F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C69A1-77FA-4CE8-92C0-3D69817B43C7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9745F89B-EA1E-610F-A541-9702DA4AD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80DF188F-1959-EED8-0205-846D3D5CA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7ED06-C1B3-45E0-B634-A0C42908BB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2217679"/>
      </p:ext>
    </p:extLst>
  </p:cSld>
  <p:clrMapOvr>
    <a:masterClrMapping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524C140F-5CD3-4F15-EBAE-7D562BE48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98F08-3FDF-4CE7-AE98-6924BD51EEAE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EE80D907-0247-9AA7-7309-0DB505301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46A63D1B-F833-7877-D7F2-C1FA865C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DEB2F-1EAC-44B6-B6B0-FE355C5C5D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0508699"/>
      </p:ext>
    </p:extLst>
  </p:cSld>
  <p:clrMapOvr>
    <a:masterClrMapping/>
  </p:clrMapOvr>
  <p:transition spd="slow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64A1C46-F7D9-A268-C6DA-BA1E24F7A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2FB5F-F9CA-4628-81CC-4638C634FB4F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707FDD7C-6944-1F9C-11EC-1C392879A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AD8A5D5-7F82-8501-5DFC-09A7E05B4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899E6-5794-494E-9256-5801384786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8473633"/>
      </p:ext>
    </p:extLst>
  </p:cSld>
  <p:clrMapOvr>
    <a:masterClrMapping/>
  </p:clrMapOvr>
  <p:transition spd="slow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B7C2505-727D-0173-2756-2803268DA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97DD0-A583-4874-BDA2-100B19174314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BFF5E80B-71C6-8E06-8EA2-8E257F68C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B5E23BE-9827-68A7-49FC-12F771C11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8E1C7-3A36-4DDD-B6B2-94FD3B10C3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270032"/>
      </p:ext>
    </p:extLst>
  </p:cSld>
  <p:clrMapOvr>
    <a:masterClrMapping/>
  </p:clrMapOvr>
  <p:transition spd="slow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15BA6A-AAC9-9632-E4AA-77920457A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21564-7FBE-4EAD-8FED-85D77085CBA4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CA8E0B-348D-9F2D-7FA5-A59D6B0D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3E68F9-D836-5DBF-E11C-AE4E3FDDA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12B83-6142-455E-B67F-EDDB407F82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383404"/>
      </p:ext>
    </p:extLst>
  </p:cSld>
  <p:clrMapOvr>
    <a:masterClrMapping/>
  </p:clrMapOvr>
  <p:transition spd="slow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5C979C-EF1F-2AEF-2BE0-8E84D9AAE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17F83-C2DB-43AD-B048-4F09082F0DEC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C9C98F-E011-D029-A615-BDCAF324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C92E80-9C47-3E32-A541-F493EFB3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F4E0E-8899-4C39-AE92-74AA3294BD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9851790"/>
      </p:ext>
    </p:extLst>
  </p:cSld>
  <p:clrMapOvr>
    <a:masterClrMapping/>
  </p:clrMapOvr>
  <p:transition spd="slow"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072239"/>
      </p:ext>
    </p:extLst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862038"/>
      </p:ext>
    </p:extLst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540986"/>
      </p:ext>
    </p:extLst>
  </p:cSld>
  <p:clrMapOvr>
    <a:masterClrMapping/>
  </p:clrMapOvr>
  <p:transition spd="slow">
    <p:cov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124719"/>
      </p:ext>
    </p:extLst>
  </p:cSld>
  <p:clrMapOvr>
    <a:masterClrMapping/>
  </p:clrMapOvr>
  <p:transition spd="slow">
    <p:cov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258251"/>
      </p:ext>
    </p:extLst>
  </p:cSld>
  <p:clrMapOvr>
    <a:masterClrMapping/>
  </p:clrMapOvr>
  <p:transition spd="slow">
    <p:cov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176646"/>
      </p:ext>
    </p:extLst>
  </p:cSld>
  <p:clrMapOvr>
    <a:masterClrMapping/>
  </p:clrMapOvr>
  <p:transition spd="slow">
    <p:cove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837555"/>
      </p:ext>
    </p:extLst>
  </p:cSld>
  <p:clrMapOvr>
    <a:masterClrMapping/>
  </p:clrMapOvr>
  <p:transition spd="slow">
    <p:cov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18728"/>
      </p:ext>
    </p:extLst>
  </p:cSld>
  <p:clrMapOvr>
    <a:masterClrMapping/>
  </p:clrMapOvr>
  <p:transition spd="slow">
    <p:cov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05281"/>
      </p:ext>
    </p:extLst>
  </p:cSld>
  <p:clrMapOvr>
    <a:masterClrMapping/>
  </p:clrMapOvr>
  <p:transition spd="slow">
    <p:cov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441469"/>
      </p:ext>
    </p:extLst>
  </p:cSld>
  <p:clrMapOvr>
    <a:masterClrMapping/>
  </p:clrMapOvr>
  <p:transition spd="slow">
    <p:cov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613145"/>
      </p:ext>
    </p:extLst>
  </p:cSld>
  <p:clrMapOvr>
    <a:masterClrMapping/>
  </p:clrMapOvr>
  <p:transition spd="slow">
    <p:cov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ADD240-BA3A-4933-9A78-EB395F4FCF08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C8901A-FC28-4644-9F9C-E42CD3D9609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768954"/>
      </p:ext>
    </p:extLst>
  </p:cSld>
  <p:clrMapOvr>
    <a:masterClrMapping/>
  </p:clrMapOvr>
  <p:transition spd="slow">
    <p:cov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4AD8A-92E5-4621-A7B2-7C7738D42CA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1C6723-068C-4D46-8A49-8D51F38C6F7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559905"/>
      </p:ext>
    </p:extLst>
  </p:cSld>
  <p:clrMapOvr>
    <a:masterClrMapping/>
  </p:clrMapOvr>
  <p:transition spd="slow">
    <p:cov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582C15-6E32-447D-8B78-3FC74CBA29B5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E8F52E-1DF8-401C-AAC7-678261A380D3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575341"/>
      </p:ext>
    </p:extLst>
  </p:cSld>
  <p:clrMapOvr>
    <a:masterClrMapping/>
  </p:clrMapOvr>
  <p:transition spd="slow">
    <p:cove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43C81-A56A-4CBC-AB51-45511DAF350A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50E26C-83B0-4E30-A7F8-146FB1742660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687756"/>
      </p:ext>
    </p:extLst>
  </p:cSld>
  <p:clrMapOvr>
    <a:masterClrMapping/>
  </p:clrMapOvr>
  <p:transition spd="slow">
    <p:cover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2D8B7D-65FE-4CEC-808D-EE174BDB8B7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146365-A8CF-4A31-BFD1-ECB09F56BD5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665026"/>
      </p:ext>
    </p:extLst>
  </p:cSld>
  <p:clrMapOvr>
    <a:masterClrMapping/>
  </p:clrMapOvr>
  <p:transition spd="slow">
    <p:cover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FD0CF6-A8A8-414C-9D09-A2967F81DF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1DFB9E-A241-4ADB-AD05-DA194BFADE9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928962"/>
      </p:ext>
    </p:extLst>
  </p:cSld>
  <p:clrMapOvr>
    <a:masterClrMapping/>
  </p:clrMapOvr>
  <p:transition spd="slow">
    <p:cove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3F16CF-BA7A-4D73-83BE-81D1A2ACC8D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44E901-91DA-4B35-908F-58147052FBFE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060274"/>
      </p:ext>
    </p:extLst>
  </p:cSld>
  <p:clrMapOvr>
    <a:masterClrMapping/>
  </p:clrMapOvr>
  <p:transition spd="slow">
    <p:cover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21DD57-9D00-4598-9C8C-56D2F5E333BF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47D3F1-2317-4165-AA65-14795B9AFAF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904800"/>
      </p:ext>
    </p:extLst>
  </p:cSld>
  <p:clrMapOvr>
    <a:masterClrMapping/>
  </p:clrMapOvr>
  <p:transition spd="slow">
    <p:cover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BD8AE9-E8D7-4135-850E-D8A2689205FC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AA07F9-BD16-4839-9AD6-FD8B8061B36E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673630"/>
      </p:ext>
    </p:extLst>
  </p:cSld>
  <p:clrMapOvr>
    <a:masterClrMapping/>
  </p:clrMapOvr>
  <p:transition spd="slow">
    <p:cover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BA55F6-3DE6-4E2B-A7DA-5DF63D4E91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2CE959-126D-4C6E-832D-5095E6A2D6E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005256"/>
      </p:ext>
    </p:extLst>
  </p:cSld>
  <p:clrMapOvr>
    <a:masterClrMapping/>
  </p:clrMapOvr>
  <p:transition spd="slow">
    <p:cover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3D696D-06DF-4348-8DF3-4E485DD5269A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98F17B-33B8-4B74-BD9C-7A6B5E0813A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814528"/>
      </p:ext>
    </p:extLst>
  </p:cSld>
  <p:clrMapOvr>
    <a:masterClrMapping/>
  </p:clrMapOvr>
  <p:transition spd="slow">
    <p:cover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72010"/>
      </p:ext>
    </p:extLst>
  </p:cSld>
  <p:clrMapOvr>
    <a:masterClrMapping/>
  </p:clrMapOvr>
  <p:transition spd="slow">
    <p:cover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05267"/>
      </p:ext>
    </p:extLst>
  </p:cSld>
  <p:clrMapOvr>
    <a:masterClrMapping/>
  </p:clrMapOvr>
  <p:transition spd="slow">
    <p:cover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854515"/>
      </p:ext>
    </p:extLst>
  </p:cSld>
  <p:clrMapOvr>
    <a:masterClrMapping/>
  </p:clrMapOvr>
  <p:transition spd="slow">
    <p:cover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389604"/>
      </p:ext>
    </p:extLst>
  </p:cSld>
  <p:clrMapOvr>
    <a:masterClrMapping/>
  </p:clrMapOvr>
  <p:transition spd="slow">
    <p:cover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956066"/>
      </p:ext>
    </p:extLst>
  </p:cSld>
  <p:clrMapOvr>
    <a:masterClrMapping/>
  </p:clrMapOvr>
  <p:transition spd="slow">
    <p:cover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372936"/>
      </p:ext>
    </p:extLst>
  </p:cSld>
  <p:clrMapOvr>
    <a:masterClrMapping/>
  </p:clrMapOvr>
  <p:transition spd="slow">
    <p:cover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305917"/>
      </p:ext>
    </p:extLst>
  </p:cSld>
  <p:clrMapOvr>
    <a:masterClrMapping/>
  </p:clrMapOvr>
  <p:transition spd="slow">
    <p:cover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753549"/>
      </p:ext>
    </p:extLst>
  </p:cSld>
  <p:clrMapOvr>
    <a:masterClrMapping/>
  </p:clrMapOvr>
  <p:transition spd="slow">
    <p:cover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043156"/>
      </p:ext>
    </p:extLst>
  </p:cSld>
  <p:clrMapOvr>
    <a:masterClrMapping/>
  </p:clrMapOvr>
  <p:transition spd="slow">
    <p:cover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18510"/>
      </p:ext>
    </p:extLst>
  </p:cSld>
  <p:clrMapOvr>
    <a:masterClrMapping/>
  </p:clrMapOvr>
  <p:transition spd="slow">
    <p:cover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734522"/>
      </p:ext>
    </p:extLst>
  </p:cSld>
  <p:clrMapOvr>
    <a:masterClrMapping/>
  </p:clrMapOvr>
  <p:transition spd="slow">
    <p:cover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13" y="3115185"/>
            <a:ext cx="12198813" cy="374281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9" y="30800"/>
            <a:ext cx="1056117" cy="109103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9B4888E8-0F94-4F2D-85B2-F179D77D04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5672BB55-5A99-4CEB-857D-79073FAA94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897632" y="3079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Межрегиональная научно-практическая конференция</a:t>
            </a:r>
            <a:b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«Современное образование на пути от теории к практике: векторы развития»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-48683" y="1115147"/>
            <a:ext cx="12240683" cy="9599"/>
          </a:xfrm>
          <a:prstGeom prst="line">
            <a:avLst/>
          </a:prstGeom>
          <a:ln w="9525">
            <a:solidFill>
              <a:srgbClr val="95516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-48683" y="6309320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1-2 декабря 2022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 Ярославль</a:t>
            </a: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431371" y="1412777"/>
            <a:ext cx="11617291" cy="47133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46107789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ACED2-0757-4D6B-B739-AAE5B0D6C48A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BAAFF-5DA9-4695-8650-3AC011808B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736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E2A12-9606-46FB-8235-172AE3F64EFC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95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cover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B43CA8ED-323F-FBF8-430B-B4D451564E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E80BF4C8-9D98-8075-2181-ED8260A95E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19594-BA03-8BE3-69A0-B930D7A97D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330725-94D4-45D9-A142-4EAA15833BE9}" type="datetimeFigureOut">
              <a:rPr lang="ru-RU"/>
              <a:pPr>
                <a:defRPr/>
              </a:pPr>
              <a:t>12.09.2023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713098-B716-7FE7-F2B9-18B0BC893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E87609-5B9F-5101-D5B2-5E66BFE97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B65AAAF-41B8-4AE1-BAE3-048D79C985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072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over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25D22-B7F0-4902-A734-EA5CD74C1838}" type="datetimeFigureOut">
              <a:rPr lang="ru-RU" smtClean="0"/>
              <a:pPr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C1BEC-240C-4385-9E14-2933250C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2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DA141A-5AB4-4068-AA7E-434CEACC1D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12.09.2023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527C74-4F30-4138-99BD-068B3D45F8D3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14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cover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7DE97F3-8A2C-4D7A-8598-C7667BFBC64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12.09.2023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19BEED6-39BF-451F-A025-F58639579B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33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microsoft.com/office/2007/relationships/hdphoto" Target="../media/hdphoto2.wdp"/><Relationship Id="rId5" Type="http://schemas.openxmlformats.org/officeDocument/2006/relationships/image" Target="../media/image18.png"/><Relationship Id="rId15" Type="http://schemas.openxmlformats.org/officeDocument/2006/relationships/image" Target="../media/image27.jpe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3.png"/><Relationship Id="rId5" Type="http://schemas.openxmlformats.org/officeDocument/2006/relationships/hyperlink" Target="https://rutube.ru/plst/314450" TargetMode="Externa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5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5.jpeg"/><Relationship Id="rId12" Type="http://schemas.openxmlformats.org/officeDocument/2006/relationships/image" Target="../media/image6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1.xml"/><Relationship Id="rId11" Type="http://schemas.openxmlformats.org/officeDocument/2006/relationships/image" Target="../media/image60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callto:%20+7(4722)%2034-40-08" TargetMode="External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D6687DA-A57C-46F6-AE92-9209CB0560BE}"/>
              </a:ext>
            </a:extLst>
          </p:cNvPr>
          <p:cNvGrpSpPr/>
          <p:nvPr/>
        </p:nvGrpSpPr>
        <p:grpSpPr>
          <a:xfrm>
            <a:off x="-6228" y="4791849"/>
            <a:ext cx="12192000" cy="2102156"/>
            <a:chOff x="-4761" y="4386262"/>
            <a:chExt cx="12196761" cy="2468457"/>
          </a:xfrm>
        </p:grpSpPr>
        <p:sp>
          <p:nvSpPr>
            <p:cNvPr id="23" name="Диагональная полоса 2">
              <a:extLst>
                <a:ext uri="{FF2B5EF4-FFF2-40B4-BE49-F238E27FC236}">
                  <a16:creationId xmlns:a16="http://schemas.microsoft.com/office/drawing/2014/main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9B0F2196-AEE2-4FFC-B1B8-290BE5201273}"/>
                </a:ext>
              </a:extLst>
            </p:cNvPr>
            <p:cNvGrpSpPr/>
            <p:nvPr/>
          </p:nvGrpSpPr>
          <p:grpSpPr>
            <a:xfrm>
              <a:off x="-4761" y="4448485"/>
              <a:ext cx="12196761" cy="2406234"/>
              <a:chOff x="-4761" y="4448485"/>
              <a:chExt cx="12196761" cy="2406234"/>
            </a:xfrm>
          </p:grpSpPr>
          <p:sp>
            <p:nvSpPr>
              <p:cNvPr id="25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id="{C1285B2F-9321-4621-BDD1-6D4D07B3B56E}"/>
                  </a:ext>
                </a:extLst>
              </p:cNvPr>
              <p:cNvSpPr/>
              <p:nvPr/>
            </p:nvSpPr>
            <p:spPr>
              <a:xfrm>
                <a:off x="-4761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83164"/>
                <a:chOff x="-1" y="4448485"/>
                <a:chExt cx="12192001" cy="2383164"/>
              </a:xfrm>
            </p:grpSpPr>
            <p:sp>
              <p:nvSpPr>
                <p:cNvPr id="27" name="Диагональная полоса 2">
                  <a:extLst>
                    <a:ext uri="{FF2B5EF4-FFF2-40B4-BE49-F238E27FC236}">
                      <a16:creationId xmlns:a16="http://schemas.microsoft.com/office/drawing/2014/main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Равнобедренный треугольник 5">
                  <a:extLst>
                    <a:ext uri="{FF2B5EF4-FFF2-40B4-BE49-F238E27FC236}">
                      <a16:creationId xmlns:a16="http://schemas.microsoft.com/office/drawing/2014/main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1" y="4570341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329" y="184296"/>
            <a:ext cx="1321941" cy="1178697"/>
          </a:xfrm>
          <a:prstGeom prst="rect">
            <a:avLst/>
          </a:prstGeom>
        </p:spPr>
      </p:pic>
      <p:sp>
        <p:nvSpPr>
          <p:cNvPr id="19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4330326" y="6099714"/>
            <a:ext cx="3315237" cy="365125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Белгород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2023 год </a:t>
            </a:r>
          </a:p>
        </p:txBody>
      </p:sp>
      <p:sp>
        <p:nvSpPr>
          <p:cNvPr id="20" name="Развитие  сегмента  зубных паст"/>
          <p:cNvSpPr txBox="1"/>
          <p:nvPr/>
        </p:nvSpPr>
        <p:spPr>
          <a:xfrm>
            <a:off x="140447" y="1672968"/>
            <a:ext cx="11694994" cy="2021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/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образовательная среда как необходимое условие создания пространства возможностей и гарантии качества образования:</a:t>
            </a:r>
          </a:p>
          <a:p>
            <a:pPr algn="ctr"/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аспект</a:t>
            </a:r>
            <a:endParaRPr lang="ru-RU" sz="3200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Еще больше  новых брендов"/>
          <p:cNvSpPr txBox="1"/>
          <p:nvPr/>
        </p:nvSpPr>
        <p:spPr>
          <a:xfrm>
            <a:off x="6709892" y="5925150"/>
            <a:ext cx="5244059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lvl="0" algn="r"/>
            <a:endParaRPr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95" y="168561"/>
            <a:ext cx="999403" cy="1107865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61049" y="168562"/>
            <a:ext cx="0" cy="77110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40C0D31-617C-84AD-9D06-E7918AA2A247}"/>
              </a:ext>
            </a:extLst>
          </p:cNvPr>
          <p:cNvSpPr txBox="1"/>
          <p:nvPr/>
        </p:nvSpPr>
        <p:spPr>
          <a:xfrm>
            <a:off x="7645563" y="3852142"/>
            <a:ext cx="4183395" cy="1015663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Пастюк О.В.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проректор ОГАОУ ДПО «Белгородский институт развития образования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к.п.н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доцент</a:t>
            </a:r>
          </a:p>
        </p:txBody>
      </p:sp>
    </p:spTree>
    <p:extLst>
      <p:ext uri="{BB962C8B-B14F-4D97-AF65-F5344CB8AC3E}">
        <p14:creationId xmlns:p14="http://schemas.microsoft.com/office/powerpoint/2010/main" val="9688343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D6687DA-A57C-46F6-AE92-9209CB0560BE}"/>
              </a:ext>
            </a:extLst>
          </p:cNvPr>
          <p:cNvGrpSpPr/>
          <p:nvPr/>
        </p:nvGrpSpPr>
        <p:grpSpPr>
          <a:xfrm>
            <a:off x="-6228" y="4791849"/>
            <a:ext cx="12192000" cy="2102156"/>
            <a:chOff x="-4761" y="4386262"/>
            <a:chExt cx="12196761" cy="2468457"/>
          </a:xfrm>
        </p:grpSpPr>
        <p:sp>
          <p:nvSpPr>
            <p:cNvPr id="23" name="Диагональная полоса 2">
              <a:extLst>
                <a:ext uri="{FF2B5EF4-FFF2-40B4-BE49-F238E27FC236}">
                  <a16:creationId xmlns:a16="http://schemas.microsoft.com/office/drawing/2014/main" id="{0C489E14-99B3-4132-9449-4ACEA6792176}"/>
                </a:ext>
              </a:extLst>
            </p:cNvPr>
            <p:cNvSpPr/>
            <p:nvPr/>
          </p:nvSpPr>
          <p:spPr>
            <a:xfrm>
              <a:off x="7854" y="4386262"/>
              <a:ext cx="12184145" cy="1750135"/>
            </a:xfrm>
            <a:custGeom>
              <a:avLst/>
              <a:gdLst>
                <a:gd name="connsiteX0" fmla="*/ 0 w 11256493"/>
                <a:gd name="connsiteY0" fmla="*/ 886577 h 1773154"/>
                <a:gd name="connsiteX1" fmla="*/ 5628247 w 11256493"/>
                <a:gd name="connsiteY1" fmla="*/ 0 h 1773154"/>
                <a:gd name="connsiteX2" fmla="*/ 11256493 w 11256493"/>
                <a:gd name="connsiteY2" fmla="*/ 0 h 1773154"/>
                <a:gd name="connsiteX3" fmla="*/ 0 w 11256493"/>
                <a:gd name="connsiteY3" fmla="*/ 1773154 h 1773154"/>
                <a:gd name="connsiteX4" fmla="*/ 0 w 11256493"/>
                <a:gd name="connsiteY4" fmla="*/ 886577 h 1773154"/>
                <a:gd name="connsiteX0" fmla="*/ 0 w 11275543"/>
                <a:gd name="connsiteY0" fmla="*/ 1110414 h 1996991"/>
                <a:gd name="connsiteX1" fmla="*/ 5628247 w 11275543"/>
                <a:gd name="connsiteY1" fmla="*/ 223837 h 1996991"/>
                <a:gd name="connsiteX2" fmla="*/ 11275543 w 11275543"/>
                <a:gd name="connsiteY2" fmla="*/ 0 h 1996991"/>
                <a:gd name="connsiteX3" fmla="*/ 0 w 11275543"/>
                <a:gd name="connsiteY3" fmla="*/ 1996991 h 1996991"/>
                <a:gd name="connsiteX4" fmla="*/ 0 w 11275543"/>
                <a:gd name="connsiteY4" fmla="*/ 1110414 h 1996991"/>
                <a:gd name="connsiteX0" fmla="*/ 0 w 11275543"/>
                <a:gd name="connsiteY0" fmla="*/ 1158039 h 2044616"/>
                <a:gd name="connsiteX1" fmla="*/ 11252759 w 11275543"/>
                <a:gd name="connsiteY1" fmla="*/ 0 h 2044616"/>
                <a:gd name="connsiteX2" fmla="*/ 11275543 w 11275543"/>
                <a:gd name="connsiteY2" fmla="*/ 47625 h 2044616"/>
                <a:gd name="connsiteX3" fmla="*/ 0 w 11275543"/>
                <a:gd name="connsiteY3" fmla="*/ 2044616 h 2044616"/>
                <a:gd name="connsiteX4" fmla="*/ 0 w 11275543"/>
                <a:gd name="connsiteY4" fmla="*/ 1158039 h 2044616"/>
                <a:gd name="connsiteX0" fmla="*/ 952500 w 12228043"/>
                <a:gd name="connsiteY0" fmla="*/ 115803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952500 w 12228043"/>
                <a:gd name="connsiteY4" fmla="*/ 1158039 h 1733466"/>
                <a:gd name="connsiteX0" fmla="*/ 0 w 12228043"/>
                <a:gd name="connsiteY0" fmla="*/ 1278689 h 1733466"/>
                <a:gd name="connsiteX1" fmla="*/ 12205259 w 12228043"/>
                <a:gd name="connsiteY1" fmla="*/ 0 h 1733466"/>
                <a:gd name="connsiteX2" fmla="*/ 12228043 w 12228043"/>
                <a:gd name="connsiteY2" fmla="*/ 47625 h 1733466"/>
                <a:gd name="connsiteX3" fmla="*/ 0 w 12228043"/>
                <a:gd name="connsiteY3" fmla="*/ 1733466 h 1733466"/>
                <a:gd name="connsiteX4" fmla="*/ 0 w 1222804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72493"/>
                <a:gd name="connsiteY0" fmla="*/ 1278689 h 1733466"/>
                <a:gd name="connsiteX1" fmla="*/ 12205259 w 12272493"/>
                <a:gd name="connsiteY1" fmla="*/ 0 h 1733466"/>
                <a:gd name="connsiteX2" fmla="*/ 12272493 w 12272493"/>
                <a:gd name="connsiteY2" fmla="*/ 117475 h 1733466"/>
                <a:gd name="connsiteX3" fmla="*/ 0 w 12272493"/>
                <a:gd name="connsiteY3" fmla="*/ 1733466 h 1733466"/>
                <a:gd name="connsiteX4" fmla="*/ 0 w 12272493"/>
                <a:gd name="connsiteY4" fmla="*/ 1278689 h 1733466"/>
                <a:gd name="connsiteX0" fmla="*/ 0 w 12253443"/>
                <a:gd name="connsiteY0" fmla="*/ 1278689 h 1733466"/>
                <a:gd name="connsiteX1" fmla="*/ 12205259 w 12253443"/>
                <a:gd name="connsiteY1" fmla="*/ 0 h 1733466"/>
                <a:gd name="connsiteX2" fmla="*/ 12253443 w 12253443"/>
                <a:gd name="connsiteY2" fmla="*/ 66675 h 1733466"/>
                <a:gd name="connsiteX3" fmla="*/ 0 w 12253443"/>
                <a:gd name="connsiteY3" fmla="*/ 1733466 h 1733466"/>
                <a:gd name="connsiteX4" fmla="*/ 0 w 12253443"/>
                <a:gd name="connsiteY4" fmla="*/ 1278689 h 1733466"/>
                <a:gd name="connsiteX0" fmla="*/ 0 w 12253443"/>
                <a:gd name="connsiteY0" fmla="*/ 1297739 h 1752516"/>
                <a:gd name="connsiteX1" fmla="*/ 12205259 w 12253443"/>
                <a:gd name="connsiteY1" fmla="*/ 0 h 1752516"/>
                <a:gd name="connsiteX2" fmla="*/ 12253443 w 12253443"/>
                <a:gd name="connsiteY2" fmla="*/ 85725 h 1752516"/>
                <a:gd name="connsiteX3" fmla="*/ 0 w 12253443"/>
                <a:gd name="connsiteY3" fmla="*/ 1752516 h 1752516"/>
                <a:gd name="connsiteX4" fmla="*/ 0 w 12253443"/>
                <a:gd name="connsiteY4" fmla="*/ 1297739 h 1752516"/>
                <a:gd name="connsiteX0" fmla="*/ 0 w 12215343"/>
                <a:gd name="connsiteY0" fmla="*/ 1297739 h 1752516"/>
                <a:gd name="connsiteX1" fmla="*/ 12205259 w 12215343"/>
                <a:gd name="connsiteY1" fmla="*/ 0 h 1752516"/>
                <a:gd name="connsiteX2" fmla="*/ 12215343 w 12215343"/>
                <a:gd name="connsiteY2" fmla="*/ 60325 h 1752516"/>
                <a:gd name="connsiteX3" fmla="*/ 0 w 12215343"/>
                <a:gd name="connsiteY3" fmla="*/ 1752516 h 1752516"/>
                <a:gd name="connsiteX4" fmla="*/ 0 w 12215343"/>
                <a:gd name="connsiteY4" fmla="*/ 1297739 h 1752516"/>
                <a:gd name="connsiteX0" fmla="*/ 0 w 12205259"/>
                <a:gd name="connsiteY0" fmla="*/ 1297739 h 1752516"/>
                <a:gd name="connsiteX1" fmla="*/ 12205259 w 12205259"/>
                <a:gd name="connsiteY1" fmla="*/ 0 h 1752516"/>
                <a:gd name="connsiteX2" fmla="*/ 12196293 w 12205259"/>
                <a:gd name="connsiteY2" fmla="*/ 62706 h 1752516"/>
                <a:gd name="connsiteX3" fmla="*/ 0 w 12205259"/>
                <a:gd name="connsiteY3" fmla="*/ 1752516 h 1752516"/>
                <a:gd name="connsiteX4" fmla="*/ 0 w 12205259"/>
                <a:gd name="connsiteY4" fmla="*/ 1297739 h 1752516"/>
                <a:gd name="connsiteX0" fmla="*/ 0 w 12200497"/>
                <a:gd name="connsiteY0" fmla="*/ 1295358 h 1750135"/>
                <a:gd name="connsiteX1" fmla="*/ 12200497 w 12200497"/>
                <a:gd name="connsiteY1" fmla="*/ 0 h 1750135"/>
                <a:gd name="connsiteX2" fmla="*/ 12196293 w 12200497"/>
                <a:gd name="connsiteY2" fmla="*/ 60325 h 1750135"/>
                <a:gd name="connsiteX3" fmla="*/ 0 w 12200497"/>
                <a:gd name="connsiteY3" fmla="*/ 1750135 h 1750135"/>
                <a:gd name="connsiteX4" fmla="*/ 0 w 12200497"/>
                <a:gd name="connsiteY4" fmla="*/ 1295358 h 175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0497" h="1750135">
                  <a:moveTo>
                    <a:pt x="0" y="1295358"/>
                  </a:moveTo>
                  <a:lnTo>
                    <a:pt x="12200497" y="0"/>
                  </a:lnTo>
                  <a:lnTo>
                    <a:pt x="12196293" y="60325"/>
                  </a:lnTo>
                  <a:lnTo>
                    <a:pt x="0" y="1750135"/>
                  </a:lnTo>
                  <a:lnTo>
                    <a:pt x="0" y="1295358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9B0F2196-AEE2-4FFC-B1B8-290BE5201273}"/>
                </a:ext>
              </a:extLst>
            </p:cNvPr>
            <p:cNvGrpSpPr/>
            <p:nvPr/>
          </p:nvGrpSpPr>
          <p:grpSpPr>
            <a:xfrm>
              <a:off x="-4761" y="4448485"/>
              <a:ext cx="12196761" cy="2406234"/>
              <a:chOff x="-4761" y="4448485"/>
              <a:chExt cx="12196761" cy="2406234"/>
            </a:xfrm>
          </p:grpSpPr>
          <p:sp>
            <p:nvSpPr>
              <p:cNvPr id="25" name="Прямоугольник: усеченные противолежащие углы 3">
                <a:extLst>
                  <a:ext uri="{FF2B5EF4-FFF2-40B4-BE49-F238E27FC236}">
                    <a16:creationId xmlns:a16="http://schemas.microsoft.com/office/drawing/2014/main" id="{C1285B2F-9321-4621-BDD1-6D4D07B3B56E}"/>
                  </a:ext>
                </a:extLst>
              </p:cNvPr>
              <p:cNvSpPr/>
              <p:nvPr/>
            </p:nvSpPr>
            <p:spPr>
              <a:xfrm>
                <a:off x="-4761" y="4507082"/>
                <a:ext cx="12196760" cy="2347637"/>
              </a:xfrm>
              <a:custGeom>
                <a:avLst/>
                <a:gdLst>
                  <a:gd name="connsiteX0" fmla="*/ 0 w 1774031"/>
                  <a:gd name="connsiteY0" fmla="*/ 0 h 491161"/>
                  <a:gd name="connsiteX1" fmla="*/ 1692169 w 1774031"/>
                  <a:gd name="connsiteY1" fmla="*/ 0 h 491161"/>
                  <a:gd name="connsiteX2" fmla="*/ 1774031 w 1774031"/>
                  <a:gd name="connsiteY2" fmla="*/ 81862 h 491161"/>
                  <a:gd name="connsiteX3" fmla="*/ 1774031 w 1774031"/>
                  <a:gd name="connsiteY3" fmla="*/ 491161 h 491161"/>
                  <a:gd name="connsiteX4" fmla="*/ 1774031 w 1774031"/>
                  <a:gd name="connsiteY4" fmla="*/ 491161 h 491161"/>
                  <a:gd name="connsiteX5" fmla="*/ 81862 w 1774031"/>
                  <a:gd name="connsiteY5" fmla="*/ 491161 h 491161"/>
                  <a:gd name="connsiteX6" fmla="*/ 0 w 1774031"/>
                  <a:gd name="connsiteY6" fmla="*/ 409299 h 491161"/>
                  <a:gd name="connsiteX7" fmla="*/ 0 w 1774031"/>
                  <a:gd name="connsiteY7" fmla="*/ 0 h 491161"/>
                  <a:gd name="connsiteX0" fmla="*/ 864394 w 2638425"/>
                  <a:gd name="connsiteY0" fmla="*/ 0 h 556936"/>
                  <a:gd name="connsiteX1" fmla="*/ 2556563 w 2638425"/>
                  <a:gd name="connsiteY1" fmla="*/ 0 h 556936"/>
                  <a:gd name="connsiteX2" fmla="*/ 2638425 w 2638425"/>
                  <a:gd name="connsiteY2" fmla="*/ 81862 h 556936"/>
                  <a:gd name="connsiteX3" fmla="*/ 2638425 w 2638425"/>
                  <a:gd name="connsiteY3" fmla="*/ 491161 h 556936"/>
                  <a:gd name="connsiteX4" fmla="*/ 2638425 w 2638425"/>
                  <a:gd name="connsiteY4" fmla="*/ 491161 h 556936"/>
                  <a:gd name="connsiteX5" fmla="*/ 946256 w 2638425"/>
                  <a:gd name="connsiteY5" fmla="*/ 491161 h 556936"/>
                  <a:gd name="connsiteX6" fmla="*/ 0 w 2638425"/>
                  <a:gd name="connsiteY6" fmla="*/ 556936 h 556936"/>
                  <a:gd name="connsiteX7" fmla="*/ 864394 w 2638425"/>
                  <a:gd name="connsiteY7" fmla="*/ 0 h 556936"/>
                  <a:gd name="connsiteX0" fmla="*/ 0 w 2655093"/>
                  <a:gd name="connsiteY0" fmla="*/ 369094 h 556936"/>
                  <a:gd name="connsiteX1" fmla="*/ 2573231 w 2655093"/>
                  <a:gd name="connsiteY1" fmla="*/ 0 h 556936"/>
                  <a:gd name="connsiteX2" fmla="*/ 2655093 w 2655093"/>
                  <a:gd name="connsiteY2" fmla="*/ 81862 h 556936"/>
                  <a:gd name="connsiteX3" fmla="*/ 2655093 w 2655093"/>
                  <a:gd name="connsiteY3" fmla="*/ 491161 h 556936"/>
                  <a:gd name="connsiteX4" fmla="*/ 2655093 w 2655093"/>
                  <a:gd name="connsiteY4" fmla="*/ 491161 h 556936"/>
                  <a:gd name="connsiteX5" fmla="*/ 962924 w 2655093"/>
                  <a:gd name="connsiteY5" fmla="*/ 491161 h 556936"/>
                  <a:gd name="connsiteX6" fmla="*/ 16668 w 2655093"/>
                  <a:gd name="connsiteY6" fmla="*/ 556936 h 556936"/>
                  <a:gd name="connsiteX7" fmla="*/ 0 w 2655093"/>
                  <a:gd name="connsiteY7" fmla="*/ 369094 h 556936"/>
                  <a:gd name="connsiteX0" fmla="*/ 0 w 2655093"/>
                  <a:gd name="connsiteY0" fmla="*/ 369094 h 566461"/>
                  <a:gd name="connsiteX1" fmla="*/ 2573231 w 2655093"/>
                  <a:gd name="connsiteY1" fmla="*/ 0 h 566461"/>
                  <a:gd name="connsiteX2" fmla="*/ 2655093 w 2655093"/>
                  <a:gd name="connsiteY2" fmla="*/ 81862 h 566461"/>
                  <a:gd name="connsiteX3" fmla="*/ 2655093 w 2655093"/>
                  <a:gd name="connsiteY3" fmla="*/ 491161 h 566461"/>
                  <a:gd name="connsiteX4" fmla="*/ 2655093 w 2655093"/>
                  <a:gd name="connsiteY4" fmla="*/ 491161 h 566461"/>
                  <a:gd name="connsiteX5" fmla="*/ 962924 w 2655093"/>
                  <a:gd name="connsiteY5" fmla="*/ 491161 h 566461"/>
                  <a:gd name="connsiteX6" fmla="*/ 7142 w 2655093"/>
                  <a:gd name="connsiteY6" fmla="*/ 566461 h 566461"/>
                  <a:gd name="connsiteX7" fmla="*/ 0 w 2655093"/>
                  <a:gd name="connsiteY7" fmla="*/ 369094 h 566461"/>
                  <a:gd name="connsiteX0" fmla="*/ 0 w 5790299"/>
                  <a:gd name="connsiteY0" fmla="*/ 1012032 h 1209399"/>
                  <a:gd name="connsiteX1" fmla="*/ 5790299 w 5790299"/>
                  <a:gd name="connsiteY1" fmla="*/ 0 h 1209399"/>
                  <a:gd name="connsiteX2" fmla="*/ 2655093 w 5790299"/>
                  <a:gd name="connsiteY2" fmla="*/ 724800 h 1209399"/>
                  <a:gd name="connsiteX3" fmla="*/ 2655093 w 5790299"/>
                  <a:gd name="connsiteY3" fmla="*/ 1134099 h 1209399"/>
                  <a:gd name="connsiteX4" fmla="*/ 2655093 w 5790299"/>
                  <a:gd name="connsiteY4" fmla="*/ 1134099 h 1209399"/>
                  <a:gd name="connsiteX5" fmla="*/ 962924 w 5790299"/>
                  <a:gd name="connsiteY5" fmla="*/ 1134099 h 1209399"/>
                  <a:gd name="connsiteX6" fmla="*/ 7142 w 5790299"/>
                  <a:gd name="connsiteY6" fmla="*/ 1209399 h 1209399"/>
                  <a:gd name="connsiteX7" fmla="*/ 0 w 5790299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62924 w 5881687"/>
                  <a:gd name="connsiteY5" fmla="*/ 1134099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655093 w 5881687"/>
                  <a:gd name="connsiteY4" fmla="*/ 1134099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55093 w 5881687"/>
                  <a:gd name="connsiteY3" fmla="*/ 1134099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40806 w 5881687"/>
                  <a:gd name="connsiteY3" fmla="*/ 1126955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5881687"/>
                  <a:gd name="connsiteY0" fmla="*/ 1012032 h 1209399"/>
                  <a:gd name="connsiteX1" fmla="*/ 5790299 w 5881687"/>
                  <a:gd name="connsiteY1" fmla="*/ 0 h 1209399"/>
                  <a:gd name="connsiteX2" fmla="*/ 5881687 w 5881687"/>
                  <a:gd name="connsiteY2" fmla="*/ 48525 h 1209399"/>
                  <a:gd name="connsiteX3" fmla="*/ 2626518 w 5881687"/>
                  <a:gd name="connsiteY3" fmla="*/ 1103142 h 1209399"/>
                  <a:gd name="connsiteX4" fmla="*/ 2188368 w 5881687"/>
                  <a:gd name="connsiteY4" fmla="*/ 1203155 h 1209399"/>
                  <a:gd name="connsiteX5" fmla="*/ 970068 w 5881687"/>
                  <a:gd name="connsiteY5" fmla="*/ 1200774 h 1209399"/>
                  <a:gd name="connsiteX6" fmla="*/ 7142 w 5881687"/>
                  <a:gd name="connsiteY6" fmla="*/ 1209399 h 1209399"/>
                  <a:gd name="connsiteX7" fmla="*/ 0 w 5881687"/>
                  <a:gd name="connsiteY7" fmla="*/ 1012032 h 1209399"/>
                  <a:gd name="connsiteX0" fmla="*/ 0 w 7997718"/>
                  <a:gd name="connsiteY0" fmla="*/ 1404938 h 1602305"/>
                  <a:gd name="connsiteX1" fmla="*/ 7997718 w 7997718"/>
                  <a:gd name="connsiteY1" fmla="*/ 0 h 1602305"/>
                  <a:gd name="connsiteX2" fmla="*/ 5881687 w 7997718"/>
                  <a:gd name="connsiteY2" fmla="*/ 441431 h 1602305"/>
                  <a:gd name="connsiteX3" fmla="*/ 2626518 w 7997718"/>
                  <a:gd name="connsiteY3" fmla="*/ 1496048 h 1602305"/>
                  <a:gd name="connsiteX4" fmla="*/ 2188368 w 7997718"/>
                  <a:gd name="connsiteY4" fmla="*/ 1596061 h 1602305"/>
                  <a:gd name="connsiteX5" fmla="*/ 970068 w 7997718"/>
                  <a:gd name="connsiteY5" fmla="*/ 1593680 h 1602305"/>
                  <a:gd name="connsiteX6" fmla="*/ 7142 w 7997718"/>
                  <a:gd name="connsiteY6" fmla="*/ 1602305 h 1602305"/>
                  <a:gd name="connsiteX7" fmla="*/ 0 w 7997718"/>
                  <a:gd name="connsiteY7" fmla="*/ 1404938 h 1602305"/>
                  <a:gd name="connsiteX0" fmla="*/ 0 w 8112918"/>
                  <a:gd name="connsiteY0" fmla="*/ 1404938 h 1602305"/>
                  <a:gd name="connsiteX1" fmla="*/ 7997718 w 8112918"/>
                  <a:gd name="connsiteY1" fmla="*/ 0 h 1602305"/>
                  <a:gd name="connsiteX2" fmla="*/ 8112918 w 8112918"/>
                  <a:gd name="connsiteY2" fmla="*/ 136631 h 1602305"/>
                  <a:gd name="connsiteX3" fmla="*/ 2626518 w 8112918"/>
                  <a:gd name="connsiteY3" fmla="*/ 1496048 h 1602305"/>
                  <a:gd name="connsiteX4" fmla="*/ 2188368 w 8112918"/>
                  <a:gd name="connsiteY4" fmla="*/ 1596061 h 1602305"/>
                  <a:gd name="connsiteX5" fmla="*/ 970068 w 8112918"/>
                  <a:gd name="connsiteY5" fmla="*/ 1593680 h 1602305"/>
                  <a:gd name="connsiteX6" fmla="*/ 7142 w 8112918"/>
                  <a:gd name="connsiteY6" fmla="*/ 1602305 h 1602305"/>
                  <a:gd name="connsiteX7" fmla="*/ 0 w 8112918"/>
                  <a:gd name="connsiteY7" fmla="*/ 1404938 h 1602305"/>
                  <a:gd name="connsiteX0" fmla="*/ 0 w 9572624"/>
                  <a:gd name="connsiteY0" fmla="*/ 1485001 h 1682368"/>
                  <a:gd name="connsiteX1" fmla="*/ 7997718 w 9572624"/>
                  <a:gd name="connsiteY1" fmla="*/ 80063 h 1682368"/>
                  <a:gd name="connsiteX2" fmla="*/ 9572624 w 9572624"/>
                  <a:gd name="connsiteY2" fmla="*/ 0 h 1682368"/>
                  <a:gd name="connsiteX3" fmla="*/ 2626518 w 9572624"/>
                  <a:gd name="connsiteY3" fmla="*/ 1576111 h 1682368"/>
                  <a:gd name="connsiteX4" fmla="*/ 2188368 w 9572624"/>
                  <a:gd name="connsiteY4" fmla="*/ 1676124 h 1682368"/>
                  <a:gd name="connsiteX5" fmla="*/ 970068 w 9572624"/>
                  <a:gd name="connsiteY5" fmla="*/ 1673743 h 1682368"/>
                  <a:gd name="connsiteX6" fmla="*/ 7142 w 9572624"/>
                  <a:gd name="connsiteY6" fmla="*/ 1682368 h 1682368"/>
                  <a:gd name="connsiteX7" fmla="*/ 0 w 9572624"/>
                  <a:gd name="connsiteY7" fmla="*/ 1485001 h 1682368"/>
                  <a:gd name="connsiteX0" fmla="*/ 0 w 9572624"/>
                  <a:gd name="connsiteY0" fmla="*/ 1652588 h 1849955"/>
                  <a:gd name="connsiteX1" fmla="*/ 9412181 w 9572624"/>
                  <a:gd name="connsiteY1" fmla="*/ 0 h 1849955"/>
                  <a:gd name="connsiteX2" fmla="*/ 9572624 w 9572624"/>
                  <a:gd name="connsiteY2" fmla="*/ 167587 h 1849955"/>
                  <a:gd name="connsiteX3" fmla="*/ 2626518 w 9572624"/>
                  <a:gd name="connsiteY3" fmla="*/ 1743698 h 1849955"/>
                  <a:gd name="connsiteX4" fmla="*/ 2188368 w 9572624"/>
                  <a:gd name="connsiteY4" fmla="*/ 1843711 h 1849955"/>
                  <a:gd name="connsiteX5" fmla="*/ 970068 w 9572624"/>
                  <a:gd name="connsiteY5" fmla="*/ 1841330 h 1849955"/>
                  <a:gd name="connsiteX6" fmla="*/ 7142 w 9572624"/>
                  <a:gd name="connsiteY6" fmla="*/ 1849955 h 1849955"/>
                  <a:gd name="connsiteX7" fmla="*/ 0 w 9572624"/>
                  <a:gd name="connsiteY7" fmla="*/ 1652588 h 1849955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9572624 w 12222056"/>
                  <a:gd name="connsiteY2" fmla="*/ 665269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  <a:gd name="connsiteX0" fmla="*/ 0 w 12222056"/>
                  <a:gd name="connsiteY0" fmla="*/ 2150270 h 2347637"/>
                  <a:gd name="connsiteX1" fmla="*/ 12222056 w 12222056"/>
                  <a:gd name="connsiteY1" fmla="*/ 0 h 2347637"/>
                  <a:gd name="connsiteX2" fmla="*/ 12213431 w 12222056"/>
                  <a:gd name="connsiteY2" fmla="*/ 65194 h 2347637"/>
                  <a:gd name="connsiteX3" fmla="*/ 2626518 w 12222056"/>
                  <a:gd name="connsiteY3" fmla="*/ 2241380 h 2347637"/>
                  <a:gd name="connsiteX4" fmla="*/ 2188368 w 12222056"/>
                  <a:gd name="connsiteY4" fmla="*/ 2341393 h 2347637"/>
                  <a:gd name="connsiteX5" fmla="*/ 970068 w 12222056"/>
                  <a:gd name="connsiteY5" fmla="*/ 2339012 h 2347637"/>
                  <a:gd name="connsiteX6" fmla="*/ 7142 w 12222056"/>
                  <a:gd name="connsiteY6" fmla="*/ 2347637 h 2347637"/>
                  <a:gd name="connsiteX7" fmla="*/ 0 w 12222056"/>
                  <a:gd name="connsiteY7" fmla="*/ 2150270 h 23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22056" h="2347637">
                    <a:moveTo>
                      <a:pt x="0" y="2150270"/>
                    </a:moveTo>
                    <a:lnTo>
                      <a:pt x="12222056" y="0"/>
                    </a:lnTo>
                    <a:lnTo>
                      <a:pt x="12213431" y="65194"/>
                    </a:lnTo>
                    <a:lnTo>
                      <a:pt x="2626518" y="2241380"/>
                    </a:lnTo>
                    <a:lnTo>
                      <a:pt x="2188368" y="2341393"/>
                    </a:lnTo>
                    <a:lnTo>
                      <a:pt x="970068" y="2339012"/>
                    </a:lnTo>
                    <a:lnTo>
                      <a:pt x="7142" y="2347637"/>
                    </a:lnTo>
                    <a:lnTo>
                      <a:pt x="0" y="2150270"/>
                    </a:ln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1CFCFA42-C98C-4116-82E5-9A408DCD736E}"/>
                  </a:ext>
                </a:extLst>
              </p:cNvPr>
              <p:cNvGrpSpPr/>
              <p:nvPr/>
            </p:nvGrpSpPr>
            <p:grpSpPr>
              <a:xfrm>
                <a:off x="-1" y="4448485"/>
                <a:ext cx="12192001" cy="2383164"/>
                <a:chOff x="-1" y="4448485"/>
                <a:chExt cx="12192001" cy="2383164"/>
              </a:xfrm>
            </p:grpSpPr>
            <p:sp>
              <p:nvSpPr>
                <p:cNvPr id="27" name="Диагональная полоса 2">
                  <a:extLst>
                    <a:ext uri="{FF2B5EF4-FFF2-40B4-BE49-F238E27FC236}">
                      <a16:creationId xmlns:a16="http://schemas.microsoft.com/office/drawing/2014/main" id="{0CA1106C-1DF1-445D-9AB5-EB1ADB6F12AC}"/>
                    </a:ext>
                  </a:extLst>
                </p:cNvPr>
                <p:cNvSpPr/>
                <p:nvPr/>
              </p:nvSpPr>
              <p:spPr>
                <a:xfrm>
                  <a:off x="-1" y="4448485"/>
                  <a:ext cx="12192001" cy="2182729"/>
                </a:xfrm>
                <a:custGeom>
                  <a:avLst/>
                  <a:gdLst>
                    <a:gd name="connsiteX0" fmla="*/ 0 w 11256493"/>
                    <a:gd name="connsiteY0" fmla="*/ 886577 h 1773154"/>
                    <a:gd name="connsiteX1" fmla="*/ 5628247 w 11256493"/>
                    <a:gd name="connsiteY1" fmla="*/ 0 h 1773154"/>
                    <a:gd name="connsiteX2" fmla="*/ 11256493 w 11256493"/>
                    <a:gd name="connsiteY2" fmla="*/ 0 h 1773154"/>
                    <a:gd name="connsiteX3" fmla="*/ 0 w 11256493"/>
                    <a:gd name="connsiteY3" fmla="*/ 1773154 h 1773154"/>
                    <a:gd name="connsiteX4" fmla="*/ 0 w 11256493"/>
                    <a:gd name="connsiteY4" fmla="*/ 886577 h 1773154"/>
                    <a:gd name="connsiteX0" fmla="*/ 0 w 11275543"/>
                    <a:gd name="connsiteY0" fmla="*/ 1110414 h 1996991"/>
                    <a:gd name="connsiteX1" fmla="*/ 5628247 w 11275543"/>
                    <a:gd name="connsiteY1" fmla="*/ 223837 h 1996991"/>
                    <a:gd name="connsiteX2" fmla="*/ 11275543 w 11275543"/>
                    <a:gd name="connsiteY2" fmla="*/ 0 h 1996991"/>
                    <a:gd name="connsiteX3" fmla="*/ 0 w 11275543"/>
                    <a:gd name="connsiteY3" fmla="*/ 1996991 h 1996991"/>
                    <a:gd name="connsiteX4" fmla="*/ 0 w 11275543"/>
                    <a:gd name="connsiteY4" fmla="*/ 1110414 h 1996991"/>
                    <a:gd name="connsiteX0" fmla="*/ 0 w 11275543"/>
                    <a:gd name="connsiteY0" fmla="*/ 1158039 h 2044616"/>
                    <a:gd name="connsiteX1" fmla="*/ 11252759 w 11275543"/>
                    <a:gd name="connsiteY1" fmla="*/ 0 h 2044616"/>
                    <a:gd name="connsiteX2" fmla="*/ 11275543 w 11275543"/>
                    <a:gd name="connsiteY2" fmla="*/ 47625 h 2044616"/>
                    <a:gd name="connsiteX3" fmla="*/ 0 w 11275543"/>
                    <a:gd name="connsiteY3" fmla="*/ 2044616 h 2044616"/>
                    <a:gd name="connsiteX4" fmla="*/ 0 w 11275543"/>
                    <a:gd name="connsiteY4" fmla="*/ 1158039 h 2044616"/>
                    <a:gd name="connsiteX0" fmla="*/ 952500 w 12228043"/>
                    <a:gd name="connsiteY0" fmla="*/ 115803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952500 w 12228043"/>
                    <a:gd name="connsiteY4" fmla="*/ 1158039 h 1733466"/>
                    <a:gd name="connsiteX0" fmla="*/ 0 w 12228043"/>
                    <a:gd name="connsiteY0" fmla="*/ 1278689 h 1733466"/>
                    <a:gd name="connsiteX1" fmla="*/ 12205259 w 12228043"/>
                    <a:gd name="connsiteY1" fmla="*/ 0 h 1733466"/>
                    <a:gd name="connsiteX2" fmla="*/ 12228043 w 12228043"/>
                    <a:gd name="connsiteY2" fmla="*/ 47625 h 1733466"/>
                    <a:gd name="connsiteX3" fmla="*/ 0 w 12228043"/>
                    <a:gd name="connsiteY3" fmla="*/ 1733466 h 1733466"/>
                    <a:gd name="connsiteX4" fmla="*/ 0 w 1222804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72493"/>
                    <a:gd name="connsiteY0" fmla="*/ 1278689 h 1733466"/>
                    <a:gd name="connsiteX1" fmla="*/ 12205259 w 12272493"/>
                    <a:gd name="connsiteY1" fmla="*/ 0 h 1733466"/>
                    <a:gd name="connsiteX2" fmla="*/ 12272493 w 12272493"/>
                    <a:gd name="connsiteY2" fmla="*/ 117475 h 1733466"/>
                    <a:gd name="connsiteX3" fmla="*/ 0 w 12272493"/>
                    <a:gd name="connsiteY3" fmla="*/ 1733466 h 1733466"/>
                    <a:gd name="connsiteX4" fmla="*/ 0 w 12272493"/>
                    <a:gd name="connsiteY4" fmla="*/ 1278689 h 1733466"/>
                    <a:gd name="connsiteX0" fmla="*/ 0 w 12253443"/>
                    <a:gd name="connsiteY0" fmla="*/ 1278689 h 1733466"/>
                    <a:gd name="connsiteX1" fmla="*/ 12205259 w 12253443"/>
                    <a:gd name="connsiteY1" fmla="*/ 0 h 1733466"/>
                    <a:gd name="connsiteX2" fmla="*/ 12253443 w 12253443"/>
                    <a:gd name="connsiteY2" fmla="*/ 66675 h 1733466"/>
                    <a:gd name="connsiteX3" fmla="*/ 0 w 12253443"/>
                    <a:gd name="connsiteY3" fmla="*/ 1733466 h 1733466"/>
                    <a:gd name="connsiteX4" fmla="*/ 0 w 12253443"/>
                    <a:gd name="connsiteY4" fmla="*/ 1278689 h 1733466"/>
                    <a:gd name="connsiteX0" fmla="*/ 0 w 12253443"/>
                    <a:gd name="connsiteY0" fmla="*/ 1297739 h 1752516"/>
                    <a:gd name="connsiteX1" fmla="*/ 12205259 w 12253443"/>
                    <a:gd name="connsiteY1" fmla="*/ 0 h 1752516"/>
                    <a:gd name="connsiteX2" fmla="*/ 12253443 w 12253443"/>
                    <a:gd name="connsiteY2" fmla="*/ 85725 h 1752516"/>
                    <a:gd name="connsiteX3" fmla="*/ 0 w 12253443"/>
                    <a:gd name="connsiteY3" fmla="*/ 1752516 h 1752516"/>
                    <a:gd name="connsiteX4" fmla="*/ 0 w 12253443"/>
                    <a:gd name="connsiteY4" fmla="*/ 1297739 h 1752516"/>
                    <a:gd name="connsiteX0" fmla="*/ 0 w 12215343"/>
                    <a:gd name="connsiteY0" fmla="*/ 1297739 h 1752516"/>
                    <a:gd name="connsiteX1" fmla="*/ 12205259 w 12215343"/>
                    <a:gd name="connsiteY1" fmla="*/ 0 h 1752516"/>
                    <a:gd name="connsiteX2" fmla="*/ 12215343 w 12215343"/>
                    <a:gd name="connsiteY2" fmla="*/ 60325 h 1752516"/>
                    <a:gd name="connsiteX3" fmla="*/ 0 w 12215343"/>
                    <a:gd name="connsiteY3" fmla="*/ 1752516 h 1752516"/>
                    <a:gd name="connsiteX4" fmla="*/ 0 w 12215343"/>
                    <a:gd name="connsiteY4" fmla="*/ 1297739 h 1752516"/>
                    <a:gd name="connsiteX0" fmla="*/ 0 w 12215343"/>
                    <a:gd name="connsiteY0" fmla="*/ 1589839 h 2044616"/>
                    <a:gd name="connsiteX1" fmla="*/ 11748059 w 12215343"/>
                    <a:gd name="connsiteY1" fmla="*/ 0 h 2044616"/>
                    <a:gd name="connsiteX2" fmla="*/ 12215343 w 12215343"/>
                    <a:gd name="connsiteY2" fmla="*/ 352425 h 2044616"/>
                    <a:gd name="connsiteX3" fmla="*/ 0 w 12215343"/>
                    <a:gd name="connsiteY3" fmla="*/ 2044616 h 2044616"/>
                    <a:gd name="connsiteX4" fmla="*/ 0 w 12215343"/>
                    <a:gd name="connsiteY4" fmla="*/ 1589839 h 2044616"/>
                    <a:gd name="connsiteX0" fmla="*/ 0 w 11748059"/>
                    <a:gd name="connsiteY0" fmla="*/ 1589839 h 2044616"/>
                    <a:gd name="connsiteX1" fmla="*/ 11748059 w 11748059"/>
                    <a:gd name="connsiteY1" fmla="*/ 0 h 2044616"/>
                    <a:gd name="connsiteX2" fmla="*/ 11720043 w 11748059"/>
                    <a:gd name="connsiteY2" fmla="*/ 117475 h 2044616"/>
                    <a:gd name="connsiteX3" fmla="*/ 0 w 11748059"/>
                    <a:gd name="connsiteY3" fmla="*/ 2044616 h 2044616"/>
                    <a:gd name="connsiteX4" fmla="*/ 0 w 11748059"/>
                    <a:gd name="connsiteY4" fmla="*/ 1589839 h 2044616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1317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20043"/>
                    <a:gd name="connsiteY0" fmla="*/ 1604127 h 2058904"/>
                    <a:gd name="connsiteX1" fmla="*/ 11719484 w 11720043"/>
                    <a:gd name="connsiteY1" fmla="*/ 0 h 2058904"/>
                    <a:gd name="connsiteX2" fmla="*/ 11720043 w 11720043"/>
                    <a:gd name="connsiteY2" fmla="*/ 93663 h 2058904"/>
                    <a:gd name="connsiteX3" fmla="*/ 0 w 11720043"/>
                    <a:gd name="connsiteY3" fmla="*/ 2058904 h 2058904"/>
                    <a:gd name="connsiteX4" fmla="*/ 0 w 11720043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77181 w 11719484"/>
                    <a:gd name="connsiteY2" fmla="*/ 6985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19484"/>
                    <a:gd name="connsiteY0" fmla="*/ 1604127 h 2058904"/>
                    <a:gd name="connsiteX1" fmla="*/ 11719484 w 11719484"/>
                    <a:gd name="connsiteY1" fmla="*/ 0 h 2058904"/>
                    <a:gd name="connsiteX2" fmla="*/ 11686706 w 11719484"/>
                    <a:gd name="connsiteY2" fmla="*/ 50800 h 2058904"/>
                    <a:gd name="connsiteX3" fmla="*/ 0 w 11719484"/>
                    <a:gd name="connsiteY3" fmla="*/ 2058904 h 2058904"/>
                    <a:gd name="connsiteX4" fmla="*/ 0 w 11719484"/>
                    <a:gd name="connsiteY4" fmla="*/ 1604127 h 2058904"/>
                    <a:gd name="connsiteX0" fmla="*/ 0 w 11705197"/>
                    <a:gd name="connsiteY0" fmla="*/ 1608889 h 2063666"/>
                    <a:gd name="connsiteX1" fmla="*/ 11705196 w 11705197"/>
                    <a:gd name="connsiteY1" fmla="*/ 0 h 2063666"/>
                    <a:gd name="connsiteX2" fmla="*/ 11686706 w 11705197"/>
                    <a:gd name="connsiteY2" fmla="*/ 55562 h 2063666"/>
                    <a:gd name="connsiteX3" fmla="*/ 0 w 11705197"/>
                    <a:gd name="connsiteY3" fmla="*/ 2063666 h 2063666"/>
                    <a:gd name="connsiteX4" fmla="*/ 0 w 11705197"/>
                    <a:gd name="connsiteY4" fmla="*/ 1608889 h 2063666"/>
                    <a:gd name="connsiteX0" fmla="*/ 0 w 11705756"/>
                    <a:gd name="connsiteY0" fmla="*/ 1608889 h 2063666"/>
                    <a:gd name="connsiteX1" fmla="*/ 11705196 w 11705756"/>
                    <a:gd name="connsiteY1" fmla="*/ 0 h 2063666"/>
                    <a:gd name="connsiteX2" fmla="*/ 11705756 w 11705756"/>
                    <a:gd name="connsiteY2" fmla="*/ 57943 h 2063666"/>
                    <a:gd name="connsiteX3" fmla="*/ 0 w 11705756"/>
                    <a:gd name="connsiteY3" fmla="*/ 2063666 h 2063666"/>
                    <a:gd name="connsiteX4" fmla="*/ 0 w 11705756"/>
                    <a:gd name="connsiteY4" fmla="*/ 1608889 h 2063666"/>
                    <a:gd name="connsiteX0" fmla="*/ 0 w 12212963"/>
                    <a:gd name="connsiteY0" fmla="*/ 1723189 h 2063666"/>
                    <a:gd name="connsiteX1" fmla="*/ 12212403 w 12212963"/>
                    <a:gd name="connsiteY1" fmla="*/ 0 h 2063666"/>
                    <a:gd name="connsiteX2" fmla="*/ 12212963 w 12212963"/>
                    <a:gd name="connsiteY2" fmla="*/ 57943 h 2063666"/>
                    <a:gd name="connsiteX3" fmla="*/ 507207 w 12212963"/>
                    <a:gd name="connsiteY3" fmla="*/ 2063666 h 2063666"/>
                    <a:gd name="connsiteX4" fmla="*/ 0 w 12212963"/>
                    <a:gd name="connsiteY4" fmla="*/ 1723189 h 2063666"/>
                    <a:gd name="connsiteX0" fmla="*/ 0 w 12212963"/>
                    <a:gd name="connsiteY0" fmla="*/ 1723189 h 2182729"/>
                    <a:gd name="connsiteX1" fmla="*/ 12212403 w 12212963"/>
                    <a:gd name="connsiteY1" fmla="*/ 0 h 2182729"/>
                    <a:gd name="connsiteX2" fmla="*/ 12212963 w 12212963"/>
                    <a:gd name="connsiteY2" fmla="*/ 57943 h 2182729"/>
                    <a:gd name="connsiteX3" fmla="*/ 1 w 12212963"/>
                    <a:gd name="connsiteY3" fmla="*/ 2182729 h 2182729"/>
                    <a:gd name="connsiteX4" fmla="*/ 0 w 12212963"/>
                    <a:gd name="connsiteY4" fmla="*/ 1723189 h 2182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12963" h="2182729">
                      <a:moveTo>
                        <a:pt x="0" y="1723189"/>
                      </a:moveTo>
                      <a:lnTo>
                        <a:pt x="12212403" y="0"/>
                      </a:lnTo>
                      <a:cubicBezTo>
                        <a:pt x="12212589" y="43921"/>
                        <a:pt x="12212777" y="14022"/>
                        <a:pt x="12212963" y="57943"/>
                      </a:cubicBezTo>
                      <a:lnTo>
                        <a:pt x="1" y="2182729"/>
                      </a:lnTo>
                      <a:cubicBezTo>
                        <a:pt x="1" y="2029549"/>
                        <a:pt x="0" y="1876369"/>
                        <a:pt x="0" y="1723189"/>
                      </a:cubicBezTo>
                      <a:close/>
                    </a:path>
                  </a:pathLst>
                </a:cu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Равнобедренный треугольник 5">
                  <a:extLst>
                    <a:ext uri="{FF2B5EF4-FFF2-40B4-BE49-F238E27FC236}">
                      <a16:creationId xmlns:a16="http://schemas.microsoft.com/office/drawing/2014/main" id="{B4A4E755-0632-43F6-92BF-6F8202F371F4}"/>
                    </a:ext>
                  </a:extLst>
                </p:cNvPr>
                <p:cNvSpPr/>
                <p:nvPr/>
              </p:nvSpPr>
              <p:spPr>
                <a:xfrm>
                  <a:off x="2351811" y="4570341"/>
                  <a:ext cx="9840189" cy="2261308"/>
                </a:xfrm>
                <a:custGeom>
                  <a:avLst/>
                  <a:gdLst>
                    <a:gd name="connsiteX0" fmla="*/ 0 w 5200650"/>
                    <a:gd name="connsiteY0" fmla="*/ 595121 h 595121"/>
                    <a:gd name="connsiteX1" fmla="*/ 2600325 w 5200650"/>
                    <a:gd name="connsiteY1" fmla="*/ 0 h 595121"/>
                    <a:gd name="connsiteX2" fmla="*/ 5200650 w 5200650"/>
                    <a:gd name="connsiteY2" fmla="*/ 595121 h 595121"/>
                    <a:gd name="connsiteX3" fmla="*/ 0 w 5200650"/>
                    <a:gd name="connsiteY3" fmla="*/ 595121 h 59512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5200650 w 9915525"/>
                    <a:gd name="connsiteY2" fmla="*/ 2277871 h 2277871"/>
                    <a:gd name="connsiteX3" fmla="*/ 0 w 9915525"/>
                    <a:gd name="connsiteY3" fmla="*/ 2277871 h 2277871"/>
                    <a:gd name="connsiteX0" fmla="*/ 0 w 9915525"/>
                    <a:gd name="connsiteY0" fmla="*/ 2277871 h 2277871"/>
                    <a:gd name="connsiteX1" fmla="*/ 9915525 w 9915525"/>
                    <a:gd name="connsiteY1" fmla="*/ 0 h 2277871"/>
                    <a:gd name="connsiteX2" fmla="*/ 9848850 w 9915525"/>
                    <a:gd name="connsiteY2" fmla="*/ 2271521 h 2277871"/>
                    <a:gd name="connsiteX3" fmla="*/ 0 w 9915525"/>
                    <a:gd name="connsiteY3" fmla="*/ 2277871 h 2277871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48850 w 9875043"/>
                    <a:gd name="connsiteY2" fmla="*/ 2264377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0727"/>
                    <a:gd name="connsiteX1" fmla="*/ 9875043 w 9875043"/>
                    <a:gd name="connsiteY1" fmla="*/ 0 h 2270727"/>
                    <a:gd name="connsiteX2" fmla="*/ 9865519 w 9875043"/>
                    <a:gd name="connsiteY2" fmla="*/ 2259614 h 2270727"/>
                    <a:gd name="connsiteX3" fmla="*/ 0 w 9875043"/>
                    <a:gd name="connsiteY3" fmla="*/ 2270727 h 2270727"/>
                    <a:gd name="connsiteX0" fmla="*/ 0 w 9875043"/>
                    <a:gd name="connsiteY0" fmla="*/ 2270727 h 2273902"/>
                    <a:gd name="connsiteX1" fmla="*/ 9875043 w 9875043"/>
                    <a:gd name="connsiteY1" fmla="*/ 0 h 2273902"/>
                    <a:gd name="connsiteX2" fmla="*/ 9855994 w 9875043"/>
                    <a:gd name="connsiteY2" fmla="*/ 2273902 h 2273902"/>
                    <a:gd name="connsiteX3" fmla="*/ 0 w 9875043"/>
                    <a:gd name="connsiteY3" fmla="*/ 2270727 h 2273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875043" h="2273902">
                      <a:moveTo>
                        <a:pt x="0" y="2270727"/>
                      </a:moveTo>
                      <a:lnTo>
                        <a:pt x="9875043" y="0"/>
                      </a:lnTo>
                      <a:cubicBezTo>
                        <a:pt x="9871868" y="753205"/>
                        <a:pt x="9859169" y="1520697"/>
                        <a:pt x="9855994" y="2273902"/>
                      </a:cubicBezTo>
                      <a:lnTo>
                        <a:pt x="0" y="2270727"/>
                      </a:lnTo>
                      <a:close/>
                    </a:path>
                  </a:pathLst>
                </a:cu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  <a:p>
                  <a:pPr algn="r"/>
                  <a:endParaRPr lang="ru-RU" dirty="0"/>
                </a:p>
              </p:txBody>
            </p:sp>
          </p:grpSp>
        </p:grpSp>
      </p:grpSp>
      <p:sp>
        <p:nvSpPr>
          <p:cNvPr id="20" name="Развитие  сегмента  зубных паст"/>
          <p:cNvSpPr txBox="1"/>
          <p:nvPr/>
        </p:nvSpPr>
        <p:spPr>
          <a:xfrm>
            <a:off x="1219596" y="223938"/>
            <a:ext cx="9740349" cy="3498394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/>
            <a:r>
              <a:rPr lang="ru-RU" sz="28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образовательная среда (ЦОС) – </a:t>
            </a:r>
            <a:r>
              <a:rPr lang="ru-RU" sz="2800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открытая совокупность информационных систем, предназначенных для обеспечения различных задач образовательного процесса. </a:t>
            </a:r>
          </a:p>
          <a:p>
            <a:pPr algn="ctr"/>
            <a:r>
              <a:rPr lang="ru-RU" sz="28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Открытая цифровая образовательная среда </a:t>
            </a:r>
            <a:r>
              <a:rPr lang="ru-RU" sz="2800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возможность и право использовать разные информационные системы в составе ЦОС, заменять их или добавлять новые по собственному усмотрению.</a:t>
            </a:r>
          </a:p>
        </p:txBody>
      </p:sp>
      <p:sp>
        <p:nvSpPr>
          <p:cNvPr id="21" name="Еще больше  новых брендов"/>
          <p:cNvSpPr txBox="1"/>
          <p:nvPr/>
        </p:nvSpPr>
        <p:spPr>
          <a:xfrm>
            <a:off x="6709892" y="5925150"/>
            <a:ext cx="5244059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lvl="0" algn="r"/>
            <a:endParaRPr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6808CA-3FFE-B830-F46C-110B16EB9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866" y="3772443"/>
            <a:ext cx="5475726" cy="31320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1029" y="696699"/>
            <a:ext cx="804742" cy="21215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6" y="3781506"/>
            <a:ext cx="1268078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478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Рисунок 205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5572" y="1298045"/>
            <a:ext cx="1028163" cy="936771"/>
          </a:xfrm>
          <a:prstGeom prst="rect">
            <a:avLst/>
          </a:prstGeom>
        </p:spPr>
      </p:pic>
      <p:pic>
        <p:nvPicPr>
          <p:cNvPr id="2054" name="Рисунок 205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9149" y="1215359"/>
            <a:ext cx="900090" cy="957058"/>
          </a:xfrm>
          <a:prstGeom prst="rect">
            <a:avLst/>
          </a:prstGeom>
        </p:spPr>
      </p:pic>
      <p:pic>
        <p:nvPicPr>
          <p:cNvPr id="2053" name="Рисунок 205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5540" y="1119323"/>
            <a:ext cx="1212631" cy="10778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46930" y="220552"/>
            <a:ext cx="9161253" cy="695026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xo 2 Semi Bold" panose="000007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474" y="207691"/>
            <a:ext cx="90228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A55A2"/>
              </a:buClr>
            </a:pPr>
            <a:r>
              <a:rPr lang="ru-RU" sz="2000" b="1" dirty="0" smtClean="0">
                <a:solidFill>
                  <a:prstClr val="whit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СЕРВИСНАЯ 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АРХИТЕКТУРА </a:t>
            </a:r>
            <a:r>
              <a:rPr lang="ru-RU" sz="2000" b="1" dirty="0" smtClean="0">
                <a:solidFill>
                  <a:prstClr val="whit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ЦОС ОБРАЗОВАНИЯ  </a:t>
            </a:r>
            <a:r>
              <a:rPr lang="ru-RU" sz="2000" b="1" dirty="0" smtClean="0">
                <a:solidFill>
                  <a:prstClr val="whit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БЕЛГОРОДСКОЙ ОБЛАСТИ НА </a:t>
            </a:r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2023-2024 гг.</a:t>
            </a:r>
          </a:p>
        </p:txBody>
      </p:sp>
      <p:sp>
        <p:nvSpPr>
          <p:cNvPr id="25" name="五边形 37"/>
          <p:cNvSpPr/>
          <p:nvPr/>
        </p:nvSpPr>
        <p:spPr>
          <a:xfrm flipH="1">
            <a:off x="1394160" y="2025691"/>
            <a:ext cx="6670340" cy="990437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Группа 5"/>
          <p:cNvGrpSpPr/>
          <p:nvPr/>
        </p:nvGrpSpPr>
        <p:grpSpPr>
          <a:xfrm>
            <a:off x="1185668" y="2393529"/>
            <a:ext cx="6945908" cy="656766"/>
            <a:chOff x="2431755" y="2244155"/>
            <a:chExt cx="4595149" cy="656766"/>
          </a:xfr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grpFill/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431755" y="2244155"/>
              <a:ext cx="4595149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Единая система идентификации </a:t>
              </a:r>
              <a:b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аутентификации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31857" y="3414452"/>
            <a:ext cx="3268105" cy="656766"/>
            <a:chOff x="2431755" y="2244155"/>
            <a:chExt cx="4595149" cy="656766"/>
          </a:xfr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grpFill/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31755" y="2387872"/>
              <a:ext cx="4595149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ГИС «Образование»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4379853" y="3423883"/>
            <a:ext cx="3268105" cy="656766"/>
            <a:chOff x="2431755" y="2244155"/>
            <a:chExt cx="4595149" cy="656766"/>
          </a:xfrm>
          <a:solidFill>
            <a:schemeClr val="accent1">
              <a:lumMod val="75000"/>
            </a:schemeClr>
          </a:solidFill>
        </p:grpSpPr>
        <p:sp>
          <p:nvSpPr>
            <p:cNvPr id="30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grpFill/>
            <a:ln w="19050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431755" y="2387872"/>
              <a:ext cx="4595149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ФГИС «Моя школа»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326663" y="4972332"/>
            <a:ext cx="1670294" cy="1093813"/>
            <a:chOff x="2354210" y="2139423"/>
            <a:chExt cx="4672694" cy="7614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354210" y="2139423"/>
              <a:ext cx="4595149" cy="663222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Цифровой</a:t>
              </a: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помощник</a:t>
              </a:r>
              <a:b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УЧИТЕЛЯ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4043306" y="5125619"/>
            <a:ext cx="1656270" cy="913533"/>
            <a:chOff x="2431755" y="2244155"/>
            <a:chExt cx="4595149" cy="656766"/>
          </a:xfr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grpFill/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431755" y="2283978"/>
              <a:ext cx="4595149" cy="57711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Цифровой помощник</a:t>
              </a:r>
              <a:b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УЧЕНИКА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7712547" y="5150046"/>
            <a:ext cx="1582750" cy="920807"/>
            <a:chOff x="2431755" y="2244155"/>
            <a:chExt cx="4595149" cy="656766"/>
          </a:xfr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7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grpFill/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431755" y="2283978"/>
              <a:ext cx="4595149" cy="57711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Цифровой помощник</a:t>
              </a:r>
              <a:b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РОДИТЕЛЯ</a:t>
              </a: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231774" y="4587106"/>
            <a:ext cx="9128150" cy="447194"/>
            <a:chOff x="2431755" y="2244155"/>
            <a:chExt cx="4595149" cy="656766"/>
          </a:xfr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0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grpFill/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431755" y="2379790"/>
              <a:ext cx="4595149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Библиотека цифрового образовательного контента</a:t>
              </a:r>
            </a:p>
          </p:txBody>
        </p:sp>
      </p:grpSp>
      <p:sp>
        <p:nvSpPr>
          <p:cNvPr id="7" name="Скругленный прямоугольник 6"/>
          <p:cNvSpPr/>
          <p:nvPr/>
        </p:nvSpPr>
        <p:spPr>
          <a:xfrm>
            <a:off x="85746" y="4498638"/>
            <a:ext cx="9541362" cy="2237828"/>
          </a:xfrm>
          <a:prstGeom prst="round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>
            <a:stCxn id="2" idx="2"/>
          </p:cNvCxnSpPr>
          <p:nvPr/>
        </p:nvCxnSpPr>
        <p:spPr>
          <a:xfrm flipH="1">
            <a:off x="3319726" y="3039860"/>
            <a:ext cx="1338896" cy="385991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2" idx="2"/>
            <a:endCxn id="30" idx="0"/>
          </p:cNvCxnSpPr>
          <p:nvPr/>
        </p:nvCxnSpPr>
        <p:spPr>
          <a:xfrm>
            <a:off x="4658622" y="3039860"/>
            <a:ext cx="1355284" cy="384023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Прямая со стрелкой 2047"/>
          <p:cNvCxnSpPr>
            <a:stCxn id="27" idx="2"/>
          </p:cNvCxnSpPr>
          <p:nvPr/>
        </p:nvCxnSpPr>
        <p:spPr>
          <a:xfrm flipH="1">
            <a:off x="1865909" y="4071218"/>
            <a:ext cx="1" cy="338736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Прямая со стрелкой 2050"/>
          <p:cNvCxnSpPr>
            <a:stCxn id="30" idx="2"/>
          </p:cNvCxnSpPr>
          <p:nvPr/>
        </p:nvCxnSpPr>
        <p:spPr>
          <a:xfrm flipH="1">
            <a:off x="6013905" y="4080649"/>
            <a:ext cx="1" cy="349158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TextBox 2051"/>
          <p:cNvSpPr txBox="1"/>
          <p:nvPr/>
        </p:nvSpPr>
        <p:spPr>
          <a:xfrm>
            <a:off x="2196981" y="1566612"/>
            <a:ext cx="112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Учителя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649433" y="1551193"/>
            <a:ext cx="1339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Родители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899408" y="1592645"/>
            <a:ext cx="1339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Ученики</a:t>
            </a:r>
          </a:p>
        </p:txBody>
      </p:sp>
      <p:cxnSp>
        <p:nvCxnSpPr>
          <p:cNvPr id="63" name="Прямая со стрелкой 62"/>
          <p:cNvCxnSpPr/>
          <p:nvPr/>
        </p:nvCxnSpPr>
        <p:spPr>
          <a:xfrm flipH="1">
            <a:off x="2898300" y="1892781"/>
            <a:ext cx="1" cy="338736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5292971" y="1874700"/>
            <a:ext cx="1" cy="338736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H="1">
            <a:off x="7297316" y="1888204"/>
            <a:ext cx="1" cy="338736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cxnSpLocks/>
          </p:cNvCxnSpPr>
          <p:nvPr/>
        </p:nvCxnSpPr>
        <p:spPr>
          <a:xfrm flipV="1">
            <a:off x="3566983" y="3709361"/>
            <a:ext cx="780730" cy="3190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cxnSpLocks/>
          </p:cNvCxnSpPr>
          <p:nvPr/>
        </p:nvCxnSpPr>
        <p:spPr>
          <a:xfrm flipH="1" flipV="1">
            <a:off x="3559914" y="3860975"/>
            <a:ext cx="787799" cy="6144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D5BEE56-3B07-4FE3-8E6B-6DA04834E270}"/>
              </a:ext>
            </a:extLst>
          </p:cNvPr>
          <p:cNvSpPr txBox="1"/>
          <p:nvPr/>
        </p:nvSpPr>
        <p:spPr>
          <a:xfrm>
            <a:off x="11605570" y="6393388"/>
            <a:ext cx="728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364BB3D2-1BB4-46D0-8817-CBAB90F97118}"/>
              </a:ext>
            </a:extLst>
          </p:cNvPr>
          <p:cNvSpPr/>
          <p:nvPr/>
        </p:nvSpPr>
        <p:spPr>
          <a:xfrm>
            <a:off x="9769214" y="0"/>
            <a:ext cx="242278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F1232A50-A9B8-4161-AF3F-2C3E48DFF4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693" y="1609390"/>
            <a:ext cx="1089771" cy="108977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BA0B80F7-AC22-4F45-BCCF-4D4902C7F5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431" y="3580679"/>
            <a:ext cx="1036410" cy="1036410"/>
          </a:xfrm>
          <a:prstGeom prst="rect">
            <a:avLst/>
          </a:prstGeom>
        </p:spPr>
      </p:pic>
      <p:sp>
        <p:nvSpPr>
          <p:cNvPr id="56" name="Равнобедренный треугольник 55">
            <a:extLst>
              <a:ext uri="{FF2B5EF4-FFF2-40B4-BE49-F238E27FC236}">
                <a16:creationId xmlns:a16="http://schemas.microsoft.com/office/drawing/2014/main" id="{8C333360-5BE4-46AF-B70F-24A193B6A753}"/>
              </a:ext>
            </a:extLst>
          </p:cNvPr>
          <p:cNvSpPr/>
          <p:nvPr/>
        </p:nvSpPr>
        <p:spPr>
          <a:xfrm rot="5400000">
            <a:off x="6818709" y="2965328"/>
            <a:ext cx="6834554" cy="950794"/>
          </a:xfrm>
          <a:prstGeom prst="triangle">
            <a:avLst>
              <a:gd name="adj" fmla="val 496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35AE6E18-B5E9-45AA-9128-7AB45829EFB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06" r="23786" b="-4788"/>
          <a:stretch/>
        </p:blipFill>
        <p:spPr>
          <a:xfrm>
            <a:off x="10291066" y="0"/>
            <a:ext cx="1900933" cy="1207999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38C0EF2-36DC-4A97-8209-C7CB62B187E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74"/>
          <a:stretch/>
        </p:blipFill>
        <p:spPr>
          <a:xfrm>
            <a:off x="11394575" y="5026596"/>
            <a:ext cx="769705" cy="1515773"/>
          </a:xfrm>
          <a:prstGeom prst="rect">
            <a:avLst/>
          </a:prstGeom>
        </p:spPr>
      </p:pic>
      <p:grpSp>
        <p:nvGrpSpPr>
          <p:cNvPr id="61" name="Группа 60"/>
          <p:cNvGrpSpPr/>
          <p:nvPr/>
        </p:nvGrpSpPr>
        <p:grpSpPr>
          <a:xfrm>
            <a:off x="2122732" y="5228480"/>
            <a:ext cx="1854010" cy="702916"/>
            <a:chOff x="2431755" y="2244155"/>
            <a:chExt cx="4595149" cy="656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2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431755" y="2283978"/>
              <a:ext cx="4595149" cy="488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Конструктор компетенций СПО</a:t>
              </a: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2434469" y="6103642"/>
            <a:ext cx="1501013" cy="553894"/>
            <a:chOff x="2431755" y="2244155"/>
            <a:chExt cx="4595149" cy="656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9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9050">
              <a:solidFill>
                <a:schemeClr val="accent1">
                  <a:lumMod val="50000"/>
                </a:schemeClr>
              </a:solidFill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431755" y="2283978"/>
              <a:ext cx="4595149" cy="364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ЕАИС ДО</a:t>
              </a: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5788328" y="5266092"/>
            <a:ext cx="1854010" cy="702916"/>
            <a:chOff x="2431755" y="2244155"/>
            <a:chExt cx="4595149" cy="656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431755" y="2283978"/>
              <a:ext cx="4595149" cy="488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Система управления ОО</a:t>
              </a:r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4055488" y="6132619"/>
            <a:ext cx="2116419" cy="542004"/>
            <a:chOff x="2269175" y="1973926"/>
            <a:chExt cx="4656131" cy="1815246"/>
          </a:xfr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6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269175" y="2218507"/>
              <a:ext cx="4595149" cy="656766"/>
            </a:xfrm>
            <a:prstGeom prst="roundRect">
              <a:avLst/>
            </a:prstGeom>
            <a:grpFill/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330157" y="1973926"/>
              <a:ext cx="4595149" cy="181524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Цифровая психолого-педагогическая служба</a:t>
              </a:r>
            </a:p>
          </p:txBody>
        </p:sp>
      </p:grpSp>
      <p:pic>
        <p:nvPicPr>
          <p:cNvPr id="67" name="Picture 16" descr="https://cev.rkursk.ru/resources/infsistems/esia/esia.png">
            <a:extLst>
              <a:ext uri="{FF2B5EF4-FFF2-40B4-BE49-F238E27FC236}">
                <a16:creationId xmlns:a16="http://schemas.microsoft.com/office/drawing/2014/main" id="{209A4958-08E2-43CD-8C5C-90586DC69000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711" y="2381277"/>
            <a:ext cx="611037" cy="65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707367" y="2264972"/>
            <a:ext cx="7972964" cy="9453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1326154">
            <a:off x="8714062" y="2418087"/>
            <a:ext cx="1213669" cy="6487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9339783" y="6468431"/>
            <a:ext cx="2743200" cy="365125"/>
          </a:xfrm>
        </p:spPr>
        <p:txBody>
          <a:bodyPr/>
          <a:lstStyle/>
          <a:p>
            <a:fld id="{6DBBAAFF-5DA9-4695-8650-3AC011808BA9}" type="slidenum">
              <a:rPr lang="ru-RU" sz="1600" smtClean="0">
                <a:solidFill>
                  <a:schemeClr val="bg1"/>
                </a:solidFill>
              </a:rPr>
              <a:pPr/>
              <a:t>3</a:t>
            </a:fld>
            <a:endParaRPr lang="ru-RU" sz="1600" dirty="0">
              <a:solidFill>
                <a:schemeClr val="bg1"/>
              </a:solidFill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8082782" y="3420393"/>
            <a:ext cx="2491007" cy="705311"/>
            <a:chOff x="2431755" y="2244155"/>
            <a:chExt cx="4948183" cy="705311"/>
          </a:xfrm>
          <a:solidFill>
            <a:schemeClr val="accent1">
              <a:lumMod val="75000"/>
            </a:schemeClr>
          </a:solidFill>
        </p:grpSpPr>
        <p:sp>
          <p:nvSpPr>
            <p:cNvPr id="78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948183" cy="656766"/>
            </a:xfrm>
            <a:prstGeom prst="roundRect">
              <a:avLst/>
            </a:prstGeom>
            <a:grpFill/>
            <a:ln w="19050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431755" y="2303135"/>
              <a:ext cx="494818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Единый портал государственных и муниципальных </a:t>
              </a:r>
              <a:r>
                <a:rPr lang="ru-RU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услуг (ЕПГУ)</a:t>
              </a:r>
              <a:endPara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0" name="Прямая со стрелкой 79"/>
          <p:cNvCxnSpPr>
            <a:cxnSpLocks/>
          </p:cNvCxnSpPr>
          <p:nvPr/>
        </p:nvCxnSpPr>
        <p:spPr>
          <a:xfrm flipV="1">
            <a:off x="7506175" y="3696880"/>
            <a:ext cx="780730" cy="3190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>
            <a:cxnSpLocks/>
          </p:cNvCxnSpPr>
          <p:nvPr/>
        </p:nvCxnSpPr>
        <p:spPr>
          <a:xfrm flipH="1" flipV="1">
            <a:off x="7499106" y="3848494"/>
            <a:ext cx="787799" cy="6144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Группа 81"/>
          <p:cNvGrpSpPr/>
          <p:nvPr/>
        </p:nvGrpSpPr>
        <p:grpSpPr>
          <a:xfrm>
            <a:off x="660746" y="6105941"/>
            <a:ext cx="1501013" cy="553894"/>
            <a:chOff x="2431755" y="2244155"/>
            <a:chExt cx="4595149" cy="656766"/>
          </a:xfr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grpFill/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431755" y="2283978"/>
              <a:ext cx="4595149" cy="3649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СПО</a:t>
              </a: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6762336" y="6098847"/>
            <a:ext cx="1382188" cy="563484"/>
            <a:chOff x="2431755" y="2244155"/>
            <a:chExt cx="4595149" cy="6567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6" name="object 11">
              <a:extLst>
                <a:ext uri="{FF2B5EF4-FFF2-40B4-BE49-F238E27FC236}">
                  <a16:creationId xmlns:a16="http://schemas.microsoft.com/office/drawing/2014/main" id="{CE99E3D0-A2BB-4C16-B6D3-8B8049255A9F}"/>
                </a:ext>
              </a:extLst>
            </p:cNvPr>
            <p:cNvSpPr/>
            <p:nvPr/>
          </p:nvSpPr>
          <p:spPr>
            <a:xfrm>
              <a:off x="2431755" y="2244155"/>
              <a:ext cx="4595149" cy="65676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prstDash val="solid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2431755" y="2283978"/>
              <a:ext cx="4595149" cy="358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Сферум</a:t>
              </a: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8" name="Прямая со стрелкой 87"/>
          <p:cNvCxnSpPr>
            <a:stCxn id="2" idx="2"/>
          </p:cNvCxnSpPr>
          <p:nvPr/>
        </p:nvCxnSpPr>
        <p:spPr>
          <a:xfrm>
            <a:off x="4658622" y="3039860"/>
            <a:ext cx="4300478" cy="362259"/>
          </a:xfrm>
          <a:prstGeom prst="straightConnector1">
            <a:avLst/>
          </a:prstGeom>
          <a:ln w="19050">
            <a:solidFill>
              <a:srgbClr val="007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0400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D1F5140-9B08-4B70-B671-4EA3817FD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849" y="3228158"/>
            <a:ext cx="1621296" cy="1080864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70B5966-40BB-4A11-B20F-9161EF6B7C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2" b="8060"/>
          <a:stretch/>
        </p:blipFill>
        <p:spPr>
          <a:xfrm>
            <a:off x="2763549" y="5450393"/>
            <a:ext cx="1920379" cy="884205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ECAA2DE-A68C-43BD-B480-4E05D2B1DCD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06402" y="5059802"/>
            <a:ext cx="1432431" cy="1399119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BF855D06-50B4-4D1A-9E7D-D5B8452805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5"/>
          <a:stretch/>
        </p:blipFill>
        <p:spPr>
          <a:xfrm>
            <a:off x="7415678" y="1678032"/>
            <a:ext cx="2303186" cy="1205662"/>
          </a:xfrm>
          <a:prstGeom prst="rect">
            <a:avLst/>
          </a:prstGeom>
        </p:spPr>
      </p:pic>
      <p:sp>
        <p:nvSpPr>
          <p:cNvPr id="4" name="TextBox 37">
            <a:extLst>
              <a:ext uri="{FF2B5EF4-FFF2-40B4-BE49-F238E27FC236}">
                <a16:creationId xmlns:a16="http://schemas.microsoft.com/office/drawing/2014/main" id="{563C6E24-F188-0483-0F18-492B5F86B91A}"/>
              </a:ext>
            </a:extLst>
          </p:cNvPr>
          <p:cNvSpPr txBox="1"/>
          <p:nvPr/>
        </p:nvSpPr>
        <p:spPr>
          <a:xfrm>
            <a:off x="8817337" y="3174866"/>
            <a:ext cx="337466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600" b="1" dirty="0">
                <a:solidFill>
                  <a:schemeClr val="accent2"/>
                </a:solidFill>
              </a:rPr>
              <a:t>КАДРЫ:</a:t>
            </a:r>
          </a:p>
          <a:p>
            <a:r>
              <a:rPr lang="ru-RU" sz="1600" b="1" dirty="0">
                <a:solidFill>
                  <a:schemeClr val="accent2"/>
                </a:solidFill>
              </a:rPr>
              <a:t>Педагогические</a:t>
            </a:r>
          </a:p>
          <a:p>
            <a:r>
              <a:rPr lang="ru-RU" sz="1600" b="1" dirty="0">
                <a:solidFill>
                  <a:schemeClr val="accent2"/>
                </a:solidFill>
              </a:rPr>
              <a:t>Управленческие</a:t>
            </a:r>
          </a:p>
        </p:txBody>
      </p:sp>
      <p:grpSp>
        <p:nvGrpSpPr>
          <p:cNvPr id="5" name="Groupe 88">
            <a:extLst>
              <a:ext uri="{FF2B5EF4-FFF2-40B4-BE49-F238E27FC236}">
                <a16:creationId xmlns:a16="http://schemas.microsoft.com/office/drawing/2014/main" id="{61C7C96A-9B0F-FA05-CA8B-731DC90EA21D}"/>
              </a:ext>
            </a:extLst>
          </p:cNvPr>
          <p:cNvGrpSpPr/>
          <p:nvPr/>
        </p:nvGrpSpPr>
        <p:grpSpPr>
          <a:xfrm>
            <a:off x="3839944" y="1646941"/>
            <a:ext cx="4287976" cy="4236335"/>
            <a:chOff x="4743336" y="1503364"/>
            <a:chExt cx="3922827" cy="3875584"/>
          </a:xfrm>
          <a:scene3d>
            <a:camera prst="isometricRightUp">
              <a:rot lat="387837" lon="2468376" rev="17390768"/>
            </a:camera>
            <a:lightRig rig="balanced" dir="t"/>
          </a:scene3d>
        </p:grpSpPr>
        <p:sp>
          <p:nvSpPr>
            <p:cNvPr id="6" name="Freeform 31">
              <a:extLst>
                <a:ext uri="{FF2B5EF4-FFF2-40B4-BE49-F238E27FC236}">
                  <a16:creationId xmlns:a16="http://schemas.microsoft.com/office/drawing/2014/main" id="{6BCBB92B-8A3C-B042-EDFE-0F964BC64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5709" y="1503364"/>
              <a:ext cx="1601788" cy="1358900"/>
            </a:xfrm>
            <a:custGeom>
              <a:avLst/>
              <a:gdLst>
                <a:gd name="T0" fmla="*/ 0 w 2019"/>
                <a:gd name="T1" fmla="*/ 0 h 1712"/>
                <a:gd name="T2" fmla="*/ 79 w 2019"/>
                <a:gd name="T3" fmla="*/ 2 h 1712"/>
                <a:gd name="T4" fmla="*/ 156 w 2019"/>
                <a:gd name="T5" fmla="*/ 5 h 1712"/>
                <a:gd name="T6" fmla="*/ 233 w 2019"/>
                <a:gd name="T7" fmla="*/ 11 h 1712"/>
                <a:gd name="T8" fmla="*/ 309 w 2019"/>
                <a:gd name="T9" fmla="*/ 21 h 1712"/>
                <a:gd name="T10" fmla="*/ 384 w 2019"/>
                <a:gd name="T11" fmla="*/ 32 h 1712"/>
                <a:gd name="T12" fmla="*/ 461 w 2019"/>
                <a:gd name="T13" fmla="*/ 46 h 1712"/>
                <a:gd name="T14" fmla="*/ 534 w 2019"/>
                <a:gd name="T15" fmla="*/ 61 h 1712"/>
                <a:gd name="T16" fmla="*/ 609 w 2019"/>
                <a:gd name="T17" fmla="*/ 80 h 1712"/>
                <a:gd name="T18" fmla="*/ 682 w 2019"/>
                <a:gd name="T19" fmla="*/ 101 h 1712"/>
                <a:gd name="T20" fmla="*/ 753 w 2019"/>
                <a:gd name="T21" fmla="*/ 124 h 1712"/>
                <a:gd name="T22" fmla="*/ 824 w 2019"/>
                <a:gd name="T23" fmla="*/ 149 h 1712"/>
                <a:gd name="T24" fmla="*/ 895 w 2019"/>
                <a:gd name="T25" fmla="*/ 178 h 1712"/>
                <a:gd name="T26" fmla="*/ 964 w 2019"/>
                <a:gd name="T27" fmla="*/ 209 h 1712"/>
                <a:gd name="T28" fmla="*/ 1033 w 2019"/>
                <a:gd name="T29" fmla="*/ 240 h 1712"/>
                <a:gd name="T30" fmla="*/ 1099 w 2019"/>
                <a:gd name="T31" fmla="*/ 274 h 1712"/>
                <a:gd name="T32" fmla="*/ 1166 w 2019"/>
                <a:gd name="T33" fmla="*/ 313 h 1712"/>
                <a:gd name="T34" fmla="*/ 1229 w 2019"/>
                <a:gd name="T35" fmla="*/ 351 h 1712"/>
                <a:gd name="T36" fmla="*/ 1293 w 2019"/>
                <a:gd name="T37" fmla="*/ 391 h 1712"/>
                <a:gd name="T38" fmla="*/ 1356 w 2019"/>
                <a:gd name="T39" fmla="*/ 434 h 1712"/>
                <a:gd name="T40" fmla="*/ 1416 w 2019"/>
                <a:gd name="T41" fmla="*/ 480 h 1712"/>
                <a:gd name="T42" fmla="*/ 1475 w 2019"/>
                <a:gd name="T43" fmla="*/ 526 h 1712"/>
                <a:gd name="T44" fmla="*/ 1533 w 2019"/>
                <a:gd name="T45" fmla="*/ 576 h 1712"/>
                <a:gd name="T46" fmla="*/ 1590 w 2019"/>
                <a:gd name="T47" fmla="*/ 626 h 1712"/>
                <a:gd name="T48" fmla="*/ 1644 w 2019"/>
                <a:gd name="T49" fmla="*/ 677 h 1712"/>
                <a:gd name="T50" fmla="*/ 1748 w 2019"/>
                <a:gd name="T51" fmla="*/ 789 h 1712"/>
                <a:gd name="T52" fmla="*/ 1846 w 2019"/>
                <a:gd name="T53" fmla="*/ 908 h 1712"/>
                <a:gd name="T54" fmla="*/ 1892 w 2019"/>
                <a:gd name="T55" fmla="*/ 969 h 1712"/>
                <a:gd name="T56" fmla="*/ 1936 w 2019"/>
                <a:gd name="T57" fmla="*/ 1033 h 1712"/>
                <a:gd name="T58" fmla="*/ 1978 w 2019"/>
                <a:gd name="T59" fmla="*/ 1098 h 1712"/>
                <a:gd name="T60" fmla="*/ 2019 w 2019"/>
                <a:gd name="T61" fmla="*/ 1163 h 1712"/>
                <a:gd name="T62" fmla="*/ 1070 w 2019"/>
                <a:gd name="T63" fmla="*/ 1712 h 1712"/>
                <a:gd name="T64" fmla="*/ 1026 w 2019"/>
                <a:gd name="T65" fmla="*/ 1641 h 1712"/>
                <a:gd name="T66" fmla="*/ 978 w 2019"/>
                <a:gd name="T67" fmla="*/ 1576 h 1712"/>
                <a:gd name="T68" fmla="*/ 928 w 2019"/>
                <a:gd name="T69" fmla="*/ 1513 h 1712"/>
                <a:gd name="T70" fmla="*/ 872 w 2019"/>
                <a:gd name="T71" fmla="*/ 1453 h 1712"/>
                <a:gd name="T72" fmla="*/ 813 w 2019"/>
                <a:gd name="T73" fmla="*/ 1399 h 1712"/>
                <a:gd name="T74" fmla="*/ 751 w 2019"/>
                <a:gd name="T75" fmla="*/ 1348 h 1712"/>
                <a:gd name="T76" fmla="*/ 686 w 2019"/>
                <a:gd name="T77" fmla="*/ 1301 h 1712"/>
                <a:gd name="T78" fmla="*/ 619 w 2019"/>
                <a:gd name="T79" fmla="*/ 1259 h 1712"/>
                <a:gd name="T80" fmla="*/ 548 w 2019"/>
                <a:gd name="T81" fmla="*/ 1223 h 1712"/>
                <a:gd name="T82" fmla="*/ 475 w 2019"/>
                <a:gd name="T83" fmla="*/ 1188 h 1712"/>
                <a:gd name="T84" fmla="*/ 400 w 2019"/>
                <a:gd name="T85" fmla="*/ 1161 h 1712"/>
                <a:gd name="T86" fmla="*/ 323 w 2019"/>
                <a:gd name="T87" fmla="*/ 1136 h 1712"/>
                <a:gd name="T88" fmla="*/ 244 w 2019"/>
                <a:gd name="T89" fmla="*/ 1119 h 1712"/>
                <a:gd name="T90" fmla="*/ 163 w 2019"/>
                <a:gd name="T91" fmla="*/ 1106 h 1712"/>
                <a:gd name="T92" fmla="*/ 83 w 2019"/>
                <a:gd name="T93" fmla="*/ 1098 h 1712"/>
                <a:gd name="T94" fmla="*/ 0 w 2019"/>
                <a:gd name="T95" fmla="*/ 1094 h 1712"/>
                <a:gd name="T96" fmla="*/ 0 w 2019"/>
                <a:gd name="T97" fmla="*/ 0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19" h="1712">
                  <a:moveTo>
                    <a:pt x="0" y="0"/>
                  </a:moveTo>
                  <a:lnTo>
                    <a:pt x="79" y="2"/>
                  </a:lnTo>
                  <a:lnTo>
                    <a:pt x="156" y="5"/>
                  </a:lnTo>
                  <a:lnTo>
                    <a:pt x="233" y="11"/>
                  </a:lnTo>
                  <a:lnTo>
                    <a:pt x="309" y="21"/>
                  </a:lnTo>
                  <a:lnTo>
                    <a:pt x="384" y="32"/>
                  </a:lnTo>
                  <a:lnTo>
                    <a:pt x="461" y="46"/>
                  </a:lnTo>
                  <a:lnTo>
                    <a:pt x="534" y="61"/>
                  </a:lnTo>
                  <a:lnTo>
                    <a:pt x="609" y="80"/>
                  </a:lnTo>
                  <a:lnTo>
                    <a:pt x="682" y="101"/>
                  </a:lnTo>
                  <a:lnTo>
                    <a:pt x="753" y="124"/>
                  </a:lnTo>
                  <a:lnTo>
                    <a:pt x="824" y="149"/>
                  </a:lnTo>
                  <a:lnTo>
                    <a:pt x="895" y="178"/>
                  </a:lnTo>
                  <a:lnTo>
                    <a:pt x="964" y="209"/>
                  </a:lnTo>
                  <a:lnTo>
                    <a:pt x="1033" y="240"/>
                  </a:lnTo>
                  <a:lnTo>
                    <a:pt x="1099" y="274"/>
                  </a:lnTo>
                  <a:lnTo>
                    <a:pt x="1166" y="313"/>
                  </a:lnTo>
                  <a:lnTo>
                    <a:pt x="1229" y="351"/>
                  </a:lnTo>
                  <a:lnTo>
                    <a:pt x="1293" y="391"/>
                  </a:lnTo>
                  <a:lnTo>
                    <a:pt x="1356" y="434"/>
                  </a:lnTo>
                  <a:lnTo>
                    <a:pt x="1416" y="480"/>
                  </a:lnTo>
                  <a:lnTo>
                    <a:pt x="1475" y="526"/>
                  </a:lnTo>
                  <a:lnTo>
                    <a:pt x="1533" y="576"/>
                  </a:lnTo>
                  <a:lnTo>
                    <a:pt x="1590" y="626"/>
                  </a:lnTo>
                  <a:lnTo>
                    <a:pt x="1644" y="677"/>
                  </a:lnTo>
                  <a:lnTo>
                    <a:pt x="1748" y="789"/>
                  </a:lnTo>
                  <a:lnTo>
                    <a:pt x="1846" y="908"/>
                  </a:lnTo>
                  <a:lnTo>
                    <a:pt x="1892" y="969"/>
                  </a:lnTo>
                  <a:lnTo>
                    <a:pt x="1936" y="1033"/>
                  </a:lnTo>
                  <a:lnTo>
                    <a:pt x="1978" y="1098"/>
                  </a:lnTo>
                  <a:lnTo>
                    <a:pt x="2019" y="1163"/>
                  </a:lnTo>
                  <a:lnTo>
                    <a:pt x="1070" y="1712"/>
                  </a:lnTo>
                  <a:lnTo>
                    <a:pt x="1026" y="1641"/>
                  </a:lnTo>
                  <a:lnTo>
                    <a:pt x="978" y="1576"/>
                  </a:lnTo>
                  <a:lnTo>
                    <a:pt x="928" y="1513"/>
                  </a:lnTo>
                  <a:lnTo>
                    <a:pt x="872" y="1453"/>
                  </a:lnTo>
                  <a:lnTo>
                    <a:pt x="813" y="1399"/>
                  </a:lnTo>
                  <a:lnTo>
                    <a:pt x="751" y="1348"/>
                  </a:lnTo>
                  <a:lnTo>
                    <a:pt x="686" y="1301"/>
                  </a:lnTo>
                  <a:lnTo>
                    <a:pt x="619" y="1259"/>
                  </a:lnTo>
                  <a:lnTo>
                    <a:pt x="548" y="1223"/>
                  </a:lnTo>
                  <a:lnTo>
                    <a:pt x="475" y="1188"/>
                  </a:lnTo>
                  <a:lnTo>
                    <a:pt x="400" y="1161"/>
                  </a:lnTo>
                  <a:lnTo>
                    <a:pt x="323" y="1136"/>
                  </a:lnTo>
                  <a:lnTo>
                    <a:pt x="244" y="1119"/>
                  </a:lnTo>
                  <a:lnTo>
                    <a:pt x="163" y="1106"/>
                  </a:lnTo>
                  <a:lnTo>
                    <a:pt x="83" y="1098"/>
                  </a:lnTo>
                  <a:lnTo>
                    <a:pt x="0" y="109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sp3d extrusionH="34925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" name="Freeform 33">
              <a:extLst>
                <a:ext uri="{FF2B5EF4-FFF2-40B4-BE49-F238E27FC236}">
                  <a16:creationId xmlns:a16="http://schemas.microsoft.com/office/drawing/2014/main" id="{E3A840E1-034A-7BA4-31D8-E93ADCB28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038" y="2503486"/>
              <a:ext cx="1000125" cy="1849438"/>
            </a:xfrm>
            <a:custGeom>
              <a:avLst/>
              <a:gdLst>
                <a:gd name="T0" fmla="*/ 947 w 1260"/>
                <a:gd name="T1" fmla="*/ 0 h 2330"/>
                <a:gd name="T2" fmla="*/ 985 w 1260"/>
                <a:gd name="T3" fmla="*/ 70 h 2330"/>
                <a:gd name="T4" fmla="*/ 1022 w 1260"/>
                <a:gd name="T5" fmla="*/ 139 h 2330"/>
                <a:gd name="T6" fmla="*/ 1054 w 1260"/>
                <a:gd name="T7" fmla="*/ 208 h 2330"/>
                <a:gd name="T8" fmla="*/ 1085 w 1260"/>
                <a:gd name="T9" fmla="*/ 279 h 2330"/>
                <a:gd name="T10" fmla="*/ 1112 w 1260"/>
                <a:gd name="T11" fmla="*/ 350 h 2330"/>
                <a:gd name="T12" fmla="*/ 1137 w 1260"/>
                <a:gd name="T13" fmla="*/ 423 h 2330"/>
                <a:gd name="T14" fmla="*/ 1162 w 1260"/>
                <a:gd name="T15" fmla="*/ 494 h 2330"/>
                <a:gd name="T16" fmla="*/ 1181 w 1260"/>
                <a:gd name="T17" fmla="*/ 567 h 2330"/>
                <a:gd name="T18" fmla="*/ 1200 w 1260"/>
                <a:gd name="T19" fmla="*/ 642 h 2330"/>
                <a:gd name="T20" fmla="*/ 1216 w 1260"/>
                <a:gd name="T21" fmla="*/ 715 h 2330"/>
                <a:gd name="T22" fmla="*/ 1229 w 1260"/>
                <a:gd name="T23" fmla="*/ 790 h 2330"/>
                <a:gd name="T24" fmla="*/ 1241 w 1260"/>
                <a:gd name="T25" fmla="*/ 865 h 2330"/>
                <a:gd name="T26" fmla="*/ 1248 w 1260"/>
                <a:gd name="T27" fmla="*/ 939 h 2330"/>
                <a:gd name="T28" fmla="*/ 1254 w 1260"/>
                <a:gd name="T29" fmla="*/ 1014 h 2330"/>
                <a:gd name="T30" fmla="*/ 1258 w 1260"/>
                <a:gd name="T31" fmla="*/ 1091 h 2330"/>
                <a:gd name="T32" fmla="*/ 1260 w 1260"/>
                <a:gd name="T33" fmla="*/ 1166 h 2330"/>
                <a:gd name="T34" fmla="*/ 1258 w 1260"/>
                <a:gd name="T35" fmla="*/ 1241 h 2330"/>
                <a:gd name="T36" fmla="*/ 1254 w 1260"/>
                <a:gd name="T37" fmla="*/ 1316 h 2330"/>
                <a:gd name="T38" fmla="*/ 1248 w 1260"/>
                <a:gd name="T39" fmla="*/ 1391 h 2330"/>
                <a:gd name="T40" fmla="*/ 1241 w 1260"/>
                <a:gd name="T41" fmla="*/ 1467 h 2330"/>
                <a:gd name="T42" fmla="*/ 1229 w 1260"/>
                <a:gd name="T43" fmla="*/ 1540 h 2330"/>
                <a:gd name="T44" fmla="*/ 1216 w 1260"/>
                <a:gd name="T45" fmla="*/ 1615 h 2330"/>
                <a:gd name="T46" fmla="*/ 1200 w 1260"/>
                <a:gd name="T47" fmla="*/ 1690 h 2330"/>
                <a:gd name="T48" fmla="*/ 1181 w 1260"/>
                <a:gd name="T49" fmla="*/ 1763 h 2330"/>
                <a:gd name="T50" fmla="*/ 1162 w 1260"/>
                <a:gd name="T51" fmla="*/ 1836 h 2330"/>
                <a:gd name="T52" fmla="*/ 1137 w 1260"/>
                <a:gd name="T53" fmla="*/ 1909 h 2330"/>
                <a:gd name="T54" fmla="*/ 1112 w 1260"/>
                <a:gd name="T55" fmla="*/ 1982 h 2330"/>
                <a:gd name="T56" fmla="*/ 1085 w 1260"/>
                <a:gd name="T57" fmla="*/ 2053 h 2330"/>
                <a:gd name="T58" fmla="*/ 1054 w 1260"/>
                <a:gd name="T59" fmla="*/ 2124 h 2330"/>
                <a:gd name="T60" fmla="*/ 1022 w 1260"/>
                <a:gd name="T61" fmla="*/ 2193 h 2330"/>
                <a:gd name="T62" fmla="*/ 985 w 1260"/>
                <a:gd name="T63" fmla="*/ 2262 h 2330"/>
                <a:gd name="T64" fmla="*/ 947 w 1260"/>
                <a:gd name="T65" fmla="*/ 2330 h 2330"/>
                <a:gd name="T66" fmla="*/ 0 w 1260"/>
                <a:gd name="T67" fmla="*/ 1782 h 2330"/>
                <a:gd name="T68" fmla="*/ 39 w 1260"/>
                <a:gd name="T69" fmla="*/ 1709 h 2330"/>
                <a:gd name="T70" fmla="*/ 71 w 1260"/>
                <a:gd name="T71" fmla="*/ 1636 h 2330"/>
                <a:gd name="T72" fmla="*/ 100 w 1260"/>
                <a:gd name="T73" fmla="*/ 1560 h 2330"/>
                <a:gd name="T74" fmla="*/ 123 w 1260"/>
                <a:gd name="T75" fmla="*/ 1483 h 2330"/>
                <a:gd name="T76" fmla="*/ 142 w 1260"/>
                <a:gd name="T77" fmla="*/ 1404 h 2330"/>
                <a:gd name="T78" fmla="*/ 154 w 1260"/>
                <a:gd name="T79" fmla="*/ 1325 h 2330"/>
                <a:gd name="T80" fmla="*/ 161 w 1260"/>
                <a:gd name="T81" fmla="*/ 1245 h 2330"/>
                <a:gd name="T82" fmla="*/ 165 w 1260"/>
                <a:gd name="T83" fmla="*/ 1166 h 2330"/>
                <a:gd name="T84" fmla="*/ 161 w 1260"/>
                <a:gd name="T85" fmla="*/ 1085 h 2330"/>
                <a:gd name="T86" fmla="*/ 154 w 1260"/>
                <a:gd name="T87" fmla="*/ 1007 h 2330"/>
                <a:gd name="T88" fmla="*/ 142 w 1260"/>
                <a:gd name="T89" fmla="*/ 928 h 2330"/>
                <a:gd name="T90" fmla="*/ 123 w 1260"/>
                <a:gd name="T91" fmla="*/ 849 h 2330"/>
                <a:gd name="T92" fmla="*/ 100 w 1260"/>
                <a:gd name="T93" fmla="*/ 772 h 2330"/>
                <a:gd name="T94" fmla="*/ 71 w 1260"/>
                <a:gd name="T95" fmla="*/ 696 h 2330"/>
                <a:gd name="T96" fmla="*/ 39 w 1260"/>
                <a:gd name="T97" fmla="*/ 621 h 2330"/>
                <a:gd name="T98" fmla="*/ 0 w 1260"/>
                <a:gd name="T99" fmla="*/ 548 h 2330"/>
                <a:gd name="T100" fmla="*/ 947 w 1260"/>
                <a:gd name="T101" fmla="*/ 0 h 2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0" h="2330">
                  <a:moveTo>
                    <a:pt x="947" y="0"/>
                  </a:moveTo>
                  <a:lnTo>
                    <a:pt x="985" y="70"/>
                  </a:lnTo>
                  <a:lnTo>
                    <a:pt x="1022" y="139"/>
                  </a:lnTo>
                  <a:lnTo>
                    <a:pt x="1054" y="208"/>
                  </a:lnTo>
                  <a:lnTo>
                    <a:pt x="1085" y="279"/>
                  </a:lnTo>
                  <a:lnTo>
                    <a:pt x="1112" y="350"/>
                  </a:lnTo>
                  <a:lnTo>
                    <a:pt x="1137" y="423"/>
                  </a:lnTo>
                  <a:lnTo>
                    <a:pt x="1162" y="494"/>
                  </a:lnTo>
                  <a:lnTo>
                    <a:pt x="1181" y="567"/>
                  </a:lnTo>
                  <a:lnTo>
                    <a:pt x="1200" y="642"/>
                  </a:lnTo>
                  <a:lnTo>
                    <a:pt x="1216" y="715"/>
                  </a:lnTo>
                  <a:lnTo>
                    <a:pt x="1229" y="790"/>
                  </a:lnTo>
                  <a:lnTo>
                    <a:pt x="1241" y="865"/>
                  </a:lnTo>
                  <a:lnTo>
                    <a:pt x="1248" y="939"/>
                  </a:lnTo>
                  <a:lnTo>
                    <a:pt x="1254" y="1014"/>
                  </a:lnTo>
                  <a:lnTo>
                    <a:pt x="1258" y="1091"/>
                  </a:lnTo>
                  <a:lnTo>
                    <a:pt x="1260" y="1166"/>
                  </a:lnTo>
                  <a:lnTo>
                    <a:pt x="1258" y="1241"/>
                  </a:lnTo>
                  <a:lnTo>
                    <a:pt x="1254" y="1316"/>
                  </a:lnTo>
                  <a:lnTo>
                    <a:pt x="1248" y="1391"/>
                  </a:lnTo>
                  <a:lnTo>
                    <a:pt x="1241" y="1467"/>
                  </a:lnTo>
                  <a:lnTo>
                    <a:pt x="1229" y="1540"/>
                  </a:lnTo>
                  <a:lnTo>
                    <a:pt x="1216" y="1615"/>
                  </a:lnTo>
                  <a:lnTo>
                    <a:pt x="1200" y="1690"/>
                  </a:lnTo>
                  <a:lnTo>
                    <a:pt x="1181" y="1763"/>
                  </a:lnTo>
                  <a:lnTo>
                    <a:pt x="1162" y="1836"/>
                  </a:lnTo>
                  <a:lnTo>
                    <a:pt x="1137" y="1909"/>
                  </a:lnTo>
                  <a:lnTo>
                    <a:pt x="1112" y="1982"/>
                  </a:lnTo>
                  <a:lnTo>
                    <a:pt x="1085" y="2053"/>
                  </a:lnTo>
                  <a:lnTo>
                    <a:pt x="1054" y="2124"/>
                  </a:lnTo>
                  <a:lnTo>
                    <a:pt x="1022" y="2193"/>
                  </a:lnTo>
                  <a:lnTo>
                    <a:pt x="985" y="2262"/>
                  </a:lnTo>
                  <a:lnTo>
                    <a:pt x="947" y="2330"/>
                  </a:lnTo>
                  <a:lnTo>
                    <a:pt x="0" y="1782"/>
                  </a:lnTo>
                  <a:lnTo>
                    <a:pt x="39" y="1709"/>
                  </a:lnTo>
                  <a:lnTo>
                    <a:pt x="71" y="1636"/>
                  </a:lnTo>
                  <a:lnTo>
                    <a:pt x="100" y="1560"/>
                  </a:lnTo>
                  <a:lnTo>
                    <a:pt x="123" y="1483"/>
                  </a:lnTo>
                  <a:lnTo>
                    <a:pt x="142" y="1404"/>
                  </a:lnTo>
                  <a:lnTo>
                    <a:pt x="154" y="1325"/>
                  </a:lnTo>
                  <a:lnTo>
                    <a:pt x="161" y="1245"/>
                  </a:lnTo>
                  <a:lnTo>
                    <a:pt x="165" y="1166"/>
                  </a:lnTo>
                  <a:lnTo>
                    <a:pt x="161" y="1085"/>
                  </a:lnTo>
                  <a:lnTo>
                    <a:pt x="154" y="1007"/>
                  </a:lnTo>
                  <a:lnTo>
                    <a:pt x="142" y="928"/>
                  </a:lnTo>
                  <a:lnTo>
                    <a:pt x="123" y="849"/>
                  </a:lnTo>
                  <a:lnTo>
                    <a:pt x="100" y="772"/>
                  </a:lnTo>
                  <a:lnTo>
                    <a:pt x="71" y="696"/>
                  </a:lnTo>
                  <a:lnTo>
                    <a:pt x="39" y="621"/>
                  </a:lnTo>
                  <a:lnTo>
                    <a:pt x="0" y="548"/>
                  </a:lnTo>
                  <a:lnTo>
                    <a:pt x="94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sp3d extrusionH="34925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" name="Freeform 34">
              <a:extLst>
                <a:ext uri="{FF2B5EF4-FFF2-40B4-BE49-F238E27FC236}">
                  <a16:creationId xmlns:a16="http://schemas.microsoft.com/office/drawing/2014/main" id="{6886CCA0-D140-857E-C8AE-1803B4193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038" y="2503486"/>
              <a:ext cx="1000125" cy="1849438"/>
            </a:xfrm>
            <a:custGeom>
              <a:avLst/>
              <a:gdLst>
                <a:gd name="T0" fmla="*/ 947 w 1260"/>
                <a:gd name="T1" fmla="*/ 0 h 2330"/>
                <a:gd name="T2" fmla="*/ 985 w 1260"/>
                <a:gd name="T3" fmla="*/ 70 h 2330"/>
                <a:gd name="T4" fmla="*/ 1022 w 1260"/>
                <a:gd name="T5" fmla="*/ 139 h 2330"/>
                <a:gd name="T6" fmla="*/ 1054 w 1260"/>
                <a:gd name="T7" fmla="*/ 208 h 2330"/>
                <a:gd name="T8" fmla="*/ 1085 w 1260"/>
                <a:gd name="T9" fmla="*/ 279 h 2330"/>
                <a:gd name="T10" fmla="*/ 1112 w 1260"/>
                <a:gd name="T11" fmla="*/ 350 h 2330"/>
                <a:gd name="T12" fmla="*/ 1137 w 1260"/>
                <a:gd name="T13" fmla="*/ 423 h 2330"/>
                <a:gd name="T14" fmla="*/ 1162 w 1260"/>
                <a:gd name="T15" fmla="*/ 494 h 2330"/>
                <a:gd name="T16" fmla="*/ 1181 w 1260"/>
                <a:gd name="T17" fmla="*/ 567 h 2330"/>
                <a:gd name="T18" fmla="*/ 1200 w 1260"/>
                <a:gd name="T19" fmla="*/ 642 h 2330"/>
                <a:gd name="T20" fmla="*/ 1216 w 1260"/>
                <a:gd name="T21" fmla="*/ 715 h 2330"/>
                <a:gd name="T22" fmla="*/ 1229 w 1260"/>
                <a:gd name="T23" fmla="*/ 790 h 2330"/>
                <a:gd name="T24" fmla="*/ 1241 w 1260"/>
                <a:gd name="T25" fmla="*/ 865 h 2330"/>
                <a:gd name="T26" fmla="*/ 1248 w 1260"/>
                <a:gd name="T27" fmla="*/ 939 h 2330"/>
                <a:gd name="T28" fmla="*/ 1254 w 1260"/>
                <a:gd name="T29" fmla="*/ 1014 h 2330"/>
                <a:gd name="T30" fmla="*/ 1258 w 1260"/>
                <a:gd name="T31" fmla="*/ 1091 h 2330"/>
                <a:gd name="T32" fmla="*/ 1260 w 1260"/>
                <a:gd name="T33" fmla="*/ 1166 h 2330"/>
                <a:gd name="T34" fmla="*/ 1258 w 1260"/>
                <a:gd name="T35" fmla="*/ 1241 h 2330"/>
                <a:gd name="T36" fmla="*/ 1254 w 1260"/>
                <a:gd name="T37" fmla="*/ 1316 h 2330"/>
                <a:gd name="T38" fmla="*/ 1248 w 1260"/>
                <a:gd name="T39" fmla="*/ 1391 h 2330"/>
                <a:gd name="T40" fmla="*/ 1241 w 1260"/>
                <a:gd name="T41" fmla="*/ 1467 h 2330"/>
                <a:gd name="T42" fmla="*/ 1229 w 1260"/>
                <a:gd name="T43" fmla="*/ 1540 h 2330"/>
                <a:gd name="T44" fmla="*/ 1216 w 1260"/>
                <a:gd name="T45" fmla="*/ 1615 h 2330"/>
                <a:gd name="T46" fmla="*/ 1200 w 1260"/>
                <a:gd name="T47" fmla="*/ 1690 h 2330"/>
                <a:gd name="T48" fmla="*/ 1181 w 1260"/>
                <a:gd name="T49" fmla="*/ 1763 h 2330"/>
                <a:gd name="T50" fmla="*/ 1162 w 1260"/>
                <a:gd name="T51" fmla="*/ 1836 h 2330"/>
                <a:gd name="T52" fmla="*/ 1137 w 1260"/>
                <a:gd name="T53" fmla="*/ 1909 h 2330"/>
                <a:gd name="T54" fmla="*/ 1112 w 1260"/>
                <a:gd name="T55" fmla="*/ 1982 h 2330"/>
                <a:gd name="T56" fmla="*/ 1085 w 1260"/>
                <a:gd name="T57" fmla="*/ 2053 h 2330"/>
                <a:gd name="T58" fmla="*/ 1054 w 1260"/>
                <a:gd name="T59" fmla="*/ 2124 h 2330"/>
                <a:gd name="T60" fmla="*/ 1022 w 1260"/>
                <a:gd name="T61" fmla="*/ 2193 h 2330"/>
                <a:gd name="T62" fmla="*/ 985 w 1260"/>
                <a:gd name="T63" fmla="*/ 2262 h 2330"/>
                <a:gd name="T64" fmla="*/ 947 w 1260"/>
                <a:gd name="T65" fmla="*/ 2330 h 2330"/>
                <a:gd name="T66" fmla="*/ 0 w 1260"/>
                <a:gd name="T67" fmla="*/ 1782 h 2330"/>
                <a:gd name="T68" fmla="*/ 39 w 1260"/>
                <a:gd name="T69" fmla="*/ 1709 h 2330"/>
                <a:gd name="T70" fmla="*/ 71 w 1260"/>
                <a:gd name="T71" fmla="*/ 1636 h 2330"/>
                <a:gd name="T72" fmla="*/ 100 w 1260"/>
                <a:gd name="T73" fmla="*/ 1560 h 2330"/>
                <a:gd name="T74" fmla="*/ 123 w 1260"/>
                <a:gd name="T75" fmla="*/ 1483 h 2330"/>
                <a:gd name="T76" fmla="*/ 142 w 1260"/>
                <a:gd name="T77" fmla="*/ 1404 h 2330"/>
                <a:gd name="T78" fmla="*/ 154 w 1260"/>
                <a:gd name="T79" fmla="*/ 1325 h 2330"/>
                <a:gd name="T80" fmla="*/ 161 w 1260"/>
                <a:gd name="T81" fmla="*/ 1245 h 2330"/>
                <a:gd name="T82" fmla="*/ 165 w 1260"/>
                <a:gd name="T83" fmla="*/ 1166 h 2330"/>
                <a:gd name="T84" fmla="*/ 161 w 1260"/>
                <a:gd name="T85" fmla="*/ 1085 h 2330"/>
                <a:gd name="T86" fmla="*/ 154 w 1260"/>
                <a:gd name="T87" fmla="*/ 1007 h 2330"/>
                <a:gd name="T88" fmla="*/ 142 w 1260"/>
                <a:gd name="T89" fmla="*/ 928 h 2330"/>
                <a:gd name="T90" fmla="*/ 123 w 1260"/>
                <a:gd name="T91" fmla="*/ 849 h 2330"/>
                <a:gd name="T92" fmla="*/ 100 w 1260"/>
                <a:gd name="T93" fmla="*/ 772 h 2330"/>
                <a:gd name="T94" fmla="*/ 71 w 1260"/>
                <a:gd name="T95" fmla="*/ 696 h 2330"/>
                <a:gd name="T96" fmla="*/ 39 w 1260"/>
                <a:gd name="T97" fmla="*/ 621 h 2330"/>
                <a:gd name="T98" fmla="*/ 0 w 1260"/>
                <a:gd name="T99" fmla="*/ 548 h 2330"/>
                <a:gd name="T100" fmla="*/ 947 w 1260"/>
                <a:gd name="T101" fmla="*/ 0 h 2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0" h="2330">
                  <a:moveTo>
                    <a:pt x="947" y="0"/>
                  </a:moveTo>
                  <a:lnTo>
                    <a:pt x="985" y="70"/>
                  </a:lnTo>
                  <a:lnTo>
                    <a:pt x="1022" y="139"/>
                  </a:lnTo>
                  <a:lnTo>
                    <a:pt x="1054" y="208"/>
                  </a:lnTo>
                  <a:lnTo>
                    <a:pt x="1085" y="279"/>
                  </a:lnTo>
                  <a:lnTo>
                    <a:pt x="1112" y="350"/>
                  </a:lnTo>
                  <a:lnTo>
                    <a:pt x="1137" y="423"/>
                  </a:lnTo>
                  <a:lnTo>
                    <a:pt x="1162" y="494"/>
                  </a:lnTo>
                  <a:lnTo>
                    <a:pt x="1181" y="567"/>
                  </a:lnTo>
                  <a:lnTo>
                    <a:pt x="1200" y="642"/>
                  </a:lnTo>
                  <a:lnTo>
                    <a:pt x="1216" y="715"/>
                  </a:lnTo>
                  <a:lnTo>
                    <a:pt x="1229" y="790"/>
                  </a:lnTo>
                  <a:lnTo>
                    <a:pt x="1241" y="865"/>
                  </a:lnTo>
                  <a:lnTo>
                    <a:pt x="1248" y="939"/>
                  </a:lnTo>
                  <a:lnTo>
                    <a:pt x="1254" y="1014"/>
                  </a:lnTo>
                  <a:lnTo>
                    <a:pt x="1258" y="1091"/>
                  </a:lnTo>
                  <a:lnTo>
                    <a:pt x="1260" y="1166"/>
                  </a:lnTo>
                  <a:lnTo>
                    <a:pt x="1258" y="1241"/>
                  </a:lnTo>
                  <a:lnTo>
                    <a:pt x="1254" y="1316"/>
                  </a:lnTo>
                  <a:lnTo>
                    <a:pt x="1248" y="1391"/>
                  </a:lnTo>
                  <a:lnTo>
                    <a:pt x="1241" y="1467"/>
                  </a:lnTo>
                  <a:lnTo>
                    <a:pt x="1229" y="1540"/>
                  </a:lnTo>
                  <a:lnTo>
                    <a:pt x="1216" y="1615"/>
                  </a:lnTo>
                  <a:lnTo>
                    <a:pt x="1200" y="1690"/>
                  </a:lnTo>
                  <a:lnTo>
                    <a:pt x="1181" y="1763"/>
                  </a:lnTo>
                  <a:lnTo>
                    <a:pt x="1162" y="1836"/>
                  </a:lnTo>
                  <a:lnTo>
                    <a:pt x="1137" y="1909"/>
                  </a:lnTo>
                  <a:lnTo>
                    <a:pt x="1112" y="1982"/>
                  </a:lnTo>
                  <a:lnTo>
                    <a:pt x="1085" y="2053"/>
                  </a:lnTo>
                  <a:lnTo>
                    <a:pt x="1054" y="2124"/>
                  </a:lnTo>
                  <a:lnTo>
                    <a:pt x="1022" y="2193"/>
                  </a:lnTo>
                  <a:lnTo>
                    <a:pt x="985" y="2262"/>
                  </a:lnTo>
                  <a:lnTo>
                    <a:pt x="947" y="2330"/>
                  </a:lnTo>
                  <a:lnTo>
                    <a:pt x="0" y="1782"/>
                  </a:lnTo>
                  <a:lnTo>
                    <a:pt x="39" y="1709"/>
                  </a:lnTo>
                  <a:lnTo>
                    <a:pt x="71" y="1636"/>
                  </a:lnTo>
                  <a:lnTo>
                    <a:pt x="100" y="1560"/>
                  </a:lnTo>
                  <a:lnTo>
                    <a:pt x="123" y="1483"/>
                  </a:lnTo>
                  <a:lnTo>
                    <a:pt x="142" y="1404"/>
                  </a:lnTo>
                  <a:lnTo>
                    <a:pt x="154" y="1325"/>
                  </a:lnTo>
                  <a:lnTo>
                    <a:pt x="161" y="1245"/>
                  </a:lnTo>
                  <a:lnTo>
                    <a:pt x="165" y="1166"/>
                  </a:lnTo>
                  <a:lnTo>
                    <a:pt x="161" y="1085"/>
                  </a:lnTo>
                  <a:lnTo>
                    <a:pt x="154" y="1007"/>
                  </a:lnTo>
                  <a:lnTo>
                    <a:pt x="142" y="928"/>
                  </a:lnTo>
                  <a:lnTo>
                    <a:pt x="123" y="849"/>
                  </a:lnTo>
                  <a:lnTo>
                    <a:pt x="100" y="772"/>
                  </a:lnTo>
                  <a:lnTo>
                    <a:pt x="71" y="696"/>
                  </a:lnTo>
                  <a:lnTo>
                    <a:pt x="39" y="621"/>
                  </a:lnTo>
                  <a:lnTo>
                    <a:pt x="0" y="548"/>
                  </a:lnTo>
                  <a:lnTo>
                    <a:pt x="947" y="0"/>
                  </a:lnTo>
                </a:path>
              </a:pathLst>
            </a:custGeom>
            <a:noFill/>
            <a:ln w="19050">
              <a:solidFill>
                <a:schemeClr val="lt1"/>
              </a:solidFill>
              <a:prstDash val="solid"/>
              <a:round/>
              <a:headEnd/>
              <a:tailEnd/>
            </a:ln>
            <a:sp3d extrusionH="349250" prstMaterial="clear"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" name="Freeform 35">
              <a:extLst>
                <a:ext uri="{FF2B5EF4-FFF2-40B4-BE49-F238E27FC236}">
                  <a16:creationId xmlns:a16="http://schemas.microsoft.com/office/drawing/2014/main" id="{FD6AE551-EB58-1F80-D7C3-3D9177AE4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5709" y="3995735"/>
              <a:ext cx="1601788" cy="1357312"/>
            </a:xfrm>
            <a:custGeom>
              <a:avLst/>
              <a:gdLst>
                <a:gd name="T0" fmla="*/ 2019 w 2019"/>
                <a:gd name="T1" fmla="*/ 547 h 1710"/>
                <a:gd name="T2" fmla="*/ 1978 w 2019"/>
                <a:gd name="T3" fmla="*/ 614 h 1710"/>
                <a:gd name="T4" fmla="*/ 1936 w 2019"/>
                <a:gd name="T5" fmla="*/ 679 h 1710"/>
                <a:gd name="T6" fmla="*/ 1892 w 2019"/>
                <a:gd name="T7" fmla="*/ 743 h 1710"/>
                <a:gd name="T8" fmla="*/ 1846 w 2019"/>
                <a:gd name="T9" fmla="*/ 804 h 1710"/>
                <a:gd name="T10" fmla="*/ 1748 w 2019"/>
                <a:gd name="T11" fmla="*/ 921 h 1710"/>
                <a:gd name="T12" fmla="*/ 1644 w 2019"/>
                <a:gd name="T13" fmla="*/ 1033 h 1710"/>
                <a:gd name="T14" fmla="*/ 1590 w 2019"/>
                <a:gd name="T15" fmla="*/ 1084 h 1710"/>
                <a:gd name="T16" fmla="*/ 1533 w 2019"/>
                <a:gd name="T17" fmla="*/ 1136 h 1710"/>
                <a:gd name="T18" fmla="*/ 1475 w 2019"/>
                <a:gd name="T19" fmla="*/ 1184 h 1710"/>
                <a:gd name="T20" fmla="*/ 1416 w 2019"/>
                <a:gd name="T21" fmla="*/ 1232 h 1710"/>
                <a:gd name="T22" fmla="*/ 1356 w 2019"/>
                <a:gd name="T23" fmla="*/ 1277 h 1710"/>
                <a:gd name="T24" fmla="*/ 1293 w 2019"/>
                <a:gd name="T25" fmla="*/ 1319 h 1710"/>
                <a:gd name="T26" fmla="*/ 1229 w 2019"/>
                <a:gd name="T27" fmla="*/ 1361 h 1710"/>
                <a:gd name="T28" fmla="*/ 1166 w 2019"/>
                <a:gd name="T29" fmla="*/ 1399 h 1710"/>
                <a:gd name="T30" fmla="*/ 1099 w 2019"/>
                <a:gd name="T31" fmla="*/ 1436 h 1710"/>
                <a:gd name="T32" fmla="*/ 1033 w 2019"/>
                <a:gd name="T33" fmla="*/ 1470 h 1710"/>
                <a:gd name="T34" fmla="*/ 964 w 2019"/>
                <a:gd name="T35" fmla="*/ 1503 h 1710"/>
                <a:gd name="T36" fmla="*/ 895 w 2019"/>
                <a:gd name="T37" fmla="*/ 1534 h 1710"/>
                <a:gd name="T38" fmla="*/ 824 w 2019"/>
                <a:gd name="T39" fmla="*/ 1561 h 1710"/>
                <a:gd name="T40" fmla="*/ 753 w 2019"/>
                <a:gd name="T41" fmla="*/ 1586 h 1710"/>
                <a:gd name="T42" fmla="*/ 682 w 2019"/>
                <a:gd name="T43" fmla="*/ 1611 h 1710"/>
                <a:gd name="T44" fmla="*/ 609 w 2019"/>
                <a:gd name="T45" fmla="*/ 1630 h 1710"/>
                <a:gd name="T46" fmla="*/ 534 w 2019"/>
                <a:gd name="T47" fmla="*/ 1649 h 1710"/>
                <a:gd name="T48" fmla="*/ 461 w 2019"/>
                <a:gd name="T49" fmla="*/ 1666 h 1710"/>
                <a:gd name="T50" fmla="*/ 384 w 2019"/>
                <a:gd name="T51" fmla="*/ 1680 h 1710"/>
                <a:gd name="T52" fmla="*/ 309 w 2019"/>
                <a:gd name="T53" fmla="*/ 1691 h 1710"/>
                <a:gd name="T54" fmla="*/ 233 w 2019"/>
                <a:gd name="T55" fmla="*/ 1699 h 1710"/>
                <a:gd name="T56" fmla="*/ 156 w 2019"/>
                <a:gd name="T57" fmla="*/ 1707 h 1710"/>
                <a:gd name="T58" fmla="*/ 79 w 2019"/>
                <a:gd name="T59" fmla="*/ 1710 h 1710"/>
                <a:gd name="T60" fmla="*/ 0 w 2019"/>
                <a:gd name="T61" fmla="*/ 1710 h 1710"/>
                <a:gd name="T62" fmla="*/ 0 w 2019"/>
                <a:gd name="T63" fmla="*/ 616 h 1710"/>
                <a:gd name="T64" fmla="*/ 83 w 2019"/>
                <a:gd name="T65" fmla="*/ 614 h 1710"/>
                <a:gd name="T66" fmla="*/ 163 w 2019"/>
                <a:gd name="T67" fmla="*/ 606 h 1710"/>
                <a:gd name="T68" fmla="*/ 244 w 2019"/>
                <a:gd name="T69" fmla="*/ 593 h 1710"/>
                <a:gd name="T70" fmla="*/ 323 w 2019"/>
                <a:gd name="T71" fmla="*/ 574 h 1710"/>
                <a:gd name="T72" fmla="*/ 400 w 2019"/>
                <a:gd name="T73" fmla="*/ 551 h 1710"/>
                <a:gd name="T74" fmla="*/ 475 w 2019"/>
                <a:gd name="T75" fmla="*/ 522 h 1710"/>
                <a:gd name="T76" fmla="*/ 548 w 2019"/>
                <a:gd name="T77" fmla="*/ 489 h 1710"/>
                <a:gd name="T78" fmla="*/ 619 w 2019"/>
                <a:gd name="T79" fmla="*/ 451 h 1710"/>
                <a:gd name="T80" fmla="*/ 686 w 2019"/>
                <a:gd name="T81" fmla="*/ 409 h 1710"/>
                <a:gd name="T82" fmla="*/ 751 w 2019"/>
                <a:gd name="T83" fmla="*/ 363 h 1710"/>
                <a:gd name="T84" fmla="*/ 813 w 2019"/>
                <a:gd name="T85" fmla="*/ 313 h 1710"/>
                <a:gd name="T86" fmla="*/ 872 w 2019"/>
                <a:gd name="T87" fmla="*/ 257 h 1710"/>
                <a:gd name="T88" fmla="*/ 928 w 2019"/>
                <a:gd name="T89" fmla="*/ 197 h 1710"/>
                <a:gd name="T90" fmla="*/ 978 w 2019"/>
                <a:gd name="T91" fmla="*/ 136 h 1710"/>
                <a:gd name="T92" fmla="*/ 1026 w 2019"/>
                <a:gd name="T93" fmla="*/ 69 h 1710"/>
                <a:gd name="T94" fmla="*/ 1070 w 2019"/>
                <a:gd name="T95" fmla="*/ 0 h 1710"/>
                <a:gd name="T96" fmla="*/ 2019 w 2019"/>
                <a:gd name="T97" fmla="*/ 547 h 1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19" h="1710">
                  <a:moveTo>
                    <a:pt x="2019" y="547"/>
                  </a:moveTo>
                  <a:lnTo>
                    <a:pt x="1978" y="614"/>
                  </a:lnTo>
                  <a:lnTo>
                    <a:pt x="1936" y="679"/>
                  </a:lnTo>
                  <a:lnTo>
                    <a:pt x="1892" y="743"/>
                  </a:lnTo>
                  <a:lnTo>
                    <a:pt x="1846" y="804"/>
                  </a:lnTo>
                  <a:lnTo>
                    <a:pt x="1748" y="921"/>
                  </a:lnTo>
                  <a:lnTo>
                    <a:pt x="1644" y="1033"/>
                  </a:lnTo>
                  <a:lnTo>
                    <a:pt x="1590" y="1084"/>
                  </a:lnTo>
                  <a:lnTo>
                    <a:pt x="1533" y="1136"/>
                  </a:lnTo>
                  <a:lnTo>
                    <a:pt x="1475" y="1184"/>
                  </a:lnTo>
                  <a:lnTo>
                    <a:pt x="1416" y="1232"/>
                  </a:lnTo>
                  <a:lnTo>
                    <a:pt x="1356" y="1277"/>
                  </a:lnTo>
                  <a:lnTo>
                    <a:pt x="1293" y="1319"/>
                  </a:lnTo>
                  <a:lnTo>
                    <a:pt x="1229" y="1361"/>
                  </a:lnTo>
                  <a:lnTo>
                    <a:pt x="1166" y="1399"/>
                  </a:lnTo>
                  <a:lnTo>
                    <a:pt x="1099" y="1436"/>
                  </a:lnTo>
                  <a:lnTo>
                    <a:pt x="1033" y="1470"/>
                  </a:lnTo>
                  <a:lnTo>
                    <a:pt x="964" y="1503"/>
                  </a:lnTo>
                  <a:lnTo>
                    <a:pt x="895" y="1534"/>
                  </a:lnTo>
                  <a:lnTo>
                    <a:pt x="824" y="1561"/>
                  </a:lnTo>
                  <a:lnTo>
                    <a:pt x="753" y="1586"/>
                  </a:lnTo>
                  <a:lnTo>
                    <a:pt x="682" y="1611"/>
                  </a:lnTo>
                  <a:lnTo>
                    <a:pt x="609" y="1630"/>
                  </a:lnTo>
                  <a:lnTo>
                    <a:pt x="534" y="1649"/>
                  </a:lnTo>
                  <a:lnTo>
                    <a:pt x="461" y="1666"/>
                  </a:lnTo>
                  <a:lnTo>
                    <a:pt x="384" y="1680"/>
                  </a:lnTo>
                  <a:lnTo>
                    <a:pt x="309" y="1691"/>
                  </a:lnTo>
                  <a:lnTo>
                    <a:pt x="233" y="1699"/>
                  </a:lnTo>
                  <a:lnTo>
                    <a:pt x="156" y="1707"/>
                  </a:lnTo>
                  <a:lnTo>
                    <a:pt x="79" y="1710"/>
                  </a:lnTo>
                  <a:lnTo>
                    <a:pt x="0" y="1710"/>
                  </a:lnTo>
                  <a:lnTo>
                    <a:pt x="0" y="616"/>
                  </a:lnTo>
                  <a:lnTo>
                    <a:pt x="83" y="614"/>
                  </a:lnTo>
                  <a:lnTo>
                    <a:pt x="163" y="606"/>
                  </a:lnTo>
                  <a:lnTo>
                    <a:pt x="244" y="593"/>
                  </a:lnTo>
                  <a:lnTo>
                    <a:pt x="323" y="574"/>
                  </a:lnTo>
                  <a:lnTo>
                    <a:pt x="400" y="551"/>
                  </a:lnTo>
                  <a:lnTo>
                    <a:pt x="475" y="522"/>
                  </a:lnTo>
                  <a:lnTo>
                    <a:pt x="548" y="489"/>
                  </a:lnTo>
                  <a:lnTo>
                    <a:pt x="619" y="451"/>
                  </a:lnTo>
                  <a:lnTo>
                    <a:pt x="686" y="409"/>
                  </a:lnTo>
                  <a:lnTo>
                    <a:pt x="751" y="363"/>
                  </a:lnTo>
                  <a:lnTo>
                    <a:pt x="813" y="313"/>
                  </a:lnTo>
                  <a:lnTo>
                    <a:pt x="872" y="257"/>
                  </a:lnTo>
                  <a:lnTo>
                    <a:pt x="928" y="197"/>
                  </a:lnTo>
                  <a:lnTo>
                    <a:pt x="978" y="136"/>
                  </a:lnTo>
                  <a:lnTo>
                    <a:pt x="1026" y="69"/>
                  </a:lnTo>
                  <a:lnTo>
                    <a:pt x="1070" y="0"/>
                  </a:lnTo>
                  <a:lnTo>
                    <a:pt x="2019" y="54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sp3d extrusionH="34925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" name="Freeform 37">
              <a:extLst>
                <a:ext uri="{FF2B5EF4-FFF2-40B4-BE49-F238E27FC236}">
                  <a16:creationId xmlns:a16="http://schemas.microsoft.com/office/drawing/2014/main" id="{3FB5F4D7-22DE-7CD8-80C6-C896FB52A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8637" y="4021635"/>
              <a:ext cx="1600200" cy="1357313"/>
            </a:xfrm>
            <a:custGeom>
              <a:avLst/>
              <a:gdLst>
                <a:gd name="T0" fmla="*/ 2017 w 2017"/>
                <a:gd name="T1" fmla="*/ 1710 h 1710"/>
                <a:gd name="T2" fmla="*/ 1940 w 2017"/>
                <a:gd name="T3" fmla="*/ 1710 h 1710"/>
                <a:gd name="T4" fmla="*/ 1861 w 2017"/>
                <a:gd name="T5" fmla="*/ 1707 h 1710"/>
                <a:gd name="T6" fmla="*/ 1784 w 2017"/>
                <a:gd name="T7" fmla="*/ 1699 h 1710"/>
                <a:gd name="T8" fmla="*/ 1708 w 2017"/>
                <a:gd name="T9" fmla="*/ 1691 h 1710"/>
                <a:gd name="T10" fmla="*/ 1633 w 2017"/>
                <a:gd name="T11" fmla="*/ 1680 h 1710"/>
                <a:gd name="T12" fmla="*/ 1558 w 2017"/>
                <a:gd name="T13" fmla="*/ 1666 h 1710"/>
                <a:gd name="T14" fmla="*/ 1483 w 2017"/>
                <a:gd name="T15" fmla="*/ 1649 h 1710"/>
                <a:gd name="T16" fmla="*/ 1410 w 2017"/>
                <a:gd name="T17" fmla="*/ 1630 h 1710"/>
                <a:gd name="T18" fmla="*/ 1337 w 2017"/>
                <a:gd name="T19" fmla="*/ 1611 h 1710"/>
                <a:gd name="T20" fmla="*/ 1264 w 2017"/>
                <a:gd name="T21" fmla="*/ 1586 h 1710"/>
                <a:gd name="T22" fmla="*/ 1193 w 2017"/>
                <a:gd name="T23" fmla="*/ 1561 h 1710"/>
                <a:gd name="T24" fmla="*/ 1122 w 2017"/>
                <a:gd name="T25" fmla="*/ 1534 h 1710"/>
                <a:gd name="T26" fmla="*/ 1053 w 2017"/>
                <a:gd name="T27" fmla="*/ 1503 h 1710"/>
                <a:gd name="T28" fmla="*/ 986 w 2017"/>
                <a:gd name="T29" fmla="*/ 1470 h 1710"/>
                <a:gd name="T30" fmla="*/ 918 w 2017"/>
                <a:gd name="T31" fmla="*/ 1436 h 1710"/>
                <a:gd name="T32" fmla="*/ 853 w 2017"/>
                <a:gd name="T33" fmla="*/ 1399 h 1710"/>
                <a:gd name="T34" fmla="*/ 788 w 2017"/>
                <a:gd name="T35" fmla="*/ 1361 h 1710"/>
                <a:gd name="T36" fmla="*/ 724 w 2017"/>
                <a:gd name="T37" fmla="*/ 1319 h 1710"/>
                <a:gd name="T38" fmla="*/ 663 w 2017"/>
                <a:gd name="T39" fmla="*/ 1277 h 1710"/>
                <a:gd name="T40" fmla="*/ 601 w 2017"/>
                <a:gd name="T41" fmla="*/ 1232 h 1710"/>
                <a:gd name="T42" fmla="*/ 542 w 2017"/>
                <a:gd name="T43" fmla="*/ 1184 h 1710"/>
                <a:gd name="T44" fmla="*/ 484 w 2017"/>
                <a:gd name="T45" fmla="*/ 1136 h 1710"/>
                <a:gd name="T46" fmla="*/ 429 w 2017"/>
                <a:gd name="T47" fmla="*/ 1084 h 1710"/>
                <a:gd name="T48" fmla="*/ 373 w 2017"/>
                <a:gd name="T49" fmla="*/ 1033 h 1710"/>
                <a:gd name="T50" fmla="*/ 269 w 2017"/>
                <a:gd name="T51" fmla="*/ 921 h 1710"/>
                <a:gd name="T52" fmla="*/ 171 w 2017"/>
                <a:gd name="T53" fmla="*/ 804 h 1710"/>
                <a:gd name="T54" fmla="*/ 125 w 2017"/>
                <a:gd name="T55" fmla="*/ 743 h 1710"/>
                <a:gd name="T56" fmla="*/ 81 w 2017"/>
                <a:gd name="T57" fmla="*/ 679 h 1710"/>
                <a:gd name="T58" fmla="*/ 39 w 2017"/>
                <a:gd name="T59" fmla="*/ 614 h 1710"/>
                <a:gd name="T60" fmla="*/ 0 w 2017"/>
                <a:gd name="T61" fmla="*/ 547 h 1710"/>
                <a:gd name="T62" fmla="*/ 947 w 2017"/>
                <a:gd name="T63" fmla="*/ 0 h 1710"/>
                <a:gd name="T64" fmla="*/ 991 w 2017"/>
                <a:gd name="T65" fmla="*/ 69 h 1710"/>
                <a:gd name="T66" fmla="*/ 1039 w 2017"/>
                <a:gd name="T67" fmla="*/ 136 h 1710"/>
                <a:gd name="T68" fmla="*/ 1091 w 2017"/>
                <a:gd name="T69" fmla="*/ 197 h 1710"/>
                <a:gd name="T70" fmla="*/ 1147 w 2017"/>
                <a:gd name="T71" fmla="*/ 257 h 1710"/>
                <a:gd name="T72" fmla="*/ 1204 w 2017"/>
                <a:gd name="T73" fmla="*/ 313 h 1710"/>
                <a:gd name="T74" fmla="*/ 1266 w 2017"/>
                <a:gd name="T75" fmla="*/ 363 h 1710"/>
                <a:gd name="T76" fmla="*/ 1331 w 2017"/>
                <a:gd name="T77" fmla="*/ 409 h 1710"/>
                <a:gd name="T78" fmla="*/ 1400 w 2017"/>
                <a:gd name="T79" fmla="*/ 451 h 1710"/>
                <a:gd name="T80" fmla="*/ 1469 w 2017"/>
                <a:gd name="T81" fmla="*/ 489 h 1710"/>
                <a:gd name="T82" fmla="*/ 1542 w 2017"/>
                <a:gd name="T83" fmla="*/ 522 h 1710"/>
                <a:gd name="T84" fmla="*/ 1617 w 2017"/>
                <a:gd name="T85" fmla="*/ 551 h 1710"/>
                <a:gd name="T86" fmla="*/ 1694 w 2017"/>
                <a:gd name="T87" fmla="*/ 574 h 1710"/>
                <a:gd name="T88" fmla="*/ 1773 w 2017"/>
                <a:gd name="T89" fmla="*/ 593 h 1710"/>
                <a:gd name="T90" fmla="*/ 1854 w 2017"/>
                <a:gd name="T91" fmla="*/ 606 h 1710"/>
                <a:gd name="T92" fmla="*/ 1934 w 2017"/>
                <a:gd name="T93" fmla="*/ 614 h 1710"/>
                <a:gd name="T94" fmla="*/ 2017 w 2017"/>
                <a:gd name="T95" fmla="*/ 616 h 1710"/>
                <a:gd name="T96" fmla="*/ 2017 w 2017"/>
                <a:gd name="T97" fmla="*/ 1710 h 1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17" h="1710">
                  <a:moveTo>
                    <a:pt x="2017" y="1710"/>
                  </a:moveTo>
                  <a:lnTo>
                    <a:pt x="1940" y="1710"/>
                  </a:lnTo>
                  <a:lnTo>
                    <a:pt x="1861" y="1707"/>
                  </a:lnTo>
                  <a:lnTo>
                    <a:pt x="1784" y="1699"/>
                  </a:lnTo>
                  <a:lnTo>
                    <a:pt x="1708" y="1691"/>
                  </a:lnTo>
                  <a:lnTo>
                    <a:pt x="1633" y="1680"/>
                  </a:lnTo>
                  <a:lnTo>
                    <a:pt x="1558" y="1666"/>
                  </a:lnTo>
                  <a:lnTo>
                    <a:pt x="1483" y="1649"/>
                  </a:lnTo>
                  <a:lnTo>
                    <a:pt x="1410" y="1630"/>
                  </a:lnTo>
                  <a:lnTo>
                    <a:pt x="1337" y="1611"/>
                  </a:lnTo>
                  <a:lnTo>
                    <a:pt x="1264" y="1586"/>
                  </a:lnTo>
                  <a:lnTo>
                    <a:pt x="1193" y="1561"/>
                  </a:lnTo>
                  <a:lnTo>
                    <a:pt x="1122" y="1534"/>
                  </a:lnTo>
                  <a:lnTo>
                    <a:pt x="1053" y="1503"/>
                  </a:lnTo>
                  <a:lnTo>
                    <a:pt x="986" y="1470"/>
                  </a:lnTo>
                  <a:lnTo>
                    <a:pt x="918" y="1436"/>
                  </a:lnTo>
                  <a:lnTo>
                    <a:pt x="853" y="1399"/>
                  </a:lnTo>
                  <a:lnTo>
                    <a:pt x="788" y="1361"/>
                  </a:lnTo>
                  <a:lnTo>
                    <a:pt x="724" y="1319"/>
                  </a:lnTo>
                  <a:lnTo>
                    <a:pt x="663" y="1277"/>
                  </a:lnTo>
                  <a:lnTo>
                    <a:pt x="601" y="1232"/>
                  </a:lnTo>
                  <a:lnTo>
                    <a:pt x="542" y="1184"/>
                  </a:lnTo>
                  <a:lnTo>
                    <a:pt x="484" y="1136"/>
                  </a:lnTo>
                  <a:lnTo>
                    <a:pt x="429" y="1084"/>
                  </a:lnTo>
                  <a:lnTo>
                    <a:pt x="373" y="1033"/>
                  </a:lnTo>
                  <a:lnTo>
                    <a:pt x="269" y="921"/>
                  </a:lnTo>
                  <a:lnTo>
                    <a:pt x="171" y="804"/>
                  </a:lnTo>
                  <a:lnTo>
                    <a:pt x="125" y="743"/>
                  </a:lnTo>
                  <a:lnTo>
                    <a:pt x="81" y="679"/>
                  </a:lnTo>
                  <a:lnTo>
                    <a:pt x="39" y="614"/>
                  </a:lnTo>
                  <a:lnTo>
                    <a:pt x="0" y="547"/>
                  </a:lnTo>
                  <a:lnTo>
                    <a:pt x="947" y="0"/>
                  </a:lnTo>
                  <a:lnTo>
                    <a:pt x="991" y="69"/>
                  </a:lnTo>
                  <a:lnTo>
                    <a:pt x="1039" y="136"/>
                  </a:lnTo>
                  <a:lnTo>
                    <a:pt x="1091" y="197"/>
                  </a:lnTo>
                  <a:lnTo>
                    <a:pt x="1147" y="257"/>
                  </a:lnTo>
                  <a:lnTo>
                    <a:pt x="1204" y="313"/>
                  </a:lnTo>
                  <a:lnTo>
                    <a:pt x="1266" y="363"/>
                  </a:lnTo>
                  <a:lnTo>
                    <a:pt x="1331" y="409"/>
                  </a:lnTo>
                  <a:lnTo>
                    <a:pt x="1400" y="451"/>
                  </a:lnTo>
                  <a:lnTo>
                    <a:pt x="1469" y="489"/>
                  </a:lnTo>
                  <a:lnTo>
                    <a:pt x="1542" y="522"/>
                  </a:lnTo>
                  <a:lnTo>
                    <a:pt x="1617" y="551"/>
                  </a:lnTo>
                  <a:lnTo>
                    <a:pt x="1694" y="574"/>
                  </a:lnTo>
                  <a:lnTo>
                    <a:pt x="1773" y="593"/>
                  </a:lnTo>
                  <a:lnTo>
                    <a:pt x="1854" y="606"/>
                  </a:lnTo>
                  <a:lnTo>
                    <a:pt x="1934" y="614"/>
                  </a:lnTo>
                  <a:lnTo>
                    <a:pt x="2017" y="616"/>
                  </a:lnTo>
                  <a:lnTo>
                    <a:pt x="2017" y="1710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50000"/>
                  </a:schemeClr>
                </a:gs>
              </a:gsLst>
              <a:lin ang="2700000" scaled="1"/>
            </a:gradFill>
            <a:ln>
              <a:noFill/>
            </a:ln>
            <a:sp3d extrusionH="34925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" name="Freeform 39">
              <a:extLst>
                <a:ext uri="{FF2B5EF4-FFF2-40B4-BE49-F238E27FC236}">
                  <a16:creationId xmlns:a16="http://schemas.microsoft.com/office/drawing/2014/main" id="{3D088D3E-BB04-648A-78F3-AC6302CAA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3336" y="2536539"/>
              <a:ext cx="1000125" cy="1849438"/>
            </a:xfrm>
            <a:custGeom>
              <a:avLst/>
              <a:gdLst>
                <a:gd name="T0" fmla="*/ 311 w 1260"/>
                <a:gd name="T1" fmla="*/ 2330 h 2330"/>
                <a:gd name="T2" fmla="*/ 273 w 1260"/>
                <a:gd name="T3" fmla="*/ 2262 h 2330"/>
                <a:gd name="T4" fmla="*/ 238 w 1260"/>
                <a:gd name="T5" fmla="*/ 2193 h 2330"/>
                <a:gd name="T6" fmla="*/ 206 w 1260"/>
                <a:gd name="T7" fmla="*/ 2124 h 2330"/>
                <a:gd name="T8" fmla="*/ 175 w 1260"/>
                <a:gd name="T9" fmla="*/ 2053 h 2330"/>
                <a:gd name="T10" fmla="*/ 146 w 1260"/>
                <a:gd name="T11" fmla="*/ 1982 h 2330"/>
                <a:gd name="T12" fmla="*/ 121 w 1260"/>
                <a:gd name="T13" fmla="*/ 1909 h 2330"/>
                <a:gd name="T14" fmla="*/ 98 w 1260"/>
                <a:gd name="T15" fmla="*/ 1836 h 2330"/>
                <a:gd name="T16" fmla="*/ 77 w 1260"/>
                <a:gd name="T17" fmla="*/ 1763 h 2330"/>
                <a:gd name="T18" fmla="*/ 60 w 1260"/>
                <a:gd name="T19" fmla="*/ 1690 h 2330"/>
                <a:gd name="T20" fmla="*/ 42 w 1260"/>
                <a:gd name="T21" fmla="*/ 1615 h 2330"/>
                <a:gd name="T22" fmla="*/ 29 w 1260"/>
                <a:gd name="T23" fmla="*/ 1540 h 2330"/>
                <a:gd name="T24" fmla="*/ 19 w 1260"/>
                <a:gd name="T25" fmla="*/ 1466 h 2330"/>
                <a:gd name="T26" fmla="*/ 10 w 1260"/>
                <a:gd name="T27" fmla="*/ 1391 h 2330"/>
                <a:gd name="T28" fmla="*/ 4 w 1260"/>
                <a:gd name="T29" fmla="*/ 1316 h 2330"/>
                <a:gd name="T30" fmla="*/ 0 w 1260"/>
                <a:gd name="T31" fmla="*/ 1241 h 2330"/>
                <a:gd name="T32" fmla="*/ 0 w 1260"/>
                <a:gd name="T33" fmla="*/ 1166 h 2330"/>
                <a:gd name="T34" fmla="*/ 0 w 1260"/>
                <a:gd name="T35" fmla="*/ 1089 h 2330"/>
                <a:gd name="T36" fmla="*/ 4 w 1260"/>
                <a:gd name="T37" fmla="*/ 1014 h 2330"/>
                <a:gd name="T38" fmla="*/ 10 w 1260"/>
                <a:gd name="T39" fmla="*/ 939 h 2330"/>
                <a:gd name="T40" fmla="*/ 19 w 1260"/>
                <a:gd name="T41" fmla="*/ 865 h 2330"/>
                <a:gd name="T42" fmla="*/ 29 w 1260"/>
                <a:gd name="T43" fmla="*/ 790 h 2330"/>
                <a:gd name="T44" fmla="*/ 42 w 1260"/>
                <a:gd name="T45" fmla="*/ 715 h 2330"/>
                <a:gd name="T46" fmla="*/ 60 w 1260"/>
                <a:gd name="T47" fmla="*/ 642 h 2330"/>
                <a:gd name="T48" fmla="*/ 77 w 1260"/>
                <a:gd name="T49" fmla="*/ 567 h 2330"/>
                <a:gd name="T50" fmla="*/ 98 w 1260"/>
                <a:gd name="T51" fmla="*/ 494 h 2330"/>
                <a:gd name="T52" fmla="*/ 121 w 1260"/>
                <a:gd name="T53" fmla="*/ 421 h 2330"/>
                <a:gd name="T54" fmla="*/ 146 w 1260"/>
                <a:gd name="T55" fmla="*/ 350 h 2330"/>
                <a:gd name="T56" fmla="*/ 175 w 1260"/>
                <a:gd name="T57" fmla="*/ 279 h 2330"/>
                <a:gd name="T58" fmla="*/ 206 w 1260"/>
                <a:gd name="T59" fmla="*/ 208 h 2330"/>
                <a:gd name="T60" fmla="*/ 238 w 1260"/>
                <a:gd name="T61" fmla="*/ 139 h 2330"/>
                <a:gd name="T62" fmla="*/ 273 w 1260"/>
                <a:gd name="T63" fmla="*/ 70 h 2330"/>
                <a:gd name="T64" fmla="*/ 311 w 1260"/>
                <a:gd name="T65" fmla="*/ 0 h 2330"/>
                <a:gd name="T66" fmla="*/ 1260 w 1260"/>
                <a:gd name="T67" fmla="*/ 548 h 2330"/>
                <a:gd name="T68" fmla="*/ 1221 w 1260"/>
                <a:gd name="T69" fmla="*/ 621 h 2330"/>
                <a:gd name="T70" fmla="*/ 1187 w 1260"/>
                <a:gd name="T71" fmla="*/ 696 h 2330"/>
                <a:gd name="T72" fmla="*/ 1158 w 1260"/>
                <a:gd name="T73" fmla="*/ 770 h 2330"/>
                <a:gd name="T74" fmla="*/ 1135 w 1260"/>
                <a:gd name="T75" fmla="*/ 849 h 2330"/>
                <a:gd name="T76" fmla="*/ 1118 w 1260"/>
                <a:gd name="T77" fmla="*/ 926 h 2330"/>
                <a:gd name="T78" fmla="*/ 1104 w 1260"/>
                <a:gd name="T79" fmla="*/ 1007 h 2330"/>
                <a:gd name="T80" fmla="*/ 1097 w 1260"/>
                <a:gd name="T81" fmla="*/ 1085 h 2330"/>
                <a:gd name="T82" fmla="*/ 1095 w 1260"/>
                <a:gd name="T83" fmla="*/ 1166 h 2330"/>
                <a:gd name="T84" fmla="*/ 1097 w 1260"/>
                <a:gd name="T85" fmla="*/ 1245 h 2330"/>
                <a:gd name="T86" fmla="*/ 1104 w 1260"/>
                <a:gd name="T87" fmla="*/ 1325 h 2330"/>
                <a:gd name="T88" fmla="*/ 1118 w 1260"/>
                <a:gd name="T89" fmla="*/ 1404 h 2330"/>
                <a:gd name="T90" fmla="*/ 1135 w 1260"/>
                <a:gd name="T91" fmla="*/ 1483 h 2330"/>
                <a:gd name="T92" fmla="*/ 1158 w 1260"/>
                <a:gd name="T93" fmla="*/ 1560 h 2330"/>
                <a:gd name="T94" fmla="*/ 1187 w 1260"/>
                <a:gd name="T95" fmla="*/ 1636 h 2330"/>
                <a:gd name="T96" fmla="*/ 1221 w 1260"/>
                <a:gd name="T97" fmla="*/ 1709 h 2330"/>
                <a:gd name="T98" fmla="*/ 1260 w 1260"/>
                <a:gd name="T99" fmla="*/ 1782 h 2330"/>
                <a:gd name="T100" fmla="*/ 311 w 1260"/>
                <a:gd name="T101" fmla="*/ 2330 h 2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0" h="2330">
                  <a:moveTo>
                    <a:pt x="311" y="2330"/>
                  </a:moveTo>
                  <a:lnTo>
                    <a:pt x="273" y="2262"/>
                  </a:lnTo>
                  <a:lnTo>
                    <a:pt x="238" y="2193"/>
                  </a:lnTo>
                  <a:lnTo>
                    <a:pt x="206" y="2124"/>
                  </a:lnTo>
                  <a:lnTo>
                    <a:pt x="175" y="2053"/>
                  </a:lnTo>
                  <a:lnTo>
                    <a:pt x="146" y="1982"/>
                  </a:lnTo>
                  <a:lnTo>
                    <a:pt x="121" y="1909"/>
                  </a:lnTo>
                  <a:lnTo>
                    <a:pt x="98" y="1836"/>
                  </a:lnTo>
                  <a:lnTo>
                    <a:pt x="77" y="1763"/>
                  </a:lnTo>
                  <a:lnTo>
                    <a:pt x="60" y="1690"/>
                  </a:lnTo>
                  <a:lnTo>
                    <a:pt x="42" y="1615"/>
                  </a:lnTo>
                  <a:lnTo>
                    <a:pt x="29" y="1540"/>
                  </a:lnTo>
                  <a:lnTo>
                    <a:pt x="19" y="1466"/>
                  </a:lnTo>
                  <a:lnTo>
                    <a:pt x="10" y="1391"/>
                  </a:lnTo>
                  <a:lnTo>
                    <a:pt x="4" y="1316"/>
                  </a:lnTo>
                  <a:lnTo>
                    <a:pt x="0" y="1241"/>
                  </a:lnTo>
                  <a:lnTo>
                    <a:pt x="0" y="1166"/>
                  </a:lnTo>
                  <a:lnTo>
                    <a:pt x="0" y="1089"/>
                  </a:lnTo>
                  <a:lnTo>
                    <a:pt x="4" y="1014"/>
                  </a:lnTo>
                  <a:lnTo>
                    <a:pt x="10" y="939"/>
                  </a:lnTo>
                  <a:lnTo>
                    <a:pt x="19" y="865"/>
                  </a:lnTo>
                  <a:lnTo>
                    <a:pt x="29" y="790"/>
                  </a:lnTo>
                  <a:lnTo>
                    <a:pt x="42" y="715"/>
                  </a:lnTo>
                  <a:lnTo>
                    <a:pt x="60" y="642"/>
                  </a:lnTo>
                  <a:lnTo>
                    <a:pt x="77" y="567"/>
                  </a:lnTo>
                  <a:lnTo>
                    <a:pt x="98" y="494"/>
                  </a:lnTo>
                  <a:lnTo>
                    <a:pt x="121" y="421"/>
                  </a:lnTo>
                  <a:lnTo>
                    <a:pt x="146" y="350"/>
                  </a:lnTo>
                  <a:lnTo>
                    <a:pt x="175" y="279"/>
                  </a:lnTo>
                  <a:lnTo>
                    <a:pt x="206" y="208"/>
                  </a:lnTo>
                  <a:lnTo>
                    <a:pt x="238" y="139"/>
                  </a:lnTo>
                  <a:lnTo>
                    <a:pt x="273" y="70"/>
                  </a:lnTo>
                  <a:lnTo>
                    <a:pt x="311" y="0"/>
                  </a:lnTo>
                  <a:lnTo>
                    <a:pt x="1260" y="548"/>
                  </a:lnTo>
                  <a:lnTo>
                    <a:pt x="1221" y="621"/>
                  </a:lnTo>
                  <a:lnTo>
                    <a:pt x="1187" y="696"/>
                  </a:lnTo>
                  <a:lnTo>
                    <a:pt x="1158" y="770"/>
                  </a:lnTo>
                  <a:lnTo>
                    <a:pt x="1135" y="849"/>
                  </a:lnTo>
                  <a:lnTo>
                    <a:pt x="1118" y="926"/>
                  </a:lnTo>
                  <a:lnTo>
                    <a:pt x="1104" y="1007"/>
                  </a:lnTo>
                  <a:lnTo>
                    <a:pt x="1097" y="1085"/>
                  </a:lnTo>
                  <a:lnTo>
                    <a:pt x="1095" y="1166"/>
                  </a:lnTo>
                  <a:lnTo>
                    <a:pt x="1097" y="1245"/>
                  </a:lnTo>
                  <a:lnTo>
                    <a:pt x="1104" y="1325"/>
                  </a:lnTo>
                  <a:lnTo>
                    <a:pt x="1118" y="1404"/>
                  </a:lnTo>
                  <a:lnTo>
                    <a:pt x="1135" y="1483"/>
                  </a:lnTo>
                  <a:lnTo>
                    <a:pt x="1158" y="1560"/>
                  </a:lnTo>
                  <a:lnTo>
                    <a:pt x="1187" y="1636"/>
                  </a:lnTo>
                  <a:lnTo>
                    <a:pt x="1221" y="1709"/>
                  </a:lnTo>
                  <a:lnTo>
                    <a:pt x="1260" y="1782"/>
                  </a:lnTo>
                  <a:lnTo>
                    <a:pt x="311" y="233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  <a:sp3d extrusionH="34925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Forme libre : forme 70">
              <a:extLst>
                <a:ext uri="{FF2B5EF4-FFF2-40B4-BE49-F238E27FC236}">
                  <a16:creationId xmlns:a16="http://schemas.microsoft.com/office/drawing/2014/main" id="{AEB3659B-8E86-C3D9-E399-D1A6C38D5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7866" y="1699842"/>
              <a:ext cx="1410972" cy="990236"/>
            </a:xfrm>
            <a:custGeom>
              <a:avLst/>
              <a:gdLst>
                <a:gd name="connsiteX0" fmla="*/ 864359 w 1410972"/>
                <a:gd name="connsiteY0" fmla="*/ 0 h 990236"/>
                <a:gd name="connsiteX1" fmla="*/ 1410972 w 1410972"/>
                <a:gd name="connsiteY1" fmla="*/ 407356 h 990236"/>
                <a:gd name="connsiteX2" fmla="*/ 864359 w 1410972"/>
                <a:gd name="connsiteY2" fmla="*/ 825157 h 990236"/>
                <a:gd name="connsiteX3" fmla="*/ 864359 w 1410972"/>
                <a:gd name="connsiteY3" fmla="*/ 702778 h 990236"/>
                <a:gd name="connsiteX4" fmla="*/ 854134 w 1410972"/>
                <a:gd name="connsiteY4" fmla="*/ 704420 h 990236"/>
                <a:gd name="connsiteX5" fmla="*/ 816077 w 1410972"/>
                <a:gd name="connsiteY5" fmla="*/ 712614 h 990236"/>
                <a:gd name="connsiteX6" fmla="*/ 778982 w 1410972"/>
                <a:gd name="connsiteY6" fmla="*/ 724663 h 990236"/>
                <a:gd name="connsiteX7" fmla="*/ 742851 w 1410972"/>
                <a:gd name="connsiteY7" fmla="*/ 737677 h 990236"/>
                <a:gd name="connsiteX8" fmla="*/ 707684 w 1410972"/>
                <a:gd name="connsiteY8" fmla="*/ 754546 h 990236"/>
                <a:gd name="connsiteX9" fmla="*/ 674443 w 1410972"/>
                <a:gd name="connsiteY9" fmla="*/ 771898 h 990236"/>
                <a:gd name="connsiteX10" fmla="*/ 641203 w 1410972"/>
                <a:gd name="connsiteY10" fmla="*/ 792141 h 990236"/>
                <a:gd name="connsiteX11" fmla="*/ 609890 w 1410972"/>
                <a:gd name="connsiteY11" fmla="*/ 814794 h 990236"/>
                <a:gd name="connsiteX12" fmla="*/ 580021 w 1410972"/>
                <a:gd name="connsiteY12" fmla="*/ 839375 h 990236"/>
                <a:gd name="connsiteX13" fmla="*/ 552562 w 1410972"/>
                <a:gd name="connsiteY13" fmla="*/ 865402 h 990236"/>
                <a:gd name="connsiteX14" fmla="*/ 525584 w 1410972"/>
                <a:gd name="connsiteY14" fmla="*/ 894321 h 990236"/>
                <a:gd name="connsiteX15" fmla="*/ 500533 w 1410972"/>
                <a:gd name="connsiteY15" fmla="*/ 924686 h 990236"/>
                <a:gd name="connsiteX16" fmla="*/ 477410 w 1410972"/>
                <a:gd name="connsiteY16" fmla="*/ 956015 h 990236"/>
                <a:gd name="connsiteX17" fmla="*/ 456213 w 1410972"/>
                <a:gd name="connsiteY17" fmla="*/ 990236 h 990236"/>
                <a:gd name="connsiteX18" fmla="*/ 0 w 1410972"/>
                <a:gd name="connsiteY18" fmla="*/ 725627 h 990236"/>
                <a:gd name="connsiteX19" fmla="*/ 18788 w 1410972"/>
                <a:gd name="connsiteY19" fmla="*/ 694298 h 990236"/>
                <a:gd name="connsiteX20" fmla="*/ 39022 w 1410972"/>
                <a:gd name="connsiteY20" fmla="*/ 662969 h 990236"/>
                <a:gd name="connsiteX21" fmla="*/ 60218 w 1410972"/>
                <a:gd name="connsiteY21" fmla="*/ 632122 h 990236"/>
                <a:gd name="connsiteX22" fmla="*/ 82379 w 1410972"/>
                <a:gd name="connsiteY22" fmla="*/ 602721 h 990236"/>
                <a:gd name="connsiteX23" fmla="*/ 129590 w 1410972"/>
                <a:gd name="connsiteY23" fmla="*/ 545365 h 990236"/>
                <a:gd name="connsiteX24" fmla="*/ 179691 w 1410972"/>
                <a:gd name="connsiteY24" fmla="*/ 491383 h 990236"/>
                <a:gd name="connsiteX25" fmla="*/ 206669 w 1410972"/>
                <a:gd name="connsiteY25" fmla="*/ 466802 h 990236"/>
                <a:gd name="connsiteX26" fmla="*/ 233165 w 1410972"/>
                <a:gd name="connsiteY26" fmla="*/ 442703 h 990236"/>
                <a:gd name="connsiteX27" fmla="*/ 261106 w 1410972"/>
                <a:gd name="connsiteY27" fmla="*/ 418604 h 990236"/>
                <a:gd name="connsiteX28" fmla="*/ 289529 w 1410972"/>
                <a:gd name="connsiteY28" fmla="*/ 396432 h 990236"/>
                <a:gd name="connsiteX29" fmla="*/ 319397 w 1410972"/>
                <a:gd name="connsiteY29" fmla="*/ 374261 h 990236"/>
                <a:gd name="connsiteX30" fmla="*/ 348784 w 1410972"/>
                <a:gd name="connsiteY30" fmla="*/ 353536 h 990236"/>
                <a:gd name="connsiteX31" fmla="*/ 379615 w 1410972"/>
                <a:gd name="connsiteY31" fmla="*/ 334256 h 990236"/>
                <a:gd name="connsiteX32" fmla="*/ 410929 w 1410972"/>
                <a:gd name="connsiteY32" fmla="*/ 315941 h 990236"/>
                <a:gd name="connsiteX33" fmla="*/ 442242 w 1410972"/>
                <a:gd name="connsiteY33" fmla="*/ 297144 h 990236"/>
                <a:gd name="connsiteX34" fmla="*/ 475001 w 1410972"/>
                <a:gd name="connsiteY34" fmla="*/ 280756 h 990236"/>
                <a:gd name="connsiteX35" fmla="*/ 507278 w 1410972"/>
                <a:gd name="connsiteY35" fmla="*/ 265815 h 990236"/>
                <a:gd name="connsiteX36" fmla="*/ 540518 w 1410972"/>
                <a:gd name="connsiteY36" fmla="*/ 250873 h 990236"/>
                <a:gd name="connsiteX37" fmla="*/ 574722 w 1410972"/>
                <a:gd name="connsiteY37" fmla="*/ 236896 h 990236"/>
                <a:gd name="connsiteX38" fmla="*/ 608926 w 1410972"/>
                <a:gd name="connsiteY38" fmla="*/ 224846 h 990236"/>
                <a:gd name="connsiteX39" fmla="*/ 644094 w 1410972"/>
                <a:gd name="connsiteY39" fmla="*/ 213760 h 990236"/>
                <a:gd name="connsiteX40" fmla="*/ 679261 w 1410972"/>
                <a:gd name="connsiteY40" fmla="*/ 203639 h 990236"/>
                <a:gd name="connsiteX41" fmla="*/ 714428 w 1410972"/>
                <a:gd name="connsiteY41" fmla="*/ 194481 h 990236"/>
                <a:gd name="connsiteX42" fmla="*/ 750559 w 1410972"/>
                <a:gd name="connsiteY42" fmla="*/ 187251 h 990236"/>
                <a:gd name="connsiteX43" fmla="*/ 786690 w 1410972"/>
                <a:gd name="connsiteY43" fmla="*/ 180504 h 990236"/>
                <a:gd name="connsiteX44" fmla="*/ 822821 w 1410972"/>
                <a:gd name="connsiteY44" fmla="*/ 175202 h 990236"/>
                <a:gd name="connsiteX45" fmla="*/ 859434 w 1410972"/>
                <a:gd name="connsiteY45" fmla="*/ 170382 h 990236"/>
                <a:gd name="connsiteX46" fmla="*/ 864359 w 1410972"/>
                <a:gd name="connsiteY46" fmla="*/ 169998 h 99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410972" h="990236">
                  <a:moveTo>
                    <a:pt x="864359" y="0"/>
                  </a:moveTo>
                  <a:lnTo>
                    <a:pt x="1410972" y="407356"/>
                  </a:lnTo>
                  <a:lnTo>
                    <a:pt x="864359" y="825157"/>
                  </a:lnTo>
                  <a:lnTo>
                    <a:pt x="864359" y="702778"/>
                  </a:lnTo>
                  <a:lnTo>
                    <a:pt x="854134" y="704420"/>
                  </a:lnTo>
                  <a:lnTo>
                    <a:pt x="816077" y="712614"/>
                  </a:lnTo>
                  <a:lnTo>
                    <a:pt x="778982" y="724663"/>
                  </a:lnTo>
                  <a:lnTo>
                    <a:pt x="742851" y="737677"/>
                  </a:lnTo>
                  <a:lnTo>
                    <a:pt x="707684" y="754546"/>
                  </a:lnTo>
                  <a:lnTo>
                    <a:pt x="674443" y="771898"/>
                  </a:lnTo>
                  <a:lnTo>
                    <a:pt x="641203" y="792141"/>
                  </a:lnTo>
                  <a:lnTo>
                    <a:pt x="609890" y="814794"/>
                  </a:lnTo>
                  <a:lnTo>
                    <a:pt x="580021" y="839375"/>
                  </a:lnTo>
                  <a:lnTo>
                    <a:pt x="552562" y="865402"/>
                  </a:lnTo>
                  <a:lnTo>
                    <a:pt x="525584" y="894321"/>
                  </a:lnTo>
                  <a:lnTo>
                    <a:pt x="500533" y="924686"/>
                  </a:lnTo>
                  <a:lnTo>
                    <a:pt x="477410" y="956015"/>
                  </a:lnTo>
                  <a:lnTo>
                    <a:pt x="456213" y="990236"/>
                  </a:lnTo>
                  <a:lnTo>
                    <a:pt x="0" y="725627"/>
                  </a:lnTo>
                  <a:lnTo>
                    <a:pt x="18788" y="694298"/>
                  </a:lnTo>
                  <a:lnTo>
                    <a:pt x="39022" y="662969"/>
                  </a:lnTo>
                  <a:lnTo>
                    <a:pt x="60218" y="632122"/>
                  </a:lnTo>
                  <a:lnTo>
                    <a:pt x="82379" y="602721"/>
                  </a:lnTo>
                  <a:lnTo>
                    <a:pt x="129590" y="545365"/>
                  </a:lnTo>
                  <a:lnTo>
                    <a:pt x="179691" y="491383"/>
                  </a:lnTo>
                  <a:lnTo>
                    <a:pt x="206669" y="466802"/>
                  </a:lnTo>
                  <a:lnTo>
                    <a:pt x="233165" y="442703"/>
                  </a:lnTo>
                  <a:lnTo>
                    <a:pt x="261106" y="418604"/>
                  </a:lnTo>
                  <a:lnTo>
                    <a:pt x="289529" y="396432"/>
                  </a:lnTo>
                  <a:lnTo>
                    <a:pt x="319397" y="374261"/>
                  </a:lnTo>
                  <a:lnTo>
                    <a:pt x="348784" y="353536"/>
                  </a:lnTo>
                  <a:lnTo>
                    <a:pt x="379615" y="334256"/>
                  </a:lnTo>
                  <a:lnTo>
                    <a:pt x="410929" y="315941"/>
                  </a:lnTo>
                  <a:lnTo>
                    <a:pt x="442242" y="297144"/>
                  </a:lnTo>
                  <a:lnTo>
                    <a:pt x="475001" y="280756"/>
                  </a:lnTo>
                  <a:lnTo>
                    <a:pt x="507278" y="265815"/>
                  </a:lnTo>
                  <a:lnTo>
                    <a:pt x="540518" y="250873"/>
                  </a:lnTo>
                  <a:lnTo>
                    <a:pt x="574722" y="236896"/>
                  </a:lnTo>
                  <a:lnTo>
                    <a:pt x="608926" y="224846"/>
                  </a:lnTo>
                  <a:lnTo>
                    <a:pt x="644094" y="213760"/>
                  </a:lnTo>
                  <a:lnTo>
                    <a:pt x="679261" y="203639"/>
                  </a:lnTo>
                  <a:lnTo>
                    <a:pt x="714428" y="194481"/>
                  </a:lnTo>
                  <a:lnTo>
                    <a:pt x="750559" y="187251"/>
                  </a:lnTo>
                  <a:lnTo>
                    <a:pt x="786690" y="180504"/>
                  </a:lnTo>
                  <a:lnTo>
                    <a:pt x="822821" y="175202"/>
                  </a:lnTo>
                  <a:lnTo>
                    <a:pt x="859434" y="170382"/>
                  </a:lnTo>
                  <a:lnTo>
                    <a:pt x="864359" y="16999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8100000" scaled="1"/>
              <a:tileRect/>
            </a:gradFill>
            <a:ln>
              <a:noFill/>
            </a:ln>
            <a:sp3d extrusionH="349250" prstMaterial="matte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dirty="0"/>
            </a:p>
          </p:txBody>
        </p:sp>
      </p:grpSp>
      <p:sp>
        <p:nvSpPr>
          <p:cNvPr id="14" name="TextBox 37">
            <a:extLst>
              <a:ext uri="{FF2B5EF4-FFF2-40B4-BE49-F238E27FC236}">
                <a16:creationId xmlns:a16="http://schemas.microsoft.com/office/drawing/2014/main" id="{3F1133DA-C5FE-29C2-8FEE-D0BA312FD3A9}"/>
              </a:ext>
            </a:extLst>
          </p:cNvPr>
          <p:cNvSpPr txBox="1"/>
          <p:nvPr/>
        </p:nvSpPr>
        <p:spPr>
          <a:xfrm>
            <a:off x="8795474" y="853859"/>
            <a:ext cx="3583432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</a:rPr>
              <a:t>РАЗВИТИЕ МАТЕРИАЛЬНО-ТЕХНИЧЕСКОЙ БАЗЫ, ИНФОРМАЦИОННО-ТЕЛЕКОММУНИКАЦИОННОЙ ИНФРАСТРУКТУРЫ (ИНТЕРНЕТ)</a:t>
            </a:r>
            <a:r>
              <a:rPr lang="ru-RU" sz="1400" dirty="0"/>
              <a:t> </a:t>
            </a:r>
          </a:p>
        </p:txBody>
      </p:sp>
      <p:sp>
        <p:nvSpPr>
          <p:cNvPr id="16" name="TextBox 37">
            <a:extLst>
              <a:ext uri="{FF2B5EF4-FFF2-40B4-BE49-F238E27FC236}">
                <a16:creationId xmlns:a16="http://schemas.microsoft.com/office/drawing/2014/main" id="{B9CBF4C7-94F4-9E0C-DFF2-5EC265E6F5CF}"/>
              </a:ext>
            </a:extLst>
          </p:cNvPr>
          <p:cNvSpPr txBox="1"/>
          <p:nvPr/>
        </p:nvSpPr>
        <p:spPr>
          <a:xfrm>
            <a:off x="5004165" y="5653840"/>
            <a:ext cx="347279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ЭЛЕКТРОННЫЕ ОБРАЗОВАТЕЛЬНЫЕ РЕСУРСЫ В Т.Ч. ЦИФРОВОЙ ОБРАЗОВАТЕЛЬНЫЙ КОНТЕНТ</a:t>
            </a:r>
          </a:p>
        </p:txBody>
      </p:sp>
      <p:cxnSp>
        <p:nvCxnSpPr>
          <p:cNvPr id="17" name="Connecteur : en angle 96">
            <a:extLst>
              <a:ext uri="{FF2B5EF4-FFF2-40B4-BE49-F238E27FC236}">
                <a16:creationId xmlns:a16="http://schemas.microsoft.com/office/drawing/2014/main" id="{0032905C-F103-D76F-DB4A-57F23685A8E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926143" y="1969650"/>
            <a:ext cx="856664" cy="336576"/>
          </a:xfrm>
          <a:prstGeom prst="bentConnector3">
            <a:avLst/>
          </a:prstGeom>
          <a:ln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 : en angle 108">
            <a:extLst>
              <a:ext uri="{FF2B5EF4-FFF2-40B4-BE49-F238E27FC236}">
                <a16:creationId xmlns:a16="http://schemas.microsoft.com/office/drawing/2014/main" id="{F7507DC2-4032-FB8F-4ACF-F0C782456AF3}"/>
              </a:ext>
            </a:extLst>
          </p:cNvPr>
          <p:cNvCxnSpPr>
            <a:cxnSpLocks/>
            <a:endCxn id="16" idx="1"/>
          </p:cNvCxnSpPr>
          <p:nvPr/>
        </p:nvCxnSpPr>
        <p:spPr>
          <a:xfrm rot="10800000" flipV="1">
            <a:off x="5004166" y="5159829"/>
            <a:ext cx="1553393" cy="909510"/>
          </a:xfrm>
          <a:prstGeom prst="bentConnector3">
            <a:avLst>
              <a:gd name="adj1" fmla="val 114716"/>
            </a:avLst>
          </a:prstGeom>
          <a:ln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 : en angle 105">
            <a:extLst>
              <a:ext uri="{FF2B5EF4-FFF2-40B4-BE49-F238E27FC236}">
                <a16:creationId xmlns:a16="http://schemas.microsoft.com/office/drawing/2014/main" id="{2DFF5D54-94A7-9210-5852-1DCDC9B1B686}"/>
              </a:ext>
            </a:extLst>
          </p:cNvPr>
          <p:cNvCxnSpPr>
            <a:cxnSpLocks/>
          </p:cNvCxnSpPr>
          <p:nvPr/>
        </p:nvCxnSpPr>
        <p:spPr>
          <a:xfrm flipV="1">
            <a:off x="7726201" y="3477848"/>
            <a:ext cx="1070338" cy="336928"/>
          </a:xfrm>
          <a:prstGeom prst="bentConnector3">
            <a:avLst/>
          </a:prstGeom>
          <a:ln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37">
            <a:extLst>
              <a:ext uri="{FF2B5EF4-FFF2-40B4-BE49-F238E27FC236}">
                <a16:creationId xmlns:a16="http://schemas.microsoft.com/office/drawing/2014/main" id="{43712464-70A2-2585-9027-24D062544F3F}"/>
              </a:ext>
            </a:extLst>
          </p:cNvPr>
          <p:cNvSpPr txBox="1"/>
          <p:nvPr/>
        </p:nvSpPr>
        <p:spPr>
          <a:xfrm>
            <a:off x="0" y="4694237"/>
            <a:ext cx="326453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ГОСУДАРСТВЕННЫЕ ИНФОРМАЦИОННЫЕ СИСТЕМЫ</a:t>
            </a:r>
          </a:p>
        </p:txBody>
      </p:sp>
      <p:cxnSp>
        <p:nvCxnSpPr>
          <p:cNvPr id="22" name="Connecteur : en angle 116">
            <a:extLst>
              <a:ext uri="{FF2B5EF4-FFF2-40B4-BE49-F238E27FC236}">
                <a16:creationId xmlns:a16="http://schemas.microsoft.com/office/drawing/2014/main" id="{707E5A69-A974-B208-5A1A-CA7DD7152F25}"/>
              </a:ext>
            </a:extLst>
          </p:cNvPr>
          <p:cNvCxnSpPr>
            <a:cxnSpLocks/>
          </p:cNvCxnSpPr>
          <p:nvPr/>
        </p:nvCxnSpPr>
        <p:spPr>
          <a:xfrm rot="10800000" flipV="1">
            <a:off x="2743201" y="4760258"/>
            <a:ext cx="1990167" cy="57822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7">
            <a:extLst>
              <a:ext uri="{FF2B5EF4-FFF2-40B4-BE49-F238E27FC236}">
                <a16:creationId xmlns:a16="http://schemas.microsoft.com/office/drawing/2014/main" id="{9609D79B-11A7-F154-DB76-2883A55ABB22}"/>
              </a:ext>
            </a:extLst>
          </p:cNvPr>
          <p:cNvSpPr txBox="1"/>
          <p:nvPr/>
        </p:nvSpPr>
        <p:spPr>
          <a:xfrm>
            <a:off x="704850" y="3052569"/>
            <a:ext cx="292862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sz="1600" b="1" dirty="0">
                <a:solidFill>
                  <a:schemeClr val="accent5"/>
                </a:solidFill>
              </a:rPr>
              <a:t>ЦИФРОВЫЕ СЕРВИСЫ </a:t>
            </a:r>
            <a:br>
              <a:rPr lang="ru-RU" sz="1600" b="1" dirty="0">
                <a:solidFill>
                  <a:schemeClr val="accent5"/>
                </a:solidFill>
              </a:rPr>
            </a:br>
            <a:r>
              <a:rPr lang="ru-RU" sz="1600" b="1" dirty="0">
                <a:solidFill>
                  <a:schemeClr val="accent5"/>
                </a:solidFill>
              </a:rPr>
              <a:t>КОММУНИКАЦИИ</a:t>
            </a:r>
          </a:p>
        </p:txBody>
      </p:sp>
      <p:cxnSp>
        <p:nvCxnSpPr>
          <p:cNvPr id="25" name="Connecteur : en angle 119">
            <a:extLst>
              <a:ext uri="{FF2B5EF4-FFF2-40B4-BE49-F238E27FC236}">
                <a16:creationId xmlns:a16="http://schemas.microsoft.com/office/drawing/2014/main" id="{8BCA7B9F-3B94-47AA-A708-A7A0DDD2CDCD}"/>
              </a:ext>
            </a:extLst>
          </p:cNvPr>
          <p:cNvCxnSpPr>
            <a:cxnSpLocks/>
          </p:cNvCxnSpPr>
          <p:nvPr/>
        </p:nvCxnSpPr>
        <p:spPr>
          <a:xfrm rot="10800000">
            <a:off x="3547501" y="3364567"/>
            <a:ext cx="778301" cy="366272"/>
          </a:xfrm>
          <a:prstGeom prst="bentConnector3">
            <a:avLst/>
          </a:prstGeom>
          <a:ln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 : en angle 123">
            <a:extLst>
              <a:ext uri="{FF2B5EF4-FFF2-40B4-BE49-F238E27FC236}">
                <a16:creationId xmlns:a16="http://schemas.microsoft.com/office/drawing/2014/main" id="{042EDC9D-6429-2940-5935-8BA537CBEC4F}"/>
              </a:ext>
            </a:extLst>
          </p:cNvPr>
          <p:cNvCxnSpPr>
            <a:cxnSpLocks/>
          </p:cNvCxnSpPr>
          <p:nvPr/>
        </p:nvCxnSpPr>
        <p:spPr>
          <a:xfrm rot="16200000" flipV="1">
            <a:off x="4739318" y="1553228"/>
            <a:ext cx="932739" cy="748021"/>
          </a:xfrm>
          <a:prstGeom prst="bentConnector3">
            <a:avLst/>
          </a:prstGeom>
          <a:ln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5E2F9018-7CCF-4B5D-A3E2-22B375AC3E99}"/>
              </a:ext>
            </a:extLst>
          </p:cNvPr>
          <p:cNvGrpSpPr/>
          <p:nvPr/>
        </p:nvGrpSpPr>
        <p:grpSpPr>
          <a:xfrm>
            <a:off x="986226" y="64189"/>
            <a:ext cx="7809248" cy="905425"/>
            <a:chOff x="22582" y="248091"/>
            <a:chExt cx="7744734" cy="1019628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B05E1788-92DD-4FB3-87F6-7F4D0F4EF18A}"/>
                </a:ext>
              </a:extLst>
            </p:cNvPr>
            <p:cNvSpPr/>
            <p:nvPr/>
          </p:nvSpPr>
          <p:spPr>
            <a:xfrm>
              <a:off x="159995" y="248091"/>
              <a:ext cx="7607321" cy="1019628"/>
            </a:xfrm>
            <a:prstGeom prst="rect">
              <a:avLst/>
            </a:prstGeom>
            <a:solidFill>
              <a:srgbClr val="007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0631D9D1-D6D7-45B0-A6F4-FD8BF4B364FF}"/>
                </a:ext>
              </a:extLst>
            </p:cNvPr>
            <p:cNvSpPr/>
            <p:nvPr/>
          </p:nvSpPr>
          <p:spPr>
            <a:xfrm>
              <a:off x="22582" y="442216"/>
              <a:ext cx="7584739" cy="7278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prstClr val="white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МОДЕЛЬ ЦИФРОВОЙ ОБРАЗОВАТЕЛЬНОЙ СРЕДЫ </a:t>
              </a:r>
              <a:endParaRPr lang="ru-RU" b="1" dirty="0" smtClean="0">
                <a:solidFill>
                  <a:prstClr val="whit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algn="ctr"/>
              <a:r>
                <a:rPr lang="ru-RU" b="1" dirty="0" smtClean="0">
                  <a:solidFill>
                    <a:prstClr val="white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БЕЛГОРОДСКОЙ ОБЛАСТИ</a:t>
              </a:r>
              <a:endParaRPr lang="ru-RU" b="1" dirty="0">
                <a:solidFill>
                  <a:prstClr val="whit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37">
            <a:extLst>
              <a:ext uri="{FF2B5EF4-FFF2-40B4-BE49-F238E27FC236}">
                <a16:creationId xmlns:a16="http://schemas.microsoft.com/office/drawing/2014/main" id="{0D3A8909-9F56-2B49-5521-6C3771AFE47B}"/>
              </a:ext>
            </a:extLst>
          </p:cNvPr>
          <p:cNvSpPr txBox="1"/>
          <p:nvPr/>
        </p:nvSpPr>
        <p:spPr>
          <a:xfrm>
            <a:off x="986226" y="1220848"/>
            <a:ext cx="39637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sz="1600" b="1" dirty="0">
                <a:solidFill>
                  <a:srgbClr val="FF0000"/>
                </a:solidFill>
              </a:rPr>
              <a:t>МЕТОДИЧЕСКОЕ ОБЕСПЕЧЕНИЕ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B2FF3D57-0F83-48AC-9365-B718BF9DEAD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6" t="-14813"/>
          <a:stretch/>
        </p:blipFill>
        <p:spPr>
          <a:xfrm>
            <a:off x="1548615" y="1671768"/>
            <a:ext cx="2295281" cy="48802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9818BE8-FE1C-4ABD-A094-2BCC458EEC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251" b="7746"/>
          <a:stretch/>
        </p:blipFill>
        <p:spPr>
          <a:xfrm>
            <a:off x="3896497" y="1572480"/>
            <a:ext cx="917198" cy="76962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81E25229-D9ED-4606-854E-C6210BBA71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1772"/>
            <a:ext cx="1234077" cy="739212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A71CCAB-637A-405F-9D14-8B0C717FA37C}"/>
              </a:ext>
            </a:extLst>
          </p:cNvPr>
          <p:cNvSpPr txBox="1"/>
          <p:nvPr/>
        </p:nvSpPr>
        <p:spPr>
          <a:xfrm>
            <a:off x="1068591" y="5585308"/>
            <a:ext cx="2092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ГИС «ОБРАЗОВАНИЕ»</a:t>
            </a:r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F826A850-D82A-4320-BCD8-47B78F5FC3BF}"/>
              </a:ext>
            </a:extLst>
          </p:cNvPr>
          <p:cNvCxnSpPr/>
          <p:nvPr/>
        </p:nvCxnSpPr>
        <p:spPr>
          <a:xfrm>
            <a:off x="1081654" y="5538069"/>
            <a:ext cx="0" cy="661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8C929E68-FDEF-4E0D-96C6-1C61EA0D95B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42" t="13529" r="28680" b="9539"/>
          <a:stretch/>
        </p:blipFill>
        <p:spPr>
          <a:xfrm>
            <a:off x="2701942" y="3666620"/>
            <a:ext cx="781684" cy="75751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92982F70-F27C-46C8-991D-F2DECDAB911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847" y="3600311"/>
            <a:ext cx="1093948" cy="790567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C8806675-4039-4B55-BDF1-9CEF79BD5F4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16288"/>
          <a:stretch/>
        </p:blipFill>
        <p:spPr>
          <a:xfrm>
            <a:off x="9328217" y="2369640"/>
            <a:ext cx="1349047" cy="38431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023B74-5753-4AFB-AF4F-06C15C19F8C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24323" r="7222" b="23862"/>
          <a:stretch/>
        </p:blipFill>
        <p:spPr>
          <a:xfrm>
            <a:off x="9446807" y="1927049"/>
            <a:ext cx="1080936" cy="33033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36018B3E-E60E-4EE3-B5F8-E13599F2FD5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9" t="14969" r="29612" b="14626"/>
          <a:stretch/>
        </p:blipFill>
        <p:spPr>
          <a:xfrm>
            <a:off x="10711874" y="2081973"/>
            <a:ext cx="522823" cy="512145"/>
          </a:xfrm>
          <a:prstGeom prst="rect">
            <a:avLst/>
          </a:prstGeom>
        </p:spPr>
      </p:pic>
      <p:grpSp>
        <p:nvGrpSpPr>
          <p:cNvPr id="46" name="Группа 5">
            <a:extLst>
              <a:ext uri="{FF2B5EF4-FFF2-40B4-BE49-F238E27FC236}">
                <a16:creationId xmlns:a16="http://schemas.microsoft.com/office/drawing/2014/main" id="{942C750C-2B4A-48A8-8D20-61DB9DF533E3}"/>
              </a:ext>
            </a:extLst>
          </p:cNvPr>
          <p:cNvGrpSpPr/>
          <p:nvPr/>
        </p:nvGrpSpPr>
        <p:grpSpPr>
          <a:xfrm>
            <a:off x="0" y="6408876"/>
            <a:ext cx="12192000" cy="441843"/>
            <a:chOff x="0" y="6086693"/>
            <a:chExt cx="12192000" cy="803103"/>
          </a:xfrm>
        </p:grpSpPr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00326701-2C01-48DC-964E-E078AB7AD12E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041F9739-C70E-4726-A5F0-1427BEB4C038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E77819DA-F4CA-4309-9920-348E6AB9D868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27" t="-1459" r="-3704"/>
          <a:stretch/>
        </p:blipFill>
        <p:spPr>
          <a:xfrm>
            <a:off x="-5987" y="1966449"/>
            <a:ext cx="1267423" cy="209118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B19C2026-C80A-46BC-8185-66CE98E15F5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0620"/>
          <a:stretch/>
        </p:blipFill>
        <p:spPr>
          <a:xfrm>
            <a:off x="11356912" y="4147440"/>
            <a:ext cx="804766" cy="2119491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7733284" y="4640138"/>
            <a:ext cx="38074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accent2"/>
                </a:solidFill>
              </a:rPr>
              <a:t>БАЗЫ ДАННЫХ И АЛГОРИТМЫ ДЛЯ</a:t>
            </a:r>
          </a:p>
          <a:p>
            <a:r>
              <a:rPr lang="ru-RU" sz="1600" b="1" dirty="0">
                <a:solidFill>
                  <a:schemeClr val="accent2"/>
                </a:solidFill>
              </a:rPr>
              <a:t>ПРИНЯТИЯ УПРАВЛЕНЧЕСКИХ РЕШЕНИЙ </a:t>
            </a:r>
          </a:p>
        </p:txBody>
      </p:sp>
      <p:sp>
        <p:nvSpPr>
          <p:cNvPr id="45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290813" y="6527379"/>
            <a:ext cx="2743200" cy="365125"/>
          </a:xfrm>
        </p:spPr>
        <p:txBody>
          <a:bodyPr/>
          <a:lstStyle/>
          <a:p>
            <a:r>
              <a:rPr lang="ru-RU" sz="16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784902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38C0EF2-36DC-4A97-8209-C7CB62B187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8783"/>
          <a:stretch/>
        </p:blipFill>
        <p:spPr>
          <a:xfrm rot="10800000">
            <a:off x="-1242" y="5161"/>
            <a:ext cx="1958433" cy="3977924"/>
          </a:xfrm>
          <a:prstGeom prst="rect">
            <a:avLst/>
          </a:prstGeom>
          <a:solidFill>
            <a:srgbClr val="0072BC">
              <a:alpha val="48000"/>
            </a:srgbClr>
          </a:solidFill>
        </p:spPr>
      </p:pic>
      <p:sp>
        <p:nvSpPr>
          <p:cNvPr id="193" name="Шестиугольник 192"/>
          <p:cNvSpPr/>
          <p:nvPr/>
        </p:nvSpPr>
        <p:spPr>
          <a:xfrm rot="5400000">
            <a:off x="6097550" y="2741211"/>
            <a:ext cx="2041645" cy="1865146"/>
          </a:xfrm>
          <a:prstGeom prst="hexagon">
            <a:avLst/>
          </a:prstGeom>
          <a:noFill/>
          <a:ln w="28575">
            <a:solidFill>
              <a:srgbClr val="3C8DB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s://vsopen-ru.ru/wp-content/uploads/2020/12/vsopen-ru-virtualnaya-shkola-vhod-v-sistemu-belgorodskaya-oblast-2-1024x700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35250"/>
          <a:stretch/>
        </p:blipFill>
        <p:spPr bwMode="auto">
          <a:xfrm>
            <a:off x="-2679" y="4745697"/>
            <a:ext cx="3543028" cy="16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0" name="Группа 239"/>
          <p:cNvGrpSpPr/>
          <p:nvPr/>
        </p:nvGrpSpPr>
        <p:grpSpPr>
          <a:xfrm>
            <a:off x="8278453" y="2997703"/>
            <a:ext cx="653199" cy="346594"/>
            <a:chOff x="7468308" y="2471150"/>
            <a:chExt cx="506015" cy="451544"/>
          </a:xfrm>
        </p:grpSpPr>
        <p:cxnSp>
          <p:nvCxnSpPr>
            <p:cNvPr id="241" name="Прямая соединительная линия 240"/>
            <p:cNvCxnSpPr/>
            <p:nvPr/>
          </p:nvCxnSpPr>
          <p:spPr>
            <a:xfrm flipV="1">
              <a:off x="7468308" y="2471150"/>
              <a:ext cx="278162" cy="451544"/>
            </a:xfrm>
            <a:prstGeom prst="line">
              <a:avLst/>
            </a:prstGeom>
            <a:ln w="28575" cap="rnd">
              <a:solidFill>
                <a:srgbClr val="29A581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Прямая соединительная линия 241"/>
            <p:cNvCxnSpPr/>
            <p:nvPr/>
          </p:nvCxnSpPr>
          <p:spPr>
            <a:xfrm>
              <a:off x="7760675" y="2475029"/>
              <a:ext cx="213648" cy="0"/>
            </a:xfrm>
            <a:prstGeom prst="line">
              <a:avLst/>
            </a:prstGeom>
            <a:ln w="28575" cap="rnd">
              <a:solidFill>
                <a:srgbClr val="29A581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Группа 236"/>
          <p:cNvGrpSpPr/>
          <p:nvPr/>
        </p:nvGrpSpPr>
        <p:grpSpPr>
          <a:xfrm>
            <a:off x="8033119" y="2015244"/>
            <a:ext cx="547559" cy="621282"/>
            <a:chOff x="7468308" y="2471150"/>
            <a:chExt cx="506015" cy="451544"/>
          </a:xfrm>
        </p:grpSpPr>
        <p:cxnSp>
          <p:nvCxnSpPr>
            <p:cNvPr id="238" name="Прямая соединительная линия 237"/>
            <p:cNvCxnSpPr/>
            <p:nvPr/>
          </p:nvCxnSpPr>
          <p:spPr>
            <a:xfrm flipV="1">
              <a:off x="7468308" y="2471150"/>
              <a:ext cx="278162" cy="451544"/>
            </a:xfrm>
            <a:prstGeom prst="line">
              <a:avLst/>
            </a:prstGeom>
            <a:ln w="28575" cap="rnd">
              <a:solidFill>
                <a:srgbClr val="EC212F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Прямая соединительная линия 238"/>
            <p:cNvCxnSpPr/>
            <p:nvPr/>
          </p:nvCxnSpPr>
          <p:spPr>
            <a:xfrm>
              <a:off x="7760675" y="2475029"/>
              <a:ext cx="213648" cy="0"/>
            </a:xfrm>
            <a:prstGeom prst="line">
              <a:avLst/>
            </a:prstGeom>
            <a:ln w="28575" cap="rnd">
              <a:solidFill>
                <a:srgbClr val="EC212F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Группа 5">
            <a:extLst>
              <a:ext uri="{FF2B5EF4-FFF2-40B4-BE49-F238E27FC236}">
                <a16:creationId xmlns:a16="http://schemas.microsoft.com/office/drawing/2014/main" id="{83DB31D2-64CE-42A1-90C3-F5EF2E767E8C}"/>
              </a:ext>
            </a:extLst>
          </p:cNvPr>
          <p:cNvGrpSpPr/>
          <p:nvPr/>
        </p:nvGrpSpPr>
        <p:grpSpPr>
          <a:xfrm>
            <a:off x="0" y="6409018"/>
            <a:ext cx="12192000" cy="457332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4" name="Номер слайда 93"/>
          <p:cNvSpPr>
            <a:spLocks noGrp="1"/>
          </p:cNvSpPr>
          <p:nvPr>
            <p:ph type="sldNum" sz="quarter" idx="12"/>
          </p:nvPr>
        </p:nvSpPr>
        <p:spPr>
          <a:xfrm>
            <a:off x="9252526" y="6447717"/>
            <a:ext cx="2743200" cy="365125"/>
          </a:xfrm>
        </p:spPr>
        <p:txBody>
          <a:bodyPr/>
          <a:lstStyle/>
          <a:p>
            <a:fld id="{B17C1BEC-240C-4385-9E14-2933250C28F9}" type="slidenum">
              <a:rPr lang="ru-RU" sz="1400" smtClean="0">
                <a:solidFill>
                  <a:schemeClr val="bg1"/>
                </a:solidFill>
              </a:rPr>
              <a:pPr/>
              <a:t>5</a:t>
            </a:fld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92" name="Picture 2" descr="Для качественной печати: текущая страница в формате TIFF">
            <a:extLst>
              <a:ext uri="{FF2B5EF4-FFF2-40B4-BE49-F238E27FC236}">
                <a16:creationId xmlns:a16="http://schemas.microsoft.com/office/drawing/2014/main" id="{33AAB187-6107-497B-A3AF-4B8DC5B74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1" y="597238"/>
            <a:ext cx="2221123" cy="2960932"/>
          </a:xfrm>
          <a:prstGeom prst="rect">
            <a:avLst/>
          </a:prstGeom>
          <a:noFill/>
          <a:effectLst>
            <a:outerShdw blurRad="101600" dist="38100" dir="2700000" sx="103000" sy="103000" algn="tl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fabit.ru/wp-content/uploads/2019/03/Logotip-Virtualnaya-shkola-na-belom-fon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5" t="15613" r="24575" b="20466"/>
          <a:stretch/>
        </p:blipFill>
        <p:spPr bwMode="auto">
          <a:xfrm>
            <a:off x="6681160" y="3601871"/>
            <a:ext cx="1005177" cy="78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79582" y="3074682"/>
            <a:ext cx="18512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 </a:t>
            </a:r>
            <a:br>
              <a:rPr lang="ru-RU" sz="1600" b="1" dirty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«Образование»</a:t>
            </a:r>
          </a:p>
        </p:txBody>
      </p:sp>
      <p:grpSp>
        <p:nvGrpSpPr>
          <p:cNvPr id="194" name="Группа 193"/>
          <p:cNvGrpSpPr/>
          <p:nvPr/>
        </p:nvGrpSpPr>
        <p:grpSpPr>
          <a:xfrm>
            <a:off x="7385346" y="1113278"/>
            <a:ext cx="592616" cy="1184171"/>
            <a:chOff x="7468308" y="2471150"/>
            <a:chExt cx="506015" cy="451544"/>
          </a:xfrm>
        </p:grpSpPr>
        <p:cxnSp>
          <p:nvCxnSpPr>
            <p:cNvPr id="195" name="Прямая соединительная линия 194"/>
            <p:cNvCxnSpPr/>
            <p:nvPr/>
          </p:nvCxnSpPr>
          <p:spPr>
            <a:xfrm flipV="1">
              <a:off x="7468308" y="2471150"/>
              <a:ext cx="278162" cy="451544"/>
            </a:xfrm>
            <a:prstGeom prst="line">
              <a:avLst/>
            </a:prstGeom>
            <a:ln w="28575" cap="rnd">
              <a:solidFill>
                <a:srgbClr val="FFC000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Прямая соединительная линия 195"/>
            <p:cNvCxnSpPr/>
            <p:nvPr/>
          </p:nvCxnSpPr>
          <p:spPr>
            <a:xfrm>
              <a:off x="7760675" y="2475029"/>
              <a:ext cx="213648" cy="0"/>
            </a:xfrm>
            <a:prstGeom prst="line">
              <a:avLst/>
            </a:prstGeom>
            <a:ln w="28575" cap="rnd">
              <a:solidFill>
                <a:srgbClr val="FFC000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Группа 196"/>
          <p:cNvGrpSpPr/>
          <p:nvPr/>
        </p:nvGrpSpPr>
        <p:grpSpPr>
          <a:xfrm flipV="1">
            <a:off x="8117671" y="4779653"/>
            <a:ext cx="567832" cy="331615"/>
            <a:chOff x="7468308" y="2437312"/>
            <a:chExt cx="675449" cy="485382"/>
          </a:xfrm>
        </p:grpSpPr>
        <p:cxnSp>
          <p:nvCxnSpPr>
            <p:cNvPr id="198" name="Прямая соединительная линия 197"/>
            <p:cNvCxnSpPr/>
            <p:nvPr/>
          </p:nvCxnSpPr>
          <p:spPr>
            <a:xfrm flipV="1">
              <a:off x="7468308" y="2437312"/>
              <a:ext cx="461801" cy="485382"/>
            </a:xfrm>
            <a:prstGeom prst="line">
              <a:avLst/>
            </a:prstGeom>
            <a:ln w="28575" cap="rnd">
              <a:solidFill>
                <a:srgbClr val="6D569C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/>
            <p:cNvCxnSpPr/>
            <p:nvPr/>
          </p:nvCxnSpPr>
          <p:spPr>
            <a:xfrm>
              <a:off x="7930109" y="2474177"/>
              <a:ext cx="213648" cy="0"/>
            </a:xfrm>
            <a:prstGeom prst="line">
              <a:avLst/>
            </a:prstGeom>
            <a:ln w="28575" cap="rnd">
              <a:solidFill>
                <a:srgbClr val="6D569C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0" name="Шестиугольник 199"/>
          <p:cNvSpPr/>
          <p:nvPr/>
        </p:nvSpPr>
        <p:spPr>
          <a:xfrm rot="5400000">
            <a:off x="7195545" y="2213621"/>
            <a:ext cx="448758" cy="397051"/>
          </a:xfrm>
          <a:prstGeom prst="hexagon">
            <a:avLst/>
          </a:prstGeom>
          <a:solidFill>
            <a:srgbClr val="F8A231"/>
          </a:solidFill>
          <a:ln>
            <a:solidFill>
              <a:srgbClr val="F8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Шестиугольник 200"/>
          <p:cNvSpPr/>
          <p:nvPr/>
        </p:nvSpPr>
        <p:spPr>
          <a:xfrm rot="5400000">
            <a:off x="7780335" y="2513090"/>
            <a:ext cx="448758" cy="397051"/>
          </a:xfrm>
          <a:prstGeom prst="hexagon">
            <a:avLst/>
          </a:prstGeom>
          <a:solidFill>
            <a:srgbClr val="EC212F"/>
          </a:solidFill>
          <a:ln>
            <a:solidFill>
              <a:srgbClr val="EC21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Шестиугольник 201"/>
          <p:cNvSpPr/>
          <p:nvPr/>
        </p:nvSpPr>
        <p:spPr>
          <a:xfrm rot="9030984">
            <a:off x="7820678" y="4374144"/>
            <a:ext cx="448758" cy="397051"/>
          </a:xfrm>
          <a:prstGeom prst="hexagon">
            <a:avLst/>
          </a:prstGeom>
          <a:solidFill>
            <a:srgbClr val="6D569C"/>
          </a:solidFill>
          <a:ln>
            <a:solidFill>
              <a:srgbClr val="6D5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Шестиугольник 202"/>
          <p:cNvSpPr/>
          <p:nvPr/>
        </p:nvSpPr>
        <p:spPr>
          <a:xfrm rot="9030984">
            <a:off x="7308192" y="4698550"/>
            <a:ext cx="448758" cy="397051"/>
          </a:xfrm>
          <a:prstGeom prst="hexagon">
            <a:avLst/>
          </a:prstGeom>
          <a:solidFill>
            <a:srgbClr val="0099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4" name="Группа 203"/>
          <p:cNvGrpSpPr/>
          <p:nvPr/>
        </p:nvGrpSpPr>
        <p:grpSpPr>
          <a:xfrm>
            <a:off x="8656053" y="4780696"/>
            <a:ext cx="3348269" cy="451669"/>
            <a:chOff x="7491780" y="901216"/>
            <a:chExt cx="3996018" cy="395442"/>
          </a:xfrm>
        </p:grpSpPr>
        <p:sp>
          <p:nvSpPr>
            <p:cNvPr id="205" name="Скругленный прямоугольник 204"/>
            <p:cNvSpPr/>
            <p:nvPr/>
          </p:nvSpPr>
          <p:spPr>
            <a:xfrm>
              <a:off x="7491780" y="901216"/>
              <a:ext cx="3787970" cy="395442"/>
            </a:xfrm>
            <a:prstGeom prst="roundRect">
              <a:avLst/>
            </a:prstGeom>
            <a:noFill/>
            <a:ln w="28575">
              <a:solidFill>
                <a:srgbClr val="6D56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7526927" y="977678"/>
              <a:ext cx="3960871" cy="296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-20" dirty="0">
                  <a:latin typeface="Arial" panose="020B0604020202020204" pitchFamily="34" charset="0"/>
                  <a:cs typeface="Arial" panose="020B0604020202020204" pitchFamily="34" charset="0"/>
                </a:rPr>
                <a:t>Электронный документооборот</a:t>
              </a:r>
            </a:p>
          </p:txBody>
        </p:sp>
      </p:grpSp>
      <p:grpSp>
        <p:nvGrpSpPr>
          <p:cNvPr id="217" name="Группа 216"/>
          <p:cNvGrpSpPr/>
          <p:nvPr/>
        </p:nvGrpSpPr>
        <p:grpSpPr>
          <a:xfrm flipV="1">
            <a:off x="7385344" y="4895785"/>
            <a:ext cx="547560" cy="1070400"/>
            <a:chOff x="7249885" y="1367284"/>
            <a:chExt cx="501760" cy="901658"/>
          </a:xfrm>
        </p:grpSpPr>
        <p:cxnSp>
          <p:nvCxnSpPr>
            <p:cNvPr id="218" name="Прямая соединительная линия 217"/>
            <p:cNvCxnSpPr/>
            <p:nvPr/>
          </p:nvCxnSpPr>
          <p:spPr>
            <a:xfrm flipV="1">
              <a:off x="7249885" y="1367284"/>
              <a:ext cx="291453" cy="901658"/>
            </a:xfrm>
            <a:prstGeom prst="line">
              <a:avLst/>
            </a:prstGeom>
            <a:ln w="28575" cap="rnd">
              <a:solidFill>
                <a:srgbClr val="0099FF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Прямая соединительная линия 218"/>
            <p:cNvCxnSpPr/>
            <p:nvPr/>
          </p:nvCxnSpPr>
          <p:spPr>
            <a:xfrm>
              <a:off x="7537997" y="1374551"/>
              <a:ext cx="213648" cy="0"/>
            </a:xfrm>
            <a:prstGeom prst="line">
              <a:avLst/>
            </a:prstGeom>
            <a:ln w="28575" cap="rnd">
              <a:solidFill>
                <a:srgbClr val="0099FF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0" name="Шестиугольник 219"/>
          <p:cNvSpPr/>
          <p:nvPr/>
        </p:nvSpPr>
        <p:spPr>
          <a:xfrm rot="9030984">
            <a:off x="8173510" y="3076395"/>
            <a:ext cx="448758" cy="397051"/>
          </a:xfrm>
          <a:prstGeom prst="hexagon">
            <a:avLst/>
          </a:prstGeom>
          <a:solidFill>
            <a:srgbClr val="29A581"/>
          </a:solidFill>
          <a:ln>
            <a:solidFill>
              <a:srgbClr val="29A5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1" name="Шестиугольник 220"/>
          <p:cNvSpPr/>
          <p:nvPr/>
        </p:nvSpPr>
        <p:spPr>
          <a:xfrm rot="9030984">
            <a:off x="8186323" y="3744614"/>
            <a:ext cx="448758" cy="397051"/>
          </a:xfrm>
          <a:prstGeom prst="hexagon">
            <a:avLst/>
          </a:prstGeom>
          <a:solidFill>
            <a:srgbClr val="1382BA"/>
          </a:solidFill>
          <a:ln>
            <a:solidFill>
              <a:srgbClr val="1382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2" name="Группа 221"/>
          <p:cNvGrpSpPr/>
          <p:nvPr/>
        </p:nvGrpSpPr>
        <p:grpSpPr>
          <a:xfrm>
            <a:off x="7977961" y="858533"/>
            <a:ext cx="3398269" cy="451669"/>
            <a:chOff x="7491780" y="901216"/>
            <a:chExt cx="4390459" cy="395442"/>
          </a:xfrm>
        </p:grpSpPr>
        <p:sp>
          <p:nvSpPr>
            <p:cNvPr id="223" name="Скругленный прямоугольник 222"/>
            <p:cNvSpPr/>
            <p:nvPr/>
          </p:nvSpPr>
          <p:spPr>
            <a:xfrm>
              <a:off x="7491780" y="901216"/>
              <a:ext cx="4274888" cy="395442"/>
            </a:xfrm>
            <a:prstGeom prst="round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7539713" y="969542"/>
              <a:ext cx="4342526" cy="296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-20" dirty="0">
                  <a:latin typeface="Arial" panose="020B0604020202020204" pitchFamily="34" charset="0"/>
                  <a:cs typeface="Arial" panose="020B0604020202020204" pitchFamily="34" charset="0"/>
                </a:rPr>
                <a:t>Учебные планы, расписание</a:t>
              </a:r>
            </a:p>
          </p:txBody>
        </p:sp>
      </p:grpSp>
      <p:grpSp>
        <p:nvGrpSpPr>
          <p:cNvPr id="225" name="Группа 224"/>
          <p:cNvGrpSpPr/>
          <p:nvPr/>
        </p:nvGrpSpPr>
        <p:grpSpPr>
          <a:xfrm>
            <a:off x="8538112" y="1829656"/>
            <a:ext cx="3385398" cy="451669"/>
            <a:chOff x="7491780" y="901216"/>
            <a:chExt cx="4008841" cy="395442"/>
          </a:xfrm>
        </p:grpSpPr>
        <p:sp>
          <p:nvSpPr>
            <p:cNvPr id="226" name="Скругленный прямоугольник 225"/>
            <p:cNvSpPr/>
            <p:nvPr/>
          </p:nvSpPr>
          <p:spPr>
            <a:xfrm>
              <a:off x="7491780" y="901216"/>
              <a:ext cx="3787970" cy="395442"/>
            </a:xfrm>
            <a:prstGeom prst="roundRect">
              <a:avLst/>
            </a:prstGeom>
            <a:noFill/>
            <a:ln w="28575">
              <a:solidFill>
                <a:srgbClr val="EC21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7539750" y="977225"/>
              <a:ext cx="3960871" cy="296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-20" dirty="0">
                  <a:latin typeface="Arial" panose="020B0604020202020204" pitchFamily="34" charset="0"/>
                  <a:cs typeface="Arial" panose="020B0604020202020204" pitchFamily="34" charset="0"/>
                </a:rPr>
                <a:t>Электронный журнал и дневник</a:t>
              </a:r>
            </a:p>
          </p:txBody>
        </p:sp>
      </p:grpSp>
      <p:grpSp>
        <p:nvGrpSpPr>
          <p:cNvPr id="228" name="Группа 227"/>
          <p:cNvGrpSpPr/>
          <p:nvPr/>
        </p:nvGrpSpPr>
        <p:grpSpPr>
          <a:xfrm>
            <a:off x="7939197" y="5674750"/>
            <a:ext cx="3401552" cy="451669"/>
            <a:chOff x="7491780" y="901216"/>
            <a:chExt cx="4006528" cy="395442"/>
          </a:xfrm>
        </p:grpSpPr>
        <p:sp>
          <p:nvSpPr>
            <p:cNvPr id="229" name="Скругленный прямоугольник 228"/>
            <p:cNvSpPr/>
            <p:nvPr/>
          </p:nvSpPr>
          <p:spPr>
            <a:xfrm>
              <a:off x="7491780" y="901216"/>
              <a:ext cx="3787970" cy="395442"/>
            </a:xfrm>
            <a:prstGeom prst="roundRect">
              <a:avLst/>
            </a:prstGeom>
            <a:noFill/>
            <a:ln w="28575">
              <a:solidFill>
                <a:srgbClr val="00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7537438" y="969611"/>
              <a:ext cx="3960870" cy="296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-20" dirty="0">
                  <a:latin typeface="Arial" panose="020B0604020202020204" pitchFamily="34" charset="0"/>
                  <a:cs typeface="Arial" panose="020B0604020202020204" pitchFamily="34" charset="0"/>
                </a:rPr>
                <a:t>Расширенная аналитика</a:t>
              </a:r>
            </a:p>
          </p:txBody>
        </p:sp>
      </p:grpSp>
      <p:grpSp>
        <p:nvGrpSpPr>
          <p:cNvPr id="231" name="Группа 230"/>
          <p:cNvGrpSpPr/>
          <p:nvPr/>
        </p:nvGrpSpPr>
        <p:grpSpPr>
          <a:xfrm>
            <a:off x="8919794" y="2819590"/>
            <a:ext cx="3057422" cy="451669"/>
            <a:chOff x="7491780" y="901216"/>
            <a:chExt cx="3787970" cy="395442"/>
          </a:xfrm>
        </p:grpSpPr>
        <p:sp>
          <p:nvSpPr>
            <p:cNvPr id="232" name="Скругленный прямоугольник 231"/>
            <p:cNvSpPr/>
            <p:nvPr/>
          </p:nvSpPr>
          <p:spPr>
            <a:xfrm>
              <a:off x="7491780" y="901216"/>
              <a:ext cx="3787970" cy="395442"/>
            </a:xfrm>
            <a:prstGeom prst="roundRect">
              <a:avLst/>
            </a:prstGeom>
            <a:noFill/>
            <a:ln w="28575">
              <a:solidFill>
                <a:srgbClr val="29A58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7524133" y="986277"/>
              <a:ext cx="3183846" cy="296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-20" dirty="0">
                  <a:latin typeface="Arial" panose="020B0604020202020204" pitchFamily="34" charset="0"/>
                  <a:cs typeface="Arial" panose="020B0604020202020204" pitchFamily="34" charset="0"/>
                </a:rPr>
                <a:t>Сбор домашних заданий</a:t>
              </a:r>
            </a:p>
          </p:txBody>
        </p:sp>
      </p:grpSp>
      <p:grpSp>
        <p:nvGrpSpPr>
          <p:cNvPr id="234" name="Группа 233"/>
          <p:cNvGrpSpPr/>
          <p:nvPr/>
        </p:nvGrpSpPr>
        <p:grpSpPr>
          <a:xfrm>
            <a:off x="8914521" y="3890588"/>
            <a:ext cx="3032405" cy="451669"/>
            <a:chOff x="7491780" y="857917"/>
            <a:chExt cx="3787970" cy="395442"/>
          </a:xfrm>
        </p:grpSpPr>
        <p:sp>
          <p:nvSpPr>
            <p:cNvPr id="235" name="Скругленный прямоугольник 234"/>
            <p:cNvSpPr/>
            <p:nvPr/>
          </p:nvSpPr>
          <p:spPr>
            <a:xfrm>
              <a:off x="7491780" y="857917"/>
              <a:ext cx="3787970" cy="395442"/>
            </a:xfrm>
            <a:prstGeom prst="roundRect">
              <a:avLst/>
            </a:prstGeom>
            <a:noFill/>
            <a:ln w="28575">
              <a:solidFill>
                <a:srgbClr val="1382B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7529184" y="934380"/>
              <a:ext cx="3488319" cy="296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spc="-20" dirty="0">
                  <a:latin typeface="Arial" panose="020B0604020202020204" pitchFamily="34" charset="0"/>
                  <a:cs typeface="Arial" panose="020B0604020202020204" pitchFamily="34" charset="0"/>
                </a:rPr>
                <a:t>Электронное портфолио</a:t>
              </a:r>
            </a:p>
          </p:txBody>
        </p:sp>
      </p:grpSp>
      <p:pic>
        <p:nvPicPr>
          <p:cNvPr id="4102" name="Picture 6" descr="https://image.jimcdn.com/app/cms/image/transf/none/path/s505ccca07360f5a7/image/ie8d5c0ca1a1b765c/version/1568048514/image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256" b="80859"/>
          <a:stretch/>
        </p:blipFill>
        <p:spPr bwMode="auto">
          <a:xfrm>
            <a:off x="422327" y="4043212"/>
            <a:ext cx="2550160" cy="69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Группа 22"/>
          <p:cNvGrpSpPr/>
          <p:nvPr/>
        </p:nvGrpSpPr>
        <p:grpSpPr>
          <a:xfrm>
            <a:off x="3516401" y="4787385"/>
            <a:ext cx="3192392" cy="1503137"/>
            <a:chOff x="3349374" y="4638093"/>
            <a:chExt cx="3607001" cy="1769404"/>
          </a:xfrm>
        </p:grpSpPr>
        <p:sp>
          <p:nvSpPr>
            <p:cNvPr id="248" name="Freeform 240">
              <a:extLst>
                <a:ext uri="{FF2B5EF4-FFF2-40B4-BE49-F238E27FC236}">
                  <a16:creationId xmlns:a16="http://schemas.microsoft.com/office/drawing/2014/main" id="{AB4F0223-BCE5-4128-8906-871200BD2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807" y="4638093"/>
              <a:ext cx="286939" cy="247316"/>
            </a:xfrm>
            <a:custGeom>
              <a:avLst/>
              <a:gdLst>
                <a:gd name="T0" fmla="*/ 407 w 445"/>
                <a:gd name="T1" fmla="*/ 0 h 383"/>
                <a:gd name="T2" fmla="*/ 389 w 445"/>
                <a:gd name="T3" fmla="*/ 5 h 383"/>
                <a:gd name="T4" fmla="*/ 134 w 445"/>
                <a:gd name="T5" fmla="*/ 287 h 383"/>
                <a:gd name="T6" fmla="*/ 64 w 445"/>
                <a:gd name="T7" fmla="*/ 196 h 383"/>
                <a:gd name="T8" fmla="*/ 38 w 445"/>
                <a:gd name="T9" fmla="*/ 183 h 383"/>
                <a:gd name="T10" fmla="*/ 18 w 445"/>
                <a:gd name="T11" fmla="*/ 190 h 383"/>
                <a:gd name="T12" fmla="*/ 11 w 445"/>
                <a:gd name="T13" fmla="*/ 237 h 383"/>
                <a:gd name="T14" fmla="*/ 113 w 445"/>
                <a:gd name="T15" fmla="*/ 370 h 383"/>
                <a:gd name="T16" fmla="*/ 140 w 445"/>
                <a:gd name="T17" fmla="*/ 383 h 383"/>
                <a:gd name="T18" fmla="*/ 144 w 445"/>
                <a:gd name="T19" fmla="*/ 383 h 383"/>
                <a:gd name="T20" fmla="*/ 170 w 445"/>
                <a:gd name="T21" fmla="*/ 363 h 383"/>
                <a:gd name="T22" fmla="*/ 425 w 445"/>
                <a:gd name="T23" fmla="*/ 61 h 383"/>
                <a:gd name="T24" fmla="*/ 435 w 445"/>
                <a:gd name="T25" fmla="*/ 15 h 383"/>
                <a:gd name="T26" fmla="*/ 407 w 445"/>
                <a:gd name="T2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5" h="383">
                  <a:moveTo>
                    <a:pt x="407" y="0"/>
                  </a:moveTo>
                  <a:cubicBezTo>
                    <a:pt x="401" y="0"/>
                    <a:pt x="395" y="1"/>
                    <a:pt x="389" y="5"/>
                  </a:cubicBezTo>
                  <a:cubicBezTo>
                    <a:pt x="256" y="91"/>
                    <a:pt x="173" y="218"/>
                    <a:pt x="134" y="287"/>
                  </a:cubicBezTo>
                  <a:lnTo>
                    <a:pt x="64" y="196"/>
                  </a:lnTo>
                  <a:cubicBezTo>
                    <a:pt x="58" y="188"/>
                    <a:pt x="48" y="183"/>
                    <a:pt x="38" y="183"/>
                  </a:cubicBezTo>
                  <a:cubicBezTo>
                    <a:pt x="31" y="183"/>
                    <a:pt x="24" y="185"/>
                    <a:pt x="18" y="190"/>
                  </a:cubicBezTo>
                  <a:cubicBezTo>
                    <a:pt x="3" y="201"/>
                    <a:pt x="0" y="222"/>
                    <a:pt x="11" y="237"/>
                  </a:cubicBezTo>
                  <a:lnTo>
                    <a:pt x="113" y="370"/>
                  </a:lnTo>
                  <a:cubicBezTo>
                    <a:pt x="120" y="378"/>
                    <a:pt x="130" y="383"/>
                    <a:pt x="140" y="383"/>
                  </a:cubicBezTo>
                  <a:cubicBezTo>
                    <a:pt x="141" y="383"/>
                    <a:pt x="143" y="383"/>
                    <a:pt x="144" y="383"/>
                  </a:cubicBezTo>
                  <a:cubicBezTo>
                    <a:pt x="156" y="381"/>
                    <a:pt x="166" y="374"/>
                    <a:pt x="170" y="363"/>
                  </a:cubicBezTo>
                  <a:cubicBezTo>
                    <a:pt x="171" y="361"/>
                    <a:pt x="255" y="171"/>
                    <a:pt x="425" y="61"/>
                  </a:cubicBezTo>
                  <a:cubicBezTo>
                    <a:pt x="441" y="51"/>
                    <a:pt x="445" y="30"/>
                    <a:pt x="435" y="15"/>
                  </a:cubicBezTo>
                  <a:cubicBezTo>
                    <a:pt x="429" y="5"/>
                    <a:pt x="418" y="0"/>
                    <a:pt x="407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51" name="Freeform 240">
              <a:extLst>
                <a:ext uri="{FF2B5EF4-FFF2-40B4-BE49-F238E27FC236}">
                  <a16:creationId xmlns:a16="http://schemas.microsoft.com/office/drawing/2014/main" id="{AB4F0223-BCE5-4128-8906-871200BD2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9259" y="5107329"/>
              <a:ext cx="286939" cy="247316"/>
            </a:xfrm>
            <a:custGeom>
              <a:avLst/>
              <a:gdLst>
                <a:gd name="T0" fmla="*/ 407 w 445"/>
                <a:gd name="T1" fmla="*/ 0 h 383"/>
                <a:gd name="T2" fmla="*/ 389 w 445"/>
                <a:gd name="T3" fmla="*/ 5 h 383"/>
                <a:gd name="T4" fmla="*/ 134 w 445"/>
                <a:gd name="T5" fmla="*/ 287 h 383"/>
                <a:gd name="T6" fmla="*/ 64 w 445"/>
                <a:gd name="T7" fmla="*/ 196 h 383"/>
                <a:gd name="T8" fmla="*/ 38 w 445"/>
                <a:gd name="T9" fmla="*/ 183 h 383"/>
                <a:gd name="T10" fmla="*/ 18 w 445"/>
                <a:gd name="T11" fmla="*/ 190 h 383"/>
                <a:gd name="T12" fmla="*/ 11 w 445"/>
                <a:gd name="T13" fmla="*/ 237 h 383"/>
                <a:gd name="T14" fmla="*/ 113 w 445"/>
                <a:gd name="T15" fmla="*/ 370 h 383"/>
                <a:gd name="T16" fmla="*/ 140 w 445"/>
                <a:gd name="T17" fmla="*/ 383 h 383"/>
                <a:gd name="T18" fmla="*/ 144 w 445"/>
                <a:gd name="T19" fmla="*/ 383 h 383"/>
                <a:gd name="T20" fmla="*/ 170 w 445"/>
                <a:gd name="T21" fmla="*/ 363 h 383"/>
                <a:gd name="T22" fmla="*/ 425 w 445"/>
                <a:gd name="T23" fmla="*/ 61 h 383"/>
                <a:gd name="T24" fmla="*/ 435 w 445"/>
                <a:gd name="T25" fmla="*/ 15 h 383"/>
                <a:gd name="T26" fmla="*/ 407 w 445"/>
                <a:gd name="T2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5" h="383">
                  <a:moveTo>
                    <a:pt x="407" y="0"/>
                  </a:moveTo>
                  <a:cubicBezTo>
                    <a:pt x="401" y="0"/>
                    <a:pt x="395" y="1"/>
                    <a:pt x="389" y="5"/>
                  </a:cubicBezTo>
                  <a:cubicBezTo>
                    <a:pt x="256" y="91"/>
                    <a:pt x="173" y="218"/>
                    <a:pt x="134" y="287"/>
                  </a:cubicBezTo>
                  <a:lnTo>
                    <a:pt x="64" y="196"/>
                  </a:lnTo>
                  <a:cubicBezTo>
                    <a:pt x="58" y="188"/>
                    <a:pt x="48" y="183"/>
                    <a:pt x="38" y="183"/>
                  </a:cubicBezTo>
                  <a:cubicBezTo>
                    <a:pt x="31" y="183"/>
                    <a:pt x="24" y="185"/>
                    <a:pt x="18" y="190"/>
                  </a:cubicBezTo>
                  <a:cubicBezTo>
                    <a:pt x="3" y="201"/>
                    <a:pt x="0" y="222"/>
                    <a:pt x="11" y="237"/>
                  </a:cubicBezTo>
                  <a:lnTo>
                    <a:pt x="113" y="370"/>
                  </a:lnTo>
                  <a:cubicBezTo>
                    <a:pt x="120" y="378"/>
                    <a:pt x="130" y="383"/>
                    <a:pt x="140" y="383"/>
                  </a:cubicBezTo>
                  <a:cubicBezTo>
                    <a:pt x="141" y="383"/>
                    <a:pt x="143" y="383"/>
                    <a:pt x="144" y="383"/>
                  </a:cubicBezTo>
                  <a:cubicBezTo>
                    <a:pt x="156" y="381"/>
                    <a:pt x="166" y="374"/>
                    <a:pt x="170" y="363"/>
                  </a:cubicBezTo>
                  <a:cubicBezTo>
                    <a:pt x="171" y="361"/>
                    <a:pt x="255" y="171"/>
                    <a:pt x="425" y="61"/>
                  </a:cubicBezTo>
                  <a:cubicBezTo>
                    <a:pt x="441" y="51"/>
                    <a:pt x="445" y="30"/>
                    <a:pt x="435" y="15"/>
                  </a:cubicBezTo>
                  <a:cubicBezTo>
                    <a:pt x="429" y="5"/>
                    <a:pt x="418" y="0"/>
                    <a:pt x="407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3586303" y="4677006"/>
              <a:ext cx="33611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spc="-20" dirty="0">
                  <a:latin typeface="Arial" panose="020B0604020202020204" pitchFamily="34" charset="0"/>
                  <a:cs typeface="Arial" panose="020B0604020202020204" pitchFamily="34" charset="0"/>
                </a:rPr>
                <a:t>Подача заявления в ОО</a:t>
              </a: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3557980" y="5145885"/>
              <a:ext cx="33611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spc="-20" dirty="0">
                  <a:latin typeface="Arial" panose="020B0604020202020204" pitchFamily="34" charset="0"/>
                  <a:cs typeface="Arial" panose="020B0604020202020204" pitchFamily="34" charset="0"/>
                </a:rPr>
                <a:t>Мониторинг состояния очереди</a:t>
              </a:r>
            </a:p>
          </p:txBody>
        </p:sp>
        <p:sp>
          <p:nvSpPr>
            <p:cNvPr id="256" name="Freeform 240">
              <a:extLst>
                <a:ext uri="{FF2B5EF4-FFF2-40B4-BE49-F238E27FC236}">
                  <a16:creationId xmlns:a16="http://schemas.microsoft.com/office/drawing/2014/main" id="{AB4F0223-BCE5-4128-8906-871200BD2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711" y="5546488"/>
              <a:ext cx="286939" cy="247316"/>
            </a:xfrm>
            <a:custGeom>
              <a:avLst/>
              <a:gdLst>
                <a:gd name="T0" fmla="*/ 407 w 445"/>
                <a:gd name="T1" fmla="*/ 0 h 383"/>
                <a:gd name="T2" fmla="*/ 389 w 445"/>
                <a:gd name="T3" fmla="*/ 5 h 383"/>
                <a:gd name="T4" fmla="*/ 134 w 445"/>
                <a:gd name="T5" fmla="*/ 287 h 383"/>
                <a:gd name="T6" fmla="*/ 64 w 445"/>
                <a:gd name="T7" fmla="*/ 196 h 383"/>
                <a:gd name="T8" fmla="*/ 38 w 445"/>
                <a:gd name="T9" fmla="*/ 183 h 383"/>
                <a:gd name="T10" fmla="*/ 18 w 445"/>
                <a:gd name="T11" fmla="*/ 190 h 383"/>
                <a:gd name="T12" fmla="*/ 11 w 445"/>
                <a:gd name="T13" fmla="*/ 237 h 383"/>
                <a:gd name="T14" fmla="*/ 113 w 445"/>
                <a:gd name="T15" fmla="*/ 370 h 383"/>
                <a:gd name="T16" fmla="*/ 140 w 445"/>
                <a:gd name="T17" fmla="*/ 383 h 383"/>
                <a:gd name="T18" fmla="*/ 144 w 445"/>
                <a:gd name="T19" fmla="*/ 383 h 383"/>
                <a:gd name="T20" fmla="*/ 170 w 445"/>
                <a:gd name="T21" fmla="*/ 363 h 383"/>
                <a:gd name="T22" fmla="*/ 425 w 445"/>
                <a:gd name="T23" fmla="*/ 61 h 383"/>
                <a:gd name="T24" fmla="*/ 435 w 445"/>
                <a:gd name="T25" fmla="*/ 15 h 383"/>
                <a:gd name="T26" fmla="*/ 407 w 445"/>
                <a:gd name="T2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5" h="383">
                  <a:moveTo>
                    <a:pt x="407" y="0"/>
                  </a:moveTo>
                  <a:cubicBezTo>
                    <a:pt x="401" y="0"/>
                    <a:pt x="395" y="1"/>
                    <a:pt x="389" y="5"/>
                  </a:cubicBezTo>
                  <a:cubicBezTo>
                    <a:pt x="256" y="91"/>
                    <a:pt x="173" y="218"/>
                    <a:pt x="134" y="287"/>
                  </a:cubicBezTo>
                  <a:lnTo>
                    <a:pt x="64" y="196"/>
                  </a:lnTo>
                  <a:cubicBezTo>
                    <a:pt x="58" y="188"/>
                    <a:pt x="48" y="183"/>
                    <a:pt x="38" y="183"/>
                  </a:cubicBezTo>
                  <a:cubicBezTo>
                    <a:pt x="31" y="183"/>
                    <a:pt x="24" y="185"/>
                    <a:pt x="18" y="190"/>
                  </a:cubicBezTo>
                  <a:cubicBezTo>
                    <a:pt x="3" y="201"/>
                    <a:pt x="0" y="222"/>
                    <a:pt x="11" y="237"/>
                  </a:cubicBezTo>
                  <a:lnTo>
                    <a:pt x="113" y="370"/>
                  </a:lnTo>
                  <a:cubicBezTo>
                    <a:pt x="120" y="378"/>
                    <a:pt x="130" y="383"/>
                    <a:pt x="140" y="383"/>
                  </a:cubicBezTo>
                  <a:cubicBezTo>
                    <a:pt x="141" y="383"/>
                    <a:pt x="143" y="383"/>
                    <a:pt x="144" y="383"/>
                  </a:cubicBezTo>
                  <a:cubicBezTo>
                    <a:pt x="156" y="381"/>
                    <a:pt x="166" y="374"/>
                    <a:pt x="170" y="363"/>
                  </a:cubicBezTo>
                  <a:cubicBezTo>
                    <a:pt x="171" y="361"/>
                    <a:pt x="255" y="171"/>
                    <a:pt x="425" y="61"/>
                  </a:cubicBezTo>
                  <a:cubicBezTo>
                    <a:pt x="441" y="51"/>
                    <a:pt x="445" y="30"/>
                    <a:pt x="435" y="15"/>
                  </a:cubicBezTo>
                  <a:cubicBezTo>
                    <a:pt x="429" y="5"/>
                    <a:pt x="418" y="0"/>
                    <a:pt x="407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3595207" y="5585401"/>
              <a:ext cx="33611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spc="-20" dirty="0">
                  <a:latin typeface="Arial" panose="020B0604020202020204" pitchFamily="34" charset="0"/>
                  <a:cs typeface="Arial" panose="020B0604020202020204" pitchFamily="34" charset="0"/>
                </a:rPr>
                <a:t>Движение обучающихся</a:t>
              </a:r>
            </a:p>
          </p:txBody>
        </p:sp>
        <p:sp>
          <p:nvSpPr>
            <p:cNvPr id="260" name="Freeform 240">
              <a:extLst>
                <a:ext uri="{FF2B5EF4-FFF2-40B4-BE49-F238E27FC236}">
                  <a16:creationId xmlns:a16="http://schemas.microsoft.com/office/drawing/2014/main" id="{AB4F0223-BCE5-4128-8906-871200BD2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374" y="6006287"/>
              <a:ext cx="286939" cy="247316"/>
            </a:xfrm>
            <a:custGeom>
              <a:avLst/>
              <a:gdLst>
                <a:gd name="T0" fmla="*/ 407 w 445"/>
                <a:gd name="T1" fmla="*/ 0 h 383"/>
                <a:gd name="T2" fmla="*/ 389 w 445"/>
                <a:gd name="T3" fmla="*/ 5 h 383"/>
                <a:gd name="T4" fmla="*/ 134 w 445"/>
                <a:gd name="T5" fmla="*/ 287 h 383"/>
                <a:gd name="T6" fmla="*/ 64 w 445"/>
                <a:gd name="T7" fmla="*/ 196 h 383"/>
                <a:gd name="T8" fmla="*/ 38 w 445"/>
                <a:gd name="T9" fmla="*/ 183 h 383"/>
                <a:gd name="T10" fmla="*/ 18 w 445"/>
                <a:gd name="T11" fmla="*/ 190 h 383"/>
                <a:gd name="T12" fmla="*/ 11 w 445"/>
                <a:gd name="T13" fmla="*/ 237 h 383"/>
                <a:gd name="T14" fmla="*/ 113 w 445"/>
                <a:gd name="T15" fmla="*/ 370 h 383"/>
                <a:gd name="T16" fmla="*/ 140 w 445"/>
                <a:gd name="T17" fmla="*/ 383 h 383"/>
                <a:gd name="T18" fmla="*/ 144 w 445"/>
                <a:gd name="T19" fmla="*/ 383 h 383"/>
                <a:gd name="T20" fmla="*/ 170 w 445"/>
                <a:gd name="T21" fmla="*/ 363 h 383"/>
                <a:gd name="T22" fmla="*/ 425 w 445"/>
                <a:gd name="T23" fmla="*/ 61 h 383"/>
                <a:gd name="T24" fmla="*/ 435 w 445"/>
                <a:gd name="T25" fmla="*/ 15 h 383"/>
                <a:gd name="T26" fmla="*/ 407 w 445"/>
                <a:gd name="T2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5" h="383">
                  <a:moveTo>
                    <a:pt x="407" y="0"/>
                  </a:moveTo>
                  <a:cubicBezTo>
                    <a:pt x="401" y="0"/>
                    <a:pt x="395" y="1"/>
                    <a:pt x="389" y="5"/>
                  </a:cubicBezTo>
                  <a:cubicBezTo>
                    <a:pt x="256" y="91"/>
                    <a:pt x="173" y="218"/>
                    <a:pt x="134" y="287"/>
                  </a:cubicBezTo>
                  <a:lnTo>
                    <a:pt x="64" y="196"/>
                  </a:lnTo>
                  <a:cubicBezTo>
                    <a:pt x="58" y="188"/>
                    <a:pt x="48" y="183"/>
                    <a:pt x="38" y="183"/>
                  </a:cubicBezTo>
                  <a:cubicBezTo>
                    <a:pt x="31" y="183"/>
                    <a:pt x="24" y="185"/>
                    <a:pt x="18" y="190"/>
                  </a:cubicBezTo>
                  <a:cubicBezTo>
                    <a:pt x="3" y="201"/>
                    <a:pt x="0" y="222"/>
                    <a:pt x="11" y="237"/>
                  </a:cubicBezTo>
                  <a:lnTo>
                    <a:pt x="113" y="370"/>
                  </a:lnTo>
                  <a:cubicBezTo>
                    <a:pt x="120" y="378"/>
                    <a:pt x="130" y="383"/>
                    <a:pt x="140" y="383"/>
                  </a:cubicBezTo>
                  <a:cubicBezTo>
                    <a:pt x="141" y="383"/>
                    <a:pt x="143" y="383"/>
                    <a:pt x="144" y="383"/>
                  </a:cubicBezTo>
                  <a:cubicBezTo>
                    <a:pt x="156" y="381"/>
                    <a:pt x="166" y="374"/>
                    <a:pt x="170" y="363"/>
                  </a:cubicBezTo>
                  <a:cubicBezTo>
                    <a:pt x="171" y="361"/>
                    <a:pt x="255" y="171"/>
                    <a:pt x="425" y="61"/>
                  </a:cubicBezTo>
                  <a:cubicBezTo>
                    <a:pt x="441" y="51"/>
                    <a:pt x="445" y="30"/>
                    <a:pt x="435" y="15"/>
                  </a:cubicBezTo>
                  <a:cubicBezTo>
                    <a:pt x="429" y="5"/>
                    <a:pt x="418" y="0"/>
                    <a:pt x="407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3580871" y="6045200"/>
              <a:ext cx="3361168" cy="362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spc="-20" dirty="0">
                  <a:latin typeface="Arial" panose="020B0604020202020204" pitchFamily="34" charset="0"/>
                  <a:cs typeface="Arial" panose="020B0604020202020204" pitchFamily="34" charset="0"/>
                </a:rPr>
                <a:t>Запись в оздоровительный лагерь</a:t>
              </a:r>
            </a:p>
          </p:txBody>
        </p:sp>
      </p:grpSp>
      <p:grpSp>
        <p:nvGrpSpPr>
          <p:cNvPr id="263" name="Группа 262"/>
          <p:cNvGrpSpPr/>
          <p:nvPr/>
        </p:nvGrpSpPr>
        <p:grpSpPr>
          <a:xfrm flipV="1">
            <a:off x="8465083" y="4027445"/>
            <a:ext cx="422550" cy="188725"/>
            <a:chOff x="7468308" y="2437312"/>
            <a:chExt cx="675449" cy="485382"/>
          </a:xfrm>
        </p:grpSpPr>
        <p:cxnSp>
          <p:nvCxnSpPr>
            <p:cNvPr id="264" name="Прямая соединительная линия 263"/>
            <p:cNvCxnSpPr/>
            <p:nvPr/>
          </p:nvCxnSpPr>
          <p:spPr>
            <a:xfrm flipV="1">
              <a:off x="7468308" y="2437312"/>
              <a:ext cx="461801" cy="485382"/>
            </a:xfrm>
            <a:prstGeom prst="line">
              <a:avLst/>
            </a:prstGeom>
            <a:ln w="28575" cap="rnd">
              <a:solidFill>
                <a:srgbClr val="1382BA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Прямая соединительная линия 264"/>
            <p:cNvCxnSpPr/>
            <p:nvPr/>
          </p:nvCxnSpPr>
          <p:spPr>
            <a:xfrm>
              <a:off x="7930109" y="2474177"/>
              <a:ext cx="213648" cy="0"/>
            </a:xfrm>
            <a:prstGeom prst="line">
              <a:avLst/>
            </a:prstGeom>
            <a:ln w="28575" cap="rnd">
              <a:solidFill>
                <a:srgbClr val="1382BA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0" name="TextBox 269"/>
          <p:cNvSpPr txBox="1"/>
          <p:nvPr/>
        </p:nvSpPr>
        <p:spPr>
          <a:xfrm>
            <a:off x="3770358" y="3656424"/>
            <a:ext cx="2479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spc="-2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 соответствия </a:t>
            </a:r>
            <a:br>
              <a:rPr lang="ru-RU" sz="1600" b="1" spc="-2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spc="-2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3591.0002102022 </a:t>
            </a:r>
            <a:br>
              <a:rPr lang="ru-RU" sz="1600" b="1" spc="-2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spc="-2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12.12.2022</a:t>
            </a:r>
          </a:p>
        </p:txBody>
      </p:sp>
      <p:sp>
        <p:nvSpPr>
          <p:cNvPr id="287" name="Прямоугольник 286">
            <a:extLst>
              <a:ext uri="{FF2B5EF4-FFF2-40B4-BE49-F238E27FC236}">
                <a16:creationId xmlns:a16="http://schemas.microsoft.com/office/drawing/2014/main" id="{5010E8EA-C579-4FAE-8B88-B83454D53829}"/>
              </a:ext>
            </a:extLst>
          </p:cNvPr>
          <p:cNvSpPr/>
          <p:nvPr/>
        </p:nvSpPr>
        <p:spPr>
          <a:xfrm>
            <a:off x="2633106" y="841821"/>
            <a:ext cx="39145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Правительства Белгородской области от 28.11.2022 № 708-пп </a:t>
            </a:r>
            <a:b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«О государственной информационной системе Белгородской области «Образование»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8" name="Нашивка 3"/>
          <p:cNvSpPr/>
          <p:nvPr/>
        </p:nvSpPr>
        <p:spPr>
          <a:xfrm>
            <a:off x="2475575" y="1142926"/>
            <a:ext cx="170506" cy="302918"/>
          </a:xfrm>
          <a:prstGeom prst="chevron">
            <a:avLst>
              <a:gd name="adj" fmla="val 70750"/>
            </a:avLst>
          </a:prstGeom>
          <a:solidFill>
            <a:srgbClr val="1382BA"/>
          </a:solidFill>
          <a:ln>
            <a:solidFill>
              <a:srgbClr val="1382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9" name="Нашивка 12"/>
          <p:cNvSpPr/>
          <p:nvPr/>
        </p:nvSpPr>
        <p:spPr>
          <a:xfrm>
            <a:off x="2463572" y="2227733"/>
            <a:ext cx="170506" cy="302918"/>
          </a:xfrm>
          <a:prstGeom prst="chevron">
            <a:avLst>
              <a:gd name="adj" fmla="val 70750"/>
            </a:avLst>
          </a:prstGeom>
          <a:solidFill>
            <a:srgbClr val="1382BA"/>
          </a:solidFill>
          <a:ln>
            <a:solidFill>
              <a:srgbClr val="1382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0" name="Прямоугольник 289">
            <a:extLst>
              <a:ext uri="{FF2B5EF4-FFF2-40B4-BE49-F238E27FC236}">
                <a16:creationId xmlns:a16="http://schemas.microsoft.com/office/drawing/2014/main" id="{5010E8EA-C579-4FAE-8B88-B83454D53829}"/>
              </a:ext>
            </a:extLst>
          </p:cNvPr>
          <p:cNvSpPr/>
          <p:nvPr/>
        </p:nvSpPr>
        <p:spPr>
          <a:xfrm>
            <a:off x="2655511" y="1853920"/>
            <a:ext cx="3681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Приказ министерства образования Белгородской области от 14.12.2022 № 3922 «О вводе государственной информационной системы Белгородской области «Образование» в промышленную эксплуатацию»</a:t>
            </a:r>
          </a:p>
        </p:txBody>
      </p:sp>
      <p:sp>
        <p:nvSpPr>
          <p:cNvPr id="291" name="Нашивка 16"/>
          <p:cNvSpPr/>
          <p:nvPr/>
        </p:nvSpPr>
        <p:spPr>
          <a:xfrm>
            <a:off x="2497966" y="2964945"/>
            <a:ext cx="170506" cy="302918"/>
          </a:xfrm>
          <a:prstGeom prst="chevron">
            <a:avLst>
              <a:gd name="adj" fmla="val 70750"/>
            </a:avLst>
          </a:prstGeom>
          <a:solidFill>
            <a:srgbClr val="1382BA"/>
          </a:solidFill>
          <a:ln>
            <a:solidFill>
              <a:srgbClr val="1382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2" name="Прямоугольник 291">
            <a:extLst>
              <a:ext uri="{FF2B5EF4-FFF2-40B4-BE49-F238E27FC236}">
                <a16:creationId xmlns:a16="http://schemas.microsoft.com/office/drawing/2014/main" id="{5010E8EA-C579-4FAE-8B88-B83454D53829}"/>
              </a:ext>
            </a:extLst>
          </p:cNvPr>
          <p:cNvSpPr/>
          <p:nvPr/>
        </p:nvSpPr>
        <p:spPr>
          <a:xfrm>
            <a:off x="2683485" y="2973942"/>
            <a:ext cx="36818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Регламенты, инструкции, положения </a:t>
            </a:r>
            <a:endParaRPr lang="ru-RU" sz="12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6" name="Award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6013832" y="3797719"/>
            <a:ext cx="613416" cy="966765"/>
            <a:chOff x="2585735" y="108789"/>
            <a:chExt cx="344587" cy="542925"/>
          </a:xfrm>
        </p:grpSpPr>
        <p:sp>
          <p:nvSpPr>
            <p:cNvPr id="267" name="Freeform: Shape 206">
              <a:extLst>
                <a:ext uri="{FF2B5EF4-FFF2-40B4-BE49-F238E27FC236}">
                  <a16:creationId xmlns:a16="http://schemas.microsoft.com/office/drawing/2014/main" id="{6B300727-DC1C-4635-8BC0-4DE2C05EA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735" y="108789"/>
              <a:ext cx="344587" cy="344487"/>
            </a:xfrm>
            <a:custGeom>
              <a:avLst/>
              <a:gdLst>
                <a:gd name="connsiteX0" fmla="*/ 167961 w 344587"/>
                <a:gd name="connsiteY0" fmla="*/ 276672 h 344988"/>
                <a:gd name="connsiteX1" fmla="*/ 168781 w 344587"/>
                <a:gd name="connsiteY1" fmla="*/ 281441 h 344988"/>
                <a:gd name="connsiteX2" fmla="*/ 165282 w 344587"/>
                <a:gd name="connsiteY2" fmla="*/ 284827 h 344988"/>
                <a:gd name="connsiteX3" fmla="*/ 170121 w 344587"/>
                <a:gd name="connsiteY3" fmla="*/ 285532 h 344988"/>
                <a:gd name="connsiteX4" fmla="*/ 172307 w 344587"/>
                <a:gd name="connsiteY4" fmla="*/ 289894 h 344988"/>
                <a:gd name="connsiteX5" fmla="*/ 174467 w 344587"/>
                <a:gd name="connsiteY5" fmla="*/ 285532 h 344988"/>
                <a:gd name="connsiteX6" fmla="*/ 179306 w 344587"/>
                <a:gd name="connsiteY6" fmla="*/ 284827 h 344988"/>
                <a:gd name="connsiteX7" fmla="*/ 175806 w 344587"/>
                <a:gd name="connsiteY7" fmla="*/ 281441 h 344988"/>
                <a:gd name="connsiteX8" fmla="*/ 176627 w 344587"/>
                <a:gd name="connsiteY8" fmla="*/ 276672 h 344988"/>
                <a:gd name="connsiteX9" fmla="*/ 172307 w 344587"/>
                <a:gd name="connsiteY9" fmla="*/ 278921 h 344988"/>
                <a:gd name="connsiteX10" fmla="*/ 194527 w 344587"/>
                <a:gd name="connsiteY10" fmla="*/ 274468 h 344988"/>
                <a:gd name="connsiteX11" fmla="*/ 190704 w 344587"/>
                <a:gd name="connsiteY11" fmla="*/ 277391 h 344988"/>
                <a:gd name="connsiteX12" fmla="*/ 186127 w 344587"/>
                <a:gd name="connsiteY12" fmla="*/ 275943 h 344988"/>
                <a:gd name="connsiteX13" fmla="*/ 187742 w 344587"/>
                <a:gd name="connsiteY13" fmla="*/ 280475 h 344988"/>
                <a:gd name="connsiteX14" fmla="*/ 184915 w 344587"/>
                <a:gd name="connsiteY14" fmla="*/ 284363 h 344988"/>
                <a:gd name="connsiteX15" fmla="*/ 189761 w 344587"/>
                <a:gd name="connsiteY15" fmla="*/ 284229 h 344988"/>
                <a:gd name="connsiteX16" fmla="*/ 192615 w 344587"/>
                <a:gd name="connsiteY16" fmla="*/ 288091 h 344988"/>
                <a:gd name="connsiteX17" fmla="*/ 193961 w 344587"/>
                <a:gd name="connsiteY17" fmla="*/ 283479 h 344988"/>
                <a:gd name="connsiteX18" fmla="*/ 198538 w 344587"/>
                <a:gd name="connsiteY18" fmla="*/ 281977 h 344988"/>
                <a:gd name="connsiteX19" fmla="*/ 194554 w 344587"/>
                <a:gd name="connsiteY19" fmla="*/ 279268 h 344988"/>
                <a:gd name="connsiteX20" fmla="*/ 149919 w 344587"/>
                <a:gd name="connsiteY20" fmla="*/ 274468 h 344988"/>
                <a:gd name="connsiteX21" fmla="*/ 149892 w 344587"/>
                <a:gd name="connsiteY21" fmla="*/ 279268 h 344988"/>
                <a:gd name="connsiteX22" fmla="*/ 145849 w 344587"/>
                <a:gd name="connsiteY22" fmla="*/ 281977 h 344988"/>
                <a:gd name="connsiteX23" fmla="*/ 150493 w 344587"/>
                <a:gd name="connsiteY23" fmla="*/ 283479 h 344988"/>
                <a:gd name="connsiteX24" fmla="*/ 151859 w 344587"/>
                <a:gd name="connsiteY24" fmla="*/ 288091 h 344988"/>
                <a:gd name="connsiteX25" fmla="*/ 154755 w 344587"/>
                <a:gd name="connsiteY25" fmla="*/ 284229 h 344988"/>
                <a:gd name="connsiteX26" fmla="*/ 159672 w 344587"/>
                <a:gd name="connsiteY26" fmla="*/ 284363 h 344988"/>
                <a:gd name="connsiteX27" fmla="*/ 156804 w 344587"/>
                <a:gd name="connsiteY27" fmla="*/ 280475 h 344988"/>
                <a:gd name="connsiteX28" fmla="*/ 158443 w 344587"/>
                <a:gd name="connsiteY28" fmla="*/ 275943 h 344988"/>
                <a:gd name="connsiteX29" fmla="*/ 153798 w 344587"/>
                <a:gd name="connsiteY29" fmla="*/ 277391 h 344988"/>
                <a:gd name="connsiteX30" fmla="*/ 211844 w 344587"/>
                <a:gd name="connsiteY30" fmla="*/ 268858 h 344988"/>
                <a:gd name="connsiteX31" fmla="*/ 208584 w 344587"/>
                <a:gd name="connsiteY31" fmla="*/ 272467 h 344988"/>
                <a:gd name="connsiteX32" fmla="*/ 203747 w 344587"/>
                <a:gd name="connsiteY32" fmla="*/ 271811 h 344988"/>
                <a:gd name="connsiteX33" fmla="*/ 206165 w 344587"/>
                <a:gd name="connsiteY33" fmla="*/ 276075 h 344988"/>
                <a:gd name="connsiteX34" fmla="*/ 204046 w 344587"/>
                <a:gd name="connsiteY34" fmla="*/ 280504 h 344988"/>
                <a:gd name="connsiteX35" fmla="*/ 208828 w 344587"/>
                <a:gd name="connsiteY35" fmla="*/ 279492 h 344988"/>
                <a:gd name="connsiteX36" fmla="*/ 212334 w 344587"/>
                <a:gd name="connsiteY36" fmla="*/ 282882 h 344988"/>
                <a:gd name="connsiteX37" fmla="*/ 212877 w 344587"/>
                <a:gd name="connsiteY37" fmla="*/ 278016 h 344988"/>
                <a:gd name="connsiteX38" fmla="*/ 217170 w 344587"/>
                <a:gd name="connsiteY38" fmla="*/ 275693 h 344988"/>
                <a:gd name="connsiteX39" fmla="*/ 212714 w 344587"/>
                <a:gd name="connsiteY39" fmla="*/ 273670 h 344988"/>
                <a:gd name="connsiteX40" fmla="*/ 132663 w 344587"/>
                <a:gd name="connsiteY40" fmla="*/ 268858 h 344988"/>
                <a:gd name="connsiteX41" fmla="*/ 131807 w 344587"/>
                <a:gd name="connsiteY41" fmla="*/ 273670 h 344988"/>
                <a:gd name="connsiteX42" fmla="*/ 127417 w 344587"/>
                <a:gd name="connsiteY42" fmla="*/ 275693 h 344988"/>
                <a:gd name="connsiteX43" fmla="*/ 131646 w 344587"/>
                <a:gd name="connsiteY43" fmla="*/ 278016 h 344988"/>
                <a:gd name="connsiteX44" fmla="*/ 132182 w 344587"/>
                <a:gd name="connsiteY44" fmla="*/ 282882 h 344988"/>
                <a:gd name="connsiteX45" fmla="*/ 135635 w 344587"/>
                <a:gd name="connsiteY45" fmla="*/ 279492 h 344988"/>
                <a:gd name="connsiteX46" fmla="*/ 140345 w 344587"/>
                <a:gd name="connsiteY46" fmla="*/ 280504 h 344988"/>
                <a:gd name="connsiteX47" fmla="*/ 138258 w 344587"/>
                <a:gd name="connsiteY47" fmla="*/ 276075 h 344988"/>
                <a:gd name="connsiteX48" fmla="*/ 140640 w 344587"/>
                <a:gd name="connsiteY48" fmla="*/ 271811 h 344988"/>
                <a:gd name="connsiteX49" fmla="*/ 135875 w 344587"/>
                <a:gd name="connsiteY49" fmla="*/ 272467 h 344988"/>
                <a:gd name="connsiteX50" fmla="*/ 228015 w 344587"/>
                <a:gd name="connsiteY50" fmla="*/ 260644 h 344988"/>
                <a:gd name="connsiteX51" fmla="*/ 225418 w 344587"/>
                <a:gd name="connsiteY51" fmla="*/ 264769 h 344988"/>
                <a:gd name="connsiteX52" fmla="*/ 220576 w 344587"/>
                <a:gd name="connsiteY52" fmla="*/ 264959 h 344988"/>
                <a:gd name="connsiteX53" fmla="*/ 223687 w 344587"/>
                <a:gd name="connsiteY53" fmla="*/ 268704 h 344988"/>
                <a:gd name="connsiteX54" fmla="*/ 222361 w 344587"/>
                <a:gd name="connsiteY54" fmla="*/ 273372 h 344988"/>
                <a:gd name="connsiteX55" fmla="*/ 226879 w 344587"/>
                <a:gd name="connsiteY55" fmla="*/ 271581 h 344988"/>
                <a:gd name="connsiteX56" fmla="*/ 230910 w 344587"/>
                <a:gd name="connsiteY56" fmla="*/ 274268 h 344988"/>
                <a:gd name="connsiteX57" fmla="*/ 230585 w 344587"/>
                <a:gd name="connsiteY57" fmla="*/ 269410 h 344988"/>
                <a:gd name="connsiteX58" fmla="*/ 234399 w 344587"/>
                <a:gd name="connsiteY58" fmla="*/ 266398 h 344988"/>
                <a:gd name="connsiteX59" fmla="*/ 229692 w 344587"/>
                <a:gd name="connsiteY59" fmla="*/ 265204 h 344988"/>
                <a:gd name="connsiteX60" fmla="*/ 116572 w 344587"/>
                <a:gd name="connsiteY60" fmla="*/ 260644 h 344988"/>
                <a:gd name="connsiteX61" fmla="*/ 114895 w 344587"/>
                <a:gd name="connsiteY61" fmla="*/ 265204 h 344988"/>
                <a:gd name="connsiteX62" fmla="*/ 110188 w 344587"/>
                <a:gd name="connsiteY62" fmla="*/ 266398 h 344988"/>
                <a:gd name="connsiteX63" fmla="*/ 114002 w 344587"/>
                <a:gd name="connsiteY63" fmla="*/ 269410 h 344988"/>
                <a:gd name="connsiteX64" fmla="*/ 113678 w 344587"/>
                <a:gd name="connsiteY64" fmla="*/ 274268 h 344988"/>
                <a:gd name="connsiteX65" fmla="*/ 117708 w 344587"/>
                <a:gd name="connsiteY65" fmla="*/ 271581 h 344988"/>
                <a:gd name="connsiteX66" fmla="*/ 122226 w 344587"/>
                <a:gd name="connsiteY66" fmla="*/ 273372 h 344988"/>
                <a:gd name="connsiteX67" fmla="*/ 120900 w 344587"/>
                <a:gd name="connsiteY67" fmla="*/ 268704 h 344988"/>
                <a:gd name="connsiteX68" fmla="*/ 124011 w 344587"/>
                <a:gd name="connsiteY68" fmla="*/ 264959 h 344988"/>
                <a:gd name="connsiteX69" fmla="*/ 119169 w 344587"/>
                <a:gd name="connsiteY69" fmla="*/ 264769 h 344988"/>
                <a:gd name="connsiteX70" fmla="*/ 242363 w 344587"/>
                <a:gd name="connsiteY70" fmla="*/ 249625 h 344988"/>
                <a:gd name="connsiteX71" fmla="*/ 240527 w 344587"/>
                <a:gd name="connsiteY71" fmla="*/ 254100 h 344988"/>
                <a:gd name="connsiteX72" fmla="*/ 235802 w 344587"/>
                <a:gd name="connsiteY72" fmla="*/ 255124 h 344988"/>
                <a:gd name="connsiteX73" fmla="*/ 239501 w 344587"/>
                <a:gd name="connsiteY73" fmla="*/ 258251 h 344988"/>
                <a:gd name="connsiteX74" fmla="*/ 239015 w 344587"/>
                <a:gd name="connsiteY74" fmla="*/ 263048 h 344988"/>
                <a:gd name="connsiteX75" fmla="*/ 243119 w 344587"/>
                <a:gd name="connsiteY75" fmla="*/ 260515 h 344988"/>
                <a:gd name="connsiteX76" fmla="*/ 247546 w 344587"/>
                <a:gd name="connsiteY76" fmla="*/ 262455 h 344988"/>
                <a:gd name="connsiteX77" fmla="*/ 246413 w 344587"/>
                <a:gd name="connsiteY77" fmla="*/ 257766 h 344988"/>
                <a:gd name="connsiteX78" fmla="*/ 249625 w 344587"/>
                <a:gd name="connsiteY78" fmla="*/ 254154 h 344988"/>
                <a:gd name="connsiteX79" fmla="*/ 244792 w 344587"/>
                <a:gd name="connsiteY79" fmla="*/ 253776 h 344988"/>
                <a:gd name="connsiteX80" fmla="*/ 102024 w 344587"/>
                <a:gd name="connsiteY80" fmla="*/ 249625 h 344988"/>
                <a:gd name="connsiteX81" fmla="*/ 99594 w 344587"/>
                <a:gd name="connsiteY81" fmla="*/ 253776 h 344988"/>
                <a:gd name="connsiteX82" fmla="*/ 94762 w 344587"/>
                <a:gd name="connsiteY82" fmla="*/ 254154 h 344988"/>
                <a:gd name="connsiteX83" fmla="*/ 97975 w 344587"/>
                <a:gd name="connsiteY83" fmla="*/ 257766 h 344988"/>
                <a:gd name="connsiteX84" fmla="*/ 96841 w 344587"/>
                <a:gd name="connsiteY84" fmla="*/ 262455 h 344988"/>
                <a:gd name="connsiteX85" fmla="*/ 101268 w 344587"/>
                <a:gd name="connsiteY85" fmla="*/ 260515 h 344988"/>
                <a:gd name="connsiteX86" fmla="*/ 105372 w 344587"/>
                <a:gd name="connsiteY86" fmla="*/ 263048 h 344988"/>
                <a:gd name="connsiteX87" fmla="*/ 104886 w 344587"/>
                <a:gd name="connsiteY87" fmla="*/ 258251 h 344988"/>
                <a:gd name="connsiteX88" fmla="*/ 108585 w 344587"/>
                <a:gd name="connsiteY88" fmla="*/ 255124 h 344988"/>
                <a:gd name="connsiteX89" fmla="*/ 103860 w 344587"/>
                <a:gd name="connsiteY89" fmla="*/ 254100 h 344988"/>
                <a:gd name="connsiteX90" fmla="*/ 254712 w 344587"/>
                <a:gd name="connsiteY90" fmla="*/ 236203 h 344988"/>
                <a:gd name="connsiteX91" fmla="*/ 253690 w 344587"/>
                <a:gd name="connsiteY91" fmla="*/ 240928 h 344988"/>
                <a:gd name="connsiteX92" fmla="*/ 249225 w 344587"/>
                <a:gd name="connsiteY92" fmla="*/ 242764 h 344988"/>
                <a:gd name="connsiteX93" fmla="*/ 253394 w 344587"/>
                <a:gd name="connsiteY93" fmla="*/ 245220 h 344988"/>
                <a:gd name="connsiteX94" fmla="*/ 253771 w 344587"/>
                <a:gd name="connsiteY94" fmla="*/ 250026 h 344988"/>
                <a:gd name="connsiteX95" fmla="*/ 257348 w 344587"/>
                <a:gd name="connsiteY95" fmla="*/ 246813 h 344988"/>
                <a:gd name="connsiteX96" fmla="*/ 262056 w 344587"/>
                <a:gd name="connsiteY96" fmla="*/ 247974 h 344988"/>
                <a:gd name="connsiteX97" fmla="*/ 260119 w 344587"/>
                <a:gd name="connsiteY97" fmla="*/ 243520 h 344988"/>
                <a:gd name="connsiteX98" fmla="*/ 262648 w 344587"/>
                <a:gd name="connsiteY98" fmla="*/ 239416 h 344988"/>
                <a:gd name="connsiteX99" fmla="*/ 257833 w 344587"/>
                <a:gd name="connsiteY99" fmla="*/ 239902 h 344988"/>
                <a:gd name="connsiteX100" fmla="*/ 89793 w 344587"/>
                <a:gd name="connsiteY100" fmla="*/ 236203 h 344988"/>
                <a:gd name="connsiteX101" fmla="*/ 86626 w 344587"/>
                <a:gd name="connsiteY101" fmla="*/ 239902 h 344988"/>
                <a:gd name="connsiteX102" fmla="*/ 81739 w 344587"/>
                <a:gd name="connsiteY102" fmla="*/ 239416 h 344988"/>
                <a:gd name="connsiteX103" fmla="*/ 84333 w 344587"/>
                <a:gd name="connsiteY103" fmla="*/ 243520 h 344988"/>
                <a:gd name="connsiteX104" fmla="*/ 82340 w 344587"/>
                <a:gd name="connsiteY104" fmla="*/ 247974 h 344988"/>
                <a:gd name="connsiteX105" fmla="*/ 87118 w 344587"/>
                <a:gd name="connsiteY105" fmla="*/ 246813 h 344988"/>
                <a:gd name="connsiteX106" fmla="*/ 90749 w 344587"/>
                <a:gd name="connsiteY106" fmla="*/ 250026 h 344988"/>
                <a:gd name="connsiteX107" fmla="*/ 91131 w 344587"/>
                <a:gd name="connsiteY107" fmla="*/ 245220 h 344988"/>
                <a:gd name="connsiteX108" fmla="*/ 95363 w 344587"/>
                <a:gd name="connsiteY108" fmla="*/ 242764 h 344988"/>
                <a:gd name="connsiteX109" fmla="*/ 90831 w 344587"/>
                <a:gd name="connsiteY109" fmla="*/ 240928 h 344988"/>
                <a:gd name="connsiteX110" fmla="*/ 264558 w 344587"/>
                <a:gd name="connsiteY110" fmla="*/ 220977 h 344988"/>
                <a:gd name="connsiteX111" fmla="*/ 264341 w 344587"/>
                <a:gd name="connsiteY111" fmla="*/ 225819 h 344988"/>
                <a:gd name="connsiteX112" fmla="*/ 260243 w 344587"/>
                <a:gd name="connsiteY112" fmla="*/ 228416 h 344988"/>
                <a:gd name="connsiteX113" fmla="*/ 264803 w 344587"/>
                <a:gd name="connsiteY113" fmla="*/ 230093 h 344988"/>
                <a:gd name="connsiteX114" fmla="*/ 265997 w 344587"/>
                <a:gd name="connsiteY114" fmla="*/ 234800 h 344988"/>
                <a:gd name="connsiteX115" fmla="*/ 269009 w 344587"/>
                <a:gd name="connsiteY115" fmla="*/ 230986 h 344988"/>
                <a:gd name="connsiteX116" fmla="*/ 273867 w 344587"/>
                <a:gd name="connsiteY116" fmla="*/ 231311 h 344988"/>
                <a:gd name="connsiteX117" fmla="*/ 271180 w 344587"/>
                <a:gd name="connsiteY117" fmla="*/ 227280 h 344988"/>
                <a:gd name="connsiteX118" fmla="*/ 272971 w 344587"/>
                <a:gd name="connsiteY118" fmla="*/ 222762 h 344988"/>
                <a:gd name="connsiteX119" fmla="*/ 268276 w 344587"/>
                <a:gd name="connsiteY119" fmla="*/ 224088 h 344988"/>
                <a:gd name="connsiteX120" fmla="*/ 80029 w 344587"/>
                <a:gd name="connsiteY120" fmla="*/ 220977 h 344988"/>
                <a:gd name="connsiteX121" fmla="*/ 76311 w 344587"/>
                <a:gd name="connsiteY121" fmla="*/ 224088 h 344988"/>
                <a:gd name="connsiteX122" fmla="*/ 71616 w 344587"/>
                <a:gd name="connsiteY122" fmla="*/ 222762 h 344988"/>
                <a:gd name="connsiteX123" fmla="*/ 73407 w 344587"/>
                <a:gd name="connsiteY123" fmla="*/ 227280 h 344988"/>
                <a:gd name="connsiteX124" fmla="*/ 70721 w 344587"/>
                <a:gd name="connsiteY124" fmla="*/ 231311 h 344988"/>
                <a:gd name="connsiteX125" fmla="*/ 75578 w 344587"/>
                <a:gd name="connsiteY125" fmla="*/ 230986 h 344988"/>
                <a:gd name="connsiteX126" fmla="*/ 78590 w 344587"/>
                <a:gd name="connsiteY126" fmla="*/ 234800 h 344988"/>
                <a:gd name="connsiteX127" fmla="*/ 79785 w 344587"/>
                <a:gd name="connsiteY127" fmla="*/ 230093 h 344988"/>
                <a:gd name="connsiteX128" fmla="*/ 84344 w 344587"/>
                <a:gd name="connsiteY128" fmla="*/ 228416 h 344988"/>
                <a:gd name="connsiteX129" fmla="*/ 80246 w 344587"/>
                <a:gd name="connsiteY129" fmla="*/ 225819 h 344988"/>
                <a:gd name="connsiteX130" fmla="*/ 271410 w 344587"/>
                <a:gd name="connsiteY130" fmla="*/ 204148 h 344988"/>
                <a:gd name="connsiteX131" fmla="*/ 272066 w 344587"/>
                <a:gd name="connsiteY131" fmla="*/ 208985 h 344988"/>
                <a:gd name="connsiteX132" fmla="*/ 268457 w 344587"/>
                <a:gd name="connsiteY132" fmla="*/ 212245 h 344988"/>
                <a:gd name="connsiteX133" fmla="*/ 273269 w 344587"/>
                <a:gd name="connsiteY133" fmla="*/ 213115 h 344988"/>
                <a:gd name="connsiteX134" fmla="*/ 275292 w 344587"/>
                <a:gd name="connsiteY134" fmla="*/ 217571 h 344988"/>
                <a:gd name="connsiteX135" fmla="*/ 277615 w 344587"/>
                <a:gd name="connsiteY135" fmla="*/ 213278 h 344988"/>
                <a:gd name="connsiteX136" fmla="*/ 282481 w 344587"/>
                <a:gd name="connsiteY136" fmla="*/ 212734 h 344988"/>
                <a:gd name="connsiteX137" fmla="*/ 279091 w 344587"/>
                <a:gd name="connsiteY137" fmla="*/ 209229 h 344988"/>
                <a:gd name="connsiteX138" fmla="*/ 280076 w 344587"/>
                <a:gd name="connsiteY138" fmla="*/ 204447 h 344988"/>
                <a:gd name="connsiteX139" fmla="*/ 275674 w 344587"/>
                <a:gd name="connsiteY139" fmla="*/ 206566 h 344988"/>
                <a:gd name="connsiteX140" fmla="*/ 73019 w 344587"/>
                <a:gd name="connsiteY140" fmla="*/ 204148 h 344988"/>
                <a:gd name="connsiteX141" fmla="*/ 68816 w 344587"/>
                <a:gd name="connsiteY141" fmla="*/ 206566 h 344988"/>
                <a:gd name="connsiteX142" fmla="*/ 64477 w 344587"/>
                <a:gd name="connsiteY142" fmla="*/ 204447 h 344988"/>
                <a:gd name="connsiteX143" fmla="*/ 65447 w 344587"/>
                <a:gd name="connsiteY143" fmla="*/ 209229 h 344988"/>
                <a:gd name="connsiteX144" fmla="*/ 62106 w 344587"/>
                <a:gd name="connsiteY144" fmla="*/ 212734 h 344988"/>
                <a:gd name="connsiteX145" fmla="*/ 66903 w 344587"/>
                <a:gd name="connsiteY145" fmla="*/ 213278 h 344988"/>
                <a:gd name="connsiteX146" fmla="*/ 69193 w 344587"/>
                <a:gd name="connsiteY146" fmla="*/ 217571 h 344988"/>
                <a:gd name="connsiteX147" fmla="*/ 71187 w 344587"/>
                <a:gd name="connsiteY147" fmla="*/ 213115 h 344988"/>
                <a:gd name="connsiteX148" fmla="*/ 75929 w 344587"/>
                <a:gd name="connsiteY148" fmla="*/ 212245 h 344988"/>
                <a:gd name="connsiteX149" fmla="*/ 72373 w 344587"/>
                <a:gd name="connsiteY149" fmla="*/ 208985 h 344988"/>
                <a:gd name="connsiteX150" fmla="*/ 283915 w 344587"/>
                <a:gd name="connsiteY150" fmla="*/ 185116 h 344988"/>
                <a:gd name="connsiteX151" fmla="*/ 279950 w 344587"/>
                <a:gd name="connsiteY151" fmla="*/ 187963 h 344988"/>
                <a:gd name="connsiteX152" fmla="*/ 275388 w 344587"/>
                <a:gd name="connsiteY152" fmla="*/ 186320 h 344988"/>
                <a:gd name="connsiteX153" fmla="*/ 276854 w 344587"/>
                <a:gd name="connsiteY153" fmla="*/ 191001 h 344988"/>
                <a:gd name="connsiteX154" fmla="*/ 273867 w 344587"/>
                <a:gd name="connsiteY154" fmla="*/ 194861 h 344988"/>
                <a:gd name="connsiteX155" fmla="*/ 278755 w 344587"/>
                <a:gd name="connsiteY155" fmla="*/ 194888 h 344988"/>
                <a:gd name="connsiteX156" fmla="*/ 281498 w 344587"/>
                <a:gd name="connsiteY156" fmla="*/ 198939 h 344988"/>
                <a:gd name="connsiteX157" fmla="*/ 283019 w 344587"/>
                <a:gd name="connsiteY157" fmla="*/ 194286 h 344988"/>
                <a:gd name="connsiteX158" fmla="*/ 287690 w 344587"/>
                <a:gd name="connsiteY158" fmla="*/ 192917 h 344988"/>
                <a:gd name="connsiteX159" fmla="*/ 283780 w 344587"/>
                <a:gd name="connsiteY159" fmla="*/ 190015 h 344988"/>
                <a:gd name="connsiteX160" fmla="*/ 60472 w 344587"/>
                <a:gd name="connsiteY160" fmla="*/ 185116 h 344988"/>
                <a:gd name="connsiteX161" fmla="*/ 60608 w 344587"/>
                <a:gd name="connsiteY161" fmla="*/ 190015 h 344988"/>
                <a:gd name="connsiteX162" fmla="*/ 56697 w 344587"/>
                <a:gd name="connsiteY162" fmla="*/ 192917 h 344988"/>
                <a:gd name="connsiteX163" fmla="*/ 61368 w 344587"/>
                <a:gd name="connsiteY163" fmla="*/ 194286 h 344988"/>
                <a:gd name="connsiteX164" fmla="*/ 62889 w 344587"/>
                <a:gd name="connsiteY164" fmla="*/ 198939 h 344988"/>
                <a:gd name="connsiteX165" fmla="*/ 65632 w 344587"/>
                <a:gd name="connsiteY165" fmla="*/ 194888 h 344988"/>
                <a:gd name="connsiteX166" fmla="*/ 70520 w 344587"/>
                <a:gd name="connsiteY166" fmla="*/ 194861 h 344988"/>
                <a:gd name="connsiteX167" fmla="*/ 67533 w 344587"/>
                <a:gd name="connsiteY167" fmla="*/ 191001 h 344988"/>
                <a:gd name="connsiteX168" fmla="*/ 68999 w 344587"/>
                <a:gd name="connsiteY168" fmla="*/ 186320 h 344988"/>
                <a:gd name="connsiteX169" fmla="*/ 64437 w 344587"/>
                <a:gd name="connsiteY169" fmla="*/ 187963 h 344988"/>
                <a:gd name="connsiteX170" fmla="*/ 284437 w 344587"/>
                <a:gd name="connsiteY170" fmla="*/ 165482 h 344988"/>
                <a:gd name="connsiteX171" fmla="*/ 281057 w 344587"/>
                <a:gd name="connsiteY171" fmla="*/ 168981 h 344988"/>
                <a:gd name="connsiteX172" fmla="*/ 276271 w 344587"/>
                <a:gd name="connsiteY172" fmla="*/ 168161 h 344988"/>
                <a:gd name="connsiteX173" fmla="*/ 278542 w 344587"/>
                <a:gd name="connsiteY173" fmla="*/ 172508 h 344988"/>
                <a:gd name="connsiteX174" fmla="*/ 276271 w 344587"/>
                <a:gd name="connsiteY174" fmla="*/ 176827 h 344988"/>
                <a:gd name="connsiteX175" fmla="*/ 281057 w 344587"/>
                <a:gd name="connsiteY175" fmla="*/ 176007 h 344988"/>
                <a:gd name="connsiteX176" fmla="*/ 284437 w 344587"/>
                <a:gd name="connsiteY176" fmla="*/ 179506 h 344988"/>
                <a:gd name="connsiteX177" fmla="*/ 285140 w 344587"/>
                <a:gd name="connsiteY177" fmla="*/ 174667 h 344988"/>
                <a:gd name="connsiteX178" fmla="*/ 289493 w 344587"/>
                <a:gd name="connsiteY178" fmla="*/ 172508 h 344988"/>
                <a:gd name="connsiteX179" fmla="*/ 285140 w 344587"/>
                <a:gd name="connsiteY179" fmla="*/ 170321 h 344988"/>
                <a:gd name="connsiteX180" fmla="*/ 60027 w 344587"/>
                <a:gd name="connsiteY180" fmla="*/ 165482 h 344988"/>
                <a:gd name="connsiteX181" fmla="*/ 59313 w 344587"/>
                <a:gd name="connsiteY181" fmla="*/ 170321 h 344988"/>
                <a:gd name="connsiteX182" fmla="*/ 54894 w 344587"/>
                <a:gd name="connsiteY182" fmla="*/ 172508 h 344988"/>
                <a:gd name="connsiteX183" fmla="*/ 59313 w 344587"/>
                <a:gd name="connsiteY183" fmla="*/ 174667 h 344988"/>
                <a:gd name="connsiteX184" fmla="*/ 60027 w 344587"/>
                <a:gd name="connsiteY184" fmla="*/ 179506 h 344988"/>
                <a:gd name="connsiteX185" fmla="*/ 63458 w 344587"/>
                <a:gd name="connsiteY185" fmla="*/ 176007 h 344988"/>
                <a:gd name="connsiteX186" fmla="*/ 68317 w 344587"/>
                <a:gd name="connsiteY186" fmla="*/ 176827 h 344988"/>
                <a:gd name="connsiteX187" fmla="*/ 66011 w 344587"/>
                <a:gd name="connsiteY187" fmla="*/ 172508 h 344988"/>
                <a:gd name="connsiteX188" fmla="*/ 68317 w 344587"/>
                <a:gd name="connsiteY188" fmla="*/ 168161 h 344988"/>
                <a:gd name="connsiteX189" fmla="*/ 63458 w 344587"/>
                <a:gd name="connsiteY189" fmla="*/ 168981 h 344988"/>
                <a:gd name="connsiteX190" fmla="*/ 281498 w 344587"/>
                <a:gd name="connsiteY190" fmla="*/ 146049 h 344988"/>
                <a:gd name="connsiteX191" fmla="*/ 278755 w 344587"/>
                <a:gd name="connsiteY191" fmla="*/ 150092 h 344988"/>
                <a:gd name="connsiteX192" fmla="*/ 273867 w 344587"/>
                <a:gd name="connsiteY192" fmla="*/ 150120 h 344988"/>
                <a:gd name="connsiteX193" fmla="*/ 276854 w 344587"/>
                <a:gd name="connsiteY193" fmla="*/ 153999 h 344988"/>
                <a:gd name="connsiteX194" fmla="*/ 275388 w 344587"/>
                <a:gd name="connsiteY194" fmla="*/ 158670 h 344988"/>
                <a:gd name="connsiteX195" fmla="*/ 279950 w 344587"/>
                <a:gd name="connsiteY195" fmla="*/ 157004 h 344988"/>
                <a:gd name="connsiteX196" fmla="*/ 283915 w 344587"/>
                <a:gd name="connsiteY196" fmla="*/ 159872 h 344988"/>
                <a:gd name="connsiteX197" fmla="*/ 283780 w 344587"/>
                <a:gd name="connsiteY197" fmla="*/ 154955 h 344988"/>
                <a:gd name="connsiteX198" fmla="*/ 287690 w 344587"/>
                <a:gd name="connsiteY198" fmla="*/ 152059 h 344988"/>
                <a:gd name="connsiteX199" fmla="*/ 283019 w 344587"/>
                <a:gd name="connsiteY199" fmla="*/ 150693 h 344988"/>
                <a:gd name="connsiteX200" fmla="*/ 62889 w 344587"/>
                <a:gd name="connsiteY200" fmla="*/ 146049 h 344988"/>
                <a:gd name="connsiteX201" fmla="*/ 61368 w 344587"/>
                <a:gd name="connsiteY201" fmla="*/ 150693 h 344988"/>
                <a:gd name="connsiteX202" fmla="*/ 56697 w 344587"/>
                <a:gd name="connsiteY202" fmla="*/ 152059 h 344988"/>
                <a:gd name="connsiteX203" fmla="*/ 60608 w 344587"/>
                <a:gd name="connsiteY203" fmla="*/ 154955 h 344988"/>
                <a:gd name="connsiteX204" fmla="*/ 60472 w 344587"/>
                <a:gd name="connsiteY204" fmla="*/ 159872 h 344988"/>
                <a:gd name="connsiteX205" fmla="*/ 64437 w 344587"/>
                <a:gd name="connsiteY205" fmla="*/ 157004 h 344988"/>
                <a:gd name="connsiteX206" fmla="*/ 68999 w 344587"/>
                <a:gd name="connsiteY206" fmla="*/ 158670 h 344988"/>
                <a:gd name="connsiteX207" fmla="*/ 67533 w 344587"/>
                <a:gd name="connsiteY207" fmla="*/ 153999 h 344988"/>
                <a:gd name="connsiteX208" fmla="*/ 70520 w 344587"/>
                <a:gd name="connsiteY208" fmla="*/ 150120 h 344988"/>
                <a:gd name="connsiteX209" fmla="*/ 65632 w 344587"/>
                <a:gd name="connsiteY209" fmla="*/ 150092 h 344988"/>
                <a:gd name="connsiteX210" fmla="*/ 275292 w 344587"/>
                <a:gd name="connsiteY210" fmla="*/ 127618 h 344988"/>
                <a:gd name="connsiteX211" fmla="*/ 273269 w 344587"/>
                <a:gd name="connsiteY211" fmla="*/ 132007 h 344988"/>
                <a:gd name="connsiteX212" fmla="*/ 268457 w 344587"/>
                <a:gd name="connsiteY212" fmla="*/ 132864 h 344988"/>
                <a:gd name="connsiteX213" fmla="*/ 272066 w 344587"/>
                <a:gd name="connsiteY213" fmla="*/ 136103 h 344988"/>
                <a:gd name="connsiteX214" fmla="*/ 271410 w 344587"/>
                <a:gd name="connsiteY214" fmla="*/ 140840 h 344988"/>
                <a:gd name="connsiteX215" fmla="*/ 275674 w 344587"/>
                <a:gd name="connsiteY215" fmla="*/ 138458 h 344988"/>
                <a:gd name="connsiteX216" fmla="*/ 280076 w 344587"/>
                <a:gd name="connsiteY216" fmla="*/ 140546 h 344988"/>
                <a:gd name="connsiteX217" fmla="*/ 279091 w 344587"/>
                <a:gd name="connsiteY217" fmla="*/ 135862 h 344988"/>
                <a:gd name="connsiteX218" fmla="*/ 282481 w 344587"/>
                <a:gd name="connsiteY218" fmla="*/ 132382 h 344988"/>
                <a:gd name="connsiteX219" fmla="*/ 277615 w 344587"/>
                <a:gd name="connsiteY219" fmla="*/ 131847 h 344988"/>
                <a:gd name="connsiteX220" fmla="*/ 69193 w 344587"/>
                <a:gd name="connsiteY220" fmla="*/ 127618 h 344988"/>
                <a:gd name="connsiteX221" fmla="*/ 66903 w 344587"/>
                <a:gd name="connsiteY221" fmla="*/ 131847 h 344988"/>
                <a:gd name="connsiteX222" fmla="*/ 62106 w 344587"/>
                <a:gd name="connsiteY222" fmla="*/ 132382 h 344988"/>
                <a:gd name="connsiteX223" fmla="*/ 65447 w 344587"/>
                <a:gd name="connsiteY223" fmla="*/ 135862 h 344988"/>
                <a:gd name="connsiteX224" fmla="*/ 64477 w 344587"/>
                <a:gd name="connsiteY224" fmla="*/ 140546 h 344988"/>
                <a:gd name="connsiteX225" fmla="*/ 68816 w 344587"/>
                <a:gd name="connsiteY225" fmla="*/ 138458 h 344988"/>
                <a:gd name="connsiteX226" fmla="*/ 73019 w 344587"/>
                <a:gd name="connsiteY226" fmla="*/ 140840 h 344988"/>
                <a:gd name="connsiteX227" fmla="*/ 72373 w 344587"/>
                <a:gd name="connsiteY227" fmla="*/ 136103 h 344988"/>
                <a:gd name="connsiteX228" fmla="*/ 75929 w 344587"/>
                <a:gd name="connsiteY228" fmla="*/ 132864 h 344988"/>
                <a:gd name="connsiteX229" fmla="*/ 71187 w 344587"/>
                <a:gd name="connsiteY229" fmla="*/ 132007 h 344988"/>
                <a:gd name="connsiteX230" fmla="*/ 265997 w 344587"/>
                <a:gd name="connsiteY230" fmla="*/ 110188 h 344988"/>
                <a:gd name="connsiteX231" fmla="*/ 264803 w 344587"/>
                <a:gd name="connsiteY231" fmla="*/ 114963 h 344988"/>
                <a:gd name="connsiteX232" fmla="*/ 260243 w 344587"/>
                <a:gd name="connsiteY232" fmla="*/ 116665 h 344988"/>
                <a:gd name="connsiteX233" fmla="*/ 264341 w 344587"/>
                <a:gd name="connsiteY233" fmla="*/ 119299 h 344988"/>
                <a:gd name="connsiteX234" fmla="*/ 264558 w 344587"/>
                <a:gd name="connsiteY234" fmla="*/ 124212 h 344988"/>
                <a:gd name="connsiteX235" fmla="*/ 268276 w 344587"/>
                <a:gd name="connsiteY235" fmla="*/ 121083 h 344988"/>
                <a:gd name="connsiteX236" fmla="*/ 272971 w 344587"/>
                <a:gd name="connsiteY236" fmla="*/ 122401 h 344988"/>
                <a:gd name="connsiteX237" fmla="*/ 271180 w 344587"/>
                <a:gd name="connsiteY237" fmla="*/ 117845 h 344988"/>
                <a:gd name="connsiteX238" fmla="*/ 273867 w 344587"/>
                <a:gd name="connsiteY238" fmla="*/ 113756 h 344988"/>
                <a:gd name="connsiteX239" fmla="*/ 269009 w 344587"/>
                <a:gd name="connsiteY239" fmla="*/ 114057 h 344988"/>
                <a:gd name="connsiteX240" fmla="*/ 78590 w 344587"/>
                <a:gd name="connsiteY240" fmla="*/ 110188 h 344988"/>
                <a:gd name="connsiteX241" fmla="*/ 75578 w 344587"/>
                <a:gd name="connsiteY241" fmla="*/ 114057 h 344988"/>
                <a:gd name="connsiteX242" fmla="*/ 70721 w 344587"/>
                <a:gd name="connsiteY242" fmla="*/ 113756 h 344988"/>
                <a:gd name="connsiteX243" fmla="*/ 73407 w 344587"/>
                <a:gd name="connsiteY243" fmla="*/ 117845 h 344988"/>
                <a:gd name="connsiteX244" fmla="*/ 71616 w 344587"/>
                <a:gd name="connsiteY244" fmla="*/ 122401 h 344988"/>
                <a:gd name="connsiteX245" fmla="*/ 76311 w 344587"/>
                <a:gd name="connsiteY245" fmla="*/ 121083 h 344988"/>
                <a:gd name="connsiteX246" fmla="*/ 80029 w 344587"/>
                <a:gd name="connsiteY246" fmla="*/ 124212 h 344988"/>
                <a:gd name="connsiteX247" fmla="*/ 80246 w 344587"/>
                <a:gd name="connsiteY247" fmla="*/ 119299 h 344988"/>
                <a:gd name="connsiteX248" fmla="*/ 84344 w 344587"/>
                <a:gd name="connsiteY248" fmla="*/ 116665 h 344988"/>
                <a:gd name="connsiteX249" fmla="*/ 79785 w 344587"/>
                <a:gd name="connsiteY249" fmla="*/ 114963 h 344988"/>
                <a:gd name="connsiteX250" fmla="*/ 172293 w 344587"/>
                <a:gd name="connsiteY250" fmla="*/ 107507 h 344988"/>
                <a:gd name="connsiteX251" fmla="*/ 164742 w 344587"/>
                <a:gd name="connsiteY251" fmla="*/ 112163 h 344988"/>
                <a:gd name="connsiteX252" fmla="*/ 148477 w 344587"/>
                <a:gd name="connsiteY252" fmla="*/ 145335 h 344988"/>
                <a:gd name="connsiteX253" fmla="*/ 111881 w 344587"/>
                <a:gd name="connsiteY253" fmla="*/ 150766 h 344988"/>
                <a:gd name="connsiteX254" fmla="*/ 104910 w 344587"/>
                <a:gd name="connsiteY254" fmla="*/ 156392 h 344988"/>
                <a:gd name="connsiteX255" fmla="*/ 107234 w 344587"/>
                <a:gd name="connsiteY255" fmla="*/ 165121 h 344988"/>
                <a:gd name="connsiteX256" fmla="*/ 133567 w 344587"/>
                <a:gd name="connsiteY256" fmla="*/ 190922 h 344988"/>
                <a:gd name="connsiteX257" fmla="*/ 127371 w 344587"/>
                <a:gd name="connsiteY257" fmla="*/ 227392 h 344988"/>
                <a:gd name="connsiteX258" fmla="*/ 130663 w 344587"/>
                <a:gd name="connsiteY258" fmla="*/ 235733 h 344988"/>
                <a:gd name="connsiteX259" fmla="*/ 135697 w 344587"/>
                <a:gd name="connsiteY259" fmla="*/ 237479 h 344988"/>
                <a:gd name="connsiteX260" fmla="*/ 139570 w 344587"/>
                <a:gd name="connsiteY260" fmla="*/ 236509 h 344988"/>
                <a:gd name="connsiteX261" fmla="*/ 172293 w 344587"/>
                <a:gd name="connsiteY261" fmla="*/ 219244 h 344988"/>
                <a:gd name="connsiteX262" fmla="*/ 205016 w 344587"/>
                <a:gd name="connsiteY262" fmla="*/ 236509 h 344988"/>
                <a:gd name="connsiteX263" fmla="*/ 209083 w 344587"/>
                <a:gd name="connsiteY263" fmla="*/ 237479 h 344988"/>
                <a:gd name="connsiteX264" fmla="*/ 213923 w 344587"/>
                <a:gd name="connsiteY264" fmla="*/ 235733 h 344988"/>
                <a:gd name="connsiteX265" fmla="*/ 217409 w 344587"/>
                <a:gd name="connsiteY265" fmla="*/ 227392 h 344988"/>
                <a:gd name="connsiteX266" fmla="*/ 211213 w 344587"/>
                <a:gd name="connsiteY266" fmla="*/ 190922 h 344988"/>
                <a:gd name="connsiteX267" fmla="*/ 237546 w 344587"/>
                <a:gd name="connsiteY267" fmla="*/ 165121 h 344988"/>
                <a:gd name="connsiteX268" fmla="*/ 239676 w 344587"/>
                <a:gd name="connsiteY268" fmla="*/ 156392 h 344988"/>
                <a:gd name="connsiteX269" fmla="*/ 232899 w 344587"/>
                <a:gd name="connsiteY269" fmla="*/ 150766 h 344988"/>
                <a:gd name="connsiteX270" fmla="*/ 196303 w 344587"/>
                <a:gd name="connsiteY270" fmla="*/ 145335 h 344988"/>
                <a:gd name="connsiteX271" fmla="*/ 180038 w 344587"/>
                <a:gd name="connsiteY271" fmla="*/ 112163 h 344988"/>
                <a:gd name="connsiteX272" fmla="*/ 172293 w 344587"/>
                <a:gd name="connsiteY272" fmla="*/ 107507 h 344988"/>
                <a:gd name="connsiteX273" fmla="*/ 253771 w 344587"/>
                <a:gd name="connsiteY273" fmla="*/ 94962 h 344988"/>
                <a:gd name="connsiteX274" fmla="*/ 253394 w 344587"/>
                <a:gd name="connsiteY274" fmla="*/ 99795 h 344988"/>
                <a:gd name="connsiteX275" fmla="*/ 249225 w 344587"/>
                <a:gd name="connsiteY275" fmla="*/ 102225 h 344988"/>
                <a:gd name="connsiteX276" fmla="*/ 253690 w 344587"/>
                <a:gd name="connsiteY276" fmla="*/ 104061 h 344988"/>
                <a:gd name="connsiteX277" fmla="*/ 254712 w 344587"/>
                <a:gd name="connsiteY277" fmla="*/ 108785 h 344988"/>
                <a:gd name="connsiteX278" fmla="*/ 257833 w 344587"/>
                <a:gd name="connsiteY278" fmla="*/ 105114 h 344988"/>
                <a:gd name="connsiteX279" fmla="*/ 262648 w 344587"/>
                <a:gd name="connsiteY279" fmla="*/ 105573 h 344988"/>
                <a:gd name="connsiteX280" fmla="*/ 260119 w 344587"/>
                <a:gd name="connsiteY280" fmla="*/ 101469 h 344988"/>
                <a:gd name="connsiteX281" fmla="*/ 262056 w 344587"/>
                <a:gd name="connsiteY281" fmla="*/ 97041 h 344988"/>
                <a:gd name="connsiteX282" fmla="*/ 257348 w 344587"/>
                <a:gd name="connsiteY282" fmla="*/ 98175 h 344988"/>
                <a:gd name="connsiteX283" fmla="*/ 90749 w 344587"/>
                <a:gd name="connsiteY283" fmla="*/ 94962 h 344988"/>
                <a:gd name="connsiteX284" fmla="*/ 87118 w 344587"/>
                <a:gd name="connsiteY284" fmla="*/ 98175 h 344988"/>
                <a:gd name="connsiteX285" fmla="*/ 82340 w 344587"/>
                <a:gd name="connsiteY285" fmla="*/ 97041 h 344988"/>
                <a:gd name="connsiteX286" fmla="*/ 84333 w 344587"/>
                <a:gd name="connsiteY286" fmla="*/ 101469 h 344988"/>
                <a:gd name="connsiteX287" fmla="*/ 81739 w 344587"/>
                <a:gd name="connsiteY287" fmla="*/ 105573 h 344988"/>
                <a:gd name="connsiteX288" fmla="*/ 86626 w 344587"/>
                <a:gd name="connsiteY288" fmla="*/ 105114 h 344988"/>
                <a:gd name="connsiteX289" fmla="*/ 89793 w 344587"/>
                <a:gd name="connsiteY289" fmla="*/ 108785 h 344988"/>
                <a:gd name="connsiteX290" fmla="*/ 90831 w 344587"/>
                <a:gd name="connsiteY290" fmla="*/ 104061 h 344988"/>
                <a:gd name="connsiteX291" fmla="*/ 95363 w 344587"/>
                <a:gd name="connsiteY291" fmla="*/ 102225 h 344988"/>
                <a:gd name="connsiteX292" fmla="*/ 91131 w 344587"/>
                <a:gd name="connsiteY292" fmla="*/ 99795 h 344988"/>
                <a:gd name="connsiteX293" fmla="*/ 239015 w 344587"/>
                <a:gd name="connsiteY293" fmla="*/ 81940 h 344988"/>
                <a:gd name="connsiteX294" fmla="*/ 239501 w 344587"/>
                <a:gd name="connsiteY294" fmla="*/ 86827 h 344988"/>
                <a:gd name="connsiteX295" fmla="*/ 235802 w 344587"/>
                <a:gd name="connsiteY295" fmla="*/ 89993 h 344988"/>
                <a:gd name="connsiteX296" fmla="*/ 240527 w 344587"/>
                <a:gd name="connsiteY296" fmla="*/ 91031 h 344988"/>
                <a:gd name="connsiteX297" fmla="*/ 242363 w 344587"/>
                <a:gd name="connsiteY297" fmla="*/ 95563 h 344988"/>
                <a:gd name="connsiteX298" fmla="*/ 244792 w 344587"/>
                <a:gd name="connsiteY298" fmla="*/ 91331 h 344988"/>
                <a:gd name="connsiteX299" fmla="*/ 249625 w 344587"/>
                <a:gd name="connsiteY299" fmla="*/ 90976 h 344988"/>
                <a:gd name="connsiteX300" fmla="*/ 246413 w 344587"/>
                <a:gd name="connsiteY300" fmla="*/ 87318 h 344988"/>
                <a:gd name="connsiteX301" fmla="*/ 247546 w 344587"/>
                <a:gd name="connsiteY301" fmla="*/ 82568 h 344988"/>
                <a:gd name="connsiteX302" fmla="*/ 243119 w 344587"/>
                <a:gd name="connsiteY302" fmla="*/ 84533 h 344988"/>
                <a:gd name="connsiteX303" fmla="*/ 105372 w 344587"/>
                <a:gd name="connsiteY303" fmla="*/ 81940 h 344988"/>
                <a:gd name="connsiteX304" fmla="*/ 101268 w 344587"/>
                <a:gd name="connsiteY304" fmla="*/ 84533 h 344988"/>
                <a:gd name="connsiteX305" fmla="*/ 96841 w 344587"/>
                <a:gd name="connsiteY305" fmla="*/ 82568 h 344988"/>
                <a:gd name="connsiteX306" fmla="*/ 97975 w 344587"/>
                <a:gd name="connsiteY306" fmla="*/ 87318 h 344988"/>
                <a:gd name="connsiteX307" fmla="*/ 94762 w 344587"/>
                <a:gd name="connsiteY307" fmla="*/ 90976 h 344988"/>
                <a:gd name="connsiteX308" fmla="*/ 99594 w 344587"/>
                <a:gd name="connsiteY308" fmla="*/ 91331 h 344988"/>
                <a:gd name="connsiteX309" fmla="*/ 102024 w 344587"/>
                <a:gd name="connsiteY309" fmla="*/ 95563 h 344988"/>
                <a:gd name="connsiteX310" fmla="*/ 103860 w 344587"/>
                <a:gd name="connsiteY310" fmla="*/ 91031 h 344988"/>
                <a:gd name="connsiteX311" fmla="*/ 108585 w 344587"/>
                <a:gd name="connsiteY311" fmla="*/ 89993 h 344988"/>
                <a:gd name="connsiteX312" fmla="*/ 104886 w 344587"/>
                <a:gd name="connsiteY312" fmla="*/ 86827 h 344988"/>
                <a:gd name="connsiteX313" fmla="*/ 230910 w 344587"/>
                <a:gd name="connsiteY313" fmla="*/ 70720 h 344988"/>
                <a:gd name="connsiteX314" fmla="*/ 226879 w 344587"/>
                <a:gd name="connsiteY314" fmla="*/ 73474 h 344988"/>
                <a:gd name="connsiteX315" fmla="*/ 222361 w 344587"/>
                <a:gd name="connsiteY315" fmla="*/ 71629 h 344988"/>
                <a:gd name="connsiteX316" fmla="*/ 223687 w 344587"/>
                <a:gd name="connsiteY316" fmla="*/ 76393 h 344988"/>
                <a:gd name="connsiteX317" fmla="*/ 220576 w 344587"/>
                <a:gd name="connsiteY317" fmla="*/ 80193 h 344988"/>
                <a:gd name="connsiteX318" fmla="*/ 225418 w 344587"/>
                <a:gd name="connsiteY318" fmla="*/ 80386 h 344988"/>
                <a:gd name="connsiteX319" fmla="*/ 228015 w 344587"/>
                <a:gd name="connsiteY319" fmla="*/ 84544 h 344988"/>
                <a:gd name="connsiteX320" fmla="*/ 229692 w 344587"/>
                <a:gd name="connsiteY320" fmla="*/ 79918 h 344988"/>
                <a:gd name="connsiteX321" fmla="*/ 234399 w 344587"/>
                <a:gd name="connsiteY321" fmla="*/ 78706 h 344988"/>
                <a:gd name="connsiteX322" fmla="*/ 230585 w 344587"/>
                <a:gd name="connsiteY322" fmla="*/ 75650 h 344988"/>
                <a:gd name="connsiteX323" fmla="*/ 113678 w 344587"/>
                <a:gd name="connsiteY323" fmla="*/ 70720 h 344988"/>
                <a:gd name="connsiteX324" fmla="*/ 114002 w 344587"/>
                <a:gd name="connsiteY324" fmla="*/ 75650 h 344988"/>
                <a:gd name="connsiteX325" fmla="*/ 110188 w 344587"/>
                <a:gd name="connsiteY325" fmla="*/ 78706 h 344988"/>
                <a:gd name="connsiteX326" fmla="*/ 114895 w 344587"/>
                <a:gd name="connsiteY326" fmla="*/ 79918 h 344988"/>
                <a:gd name="connsiteX327" fmla="*/ 116572 w 344587"/>
                <a:gd name="connsiteY327" fmla="*/ 84544 h 344988"/>
                <a:gd name="connsiteX328" fmla="*/ 119169 w 344587"/>
                <a:gd name="connsiteY328" fmla="*/ 80386 h 344988"/>
                <a:gd name="connsiteX329" fmla="*/ 124011 w 344587"/>
                <a:gd name="connsiteY329" fmla="*/ 80193 h 344988"/>
                <a:gd name="connsiteX330" fmla="*/ 120900 w 344587"/>
                <a:gd name="connsiteY330" fmla="*/ 76393 h 344988"/>
                <a:gd name="connsiteX331" fmla="*/ 122226 w 344587"/>
                <a:gd name="connsiteY331" fmla="*/ 71629 h 344988"/>
                <a:gd name="connsiteX332" fmla="*/ 117708 w 344587"/>
                <a:gd name="connsiteY332" fmla="*/ 73474 h 344988"/>
                <a:gd name="connsiteX333" fmla="*/ 212334 w 344587"/>
                <a:gd name="connsiteY333" fmla="*/ 62106 h 344988"/>
                <a:gd name="connsiteX334" fmla="*/ 208828 w 344587"/>
                <a:gd name="connsiteY334" fmla="*/ 65489 h 344988"/>
                <a:gd name="connsiteX335" fmla="*/ 204046 w 344587"/>
                <a:gd name="connsiteY335" fmla="*/ 64507 h 344988"/>
                <a:gd name="connsiteX336" fmla="*/ 206165 w 344587"/>
                <a:gd name="connsiteY336" fmla="*/ 68900 h 344988"/>
                <a:gd name="connsiteX337" fmla="*/ 203747 w 344587"/>
                <a:gd name="connsiteY337" fmla="*/ 73156 h 344988"/>
                <a:gd name="connsiteX338" fmla="*/ 208584 w 344587"/>
                <a:gd name="connsiteY338" fmla="*/ 72501 h 344988"/>
                <a:gd name="connsiteX339" fmla="*/ 211844 w 344587"/>
                <a:gd name="connsiteY339" fmla="*/ 76130 h 344988"/>
                <a:gd name="connsiteX340" fmla="*/ 212714 w 344587"/>
                <a:gd name="connsiteY340" fmla="*/ 71301 h 344988"/>
                <a:gd name="connsiteX341" fmla="*/ 217170 w 344587"/>
                <a:gd name="connsiteY341" fmla="*/ 69282 h 344988"/>
                <a:gd name="connsiteX342" fmla="*/ 212877 w 344587"/>
                <a:gd name="connsiteY342" fmla="*/ 66962 h 344988"/>
                <a:gd name="connsiteX343" fmla="*/ 132182 w 344587"/>
                <a:gd name="connsiteY343" fmla="*/ 62106 h 344988"/>
                <a:gd name="connsiteX344" fmla="*/ 131646 w 344587"/>
                <a:gd name="connsiteY344" fmla="*/ 66962 h 344988"/>
                <a:gd name="connsiteX345" fmla="*/ 127417 w 344587"/>
                <a:gd name="connsiteY345" fmla="*/ 69282 h 344988"/>
                <a:gd name="connsiteX346" fmla="*/ 131807 w 344587"/>
                <a:gd name="connsiteY346" fmla="*/ 71301 h 344988"/>
                <a:gd name="connsiteX347" fmla="*/ 132663 w 344587"/>
                <a:gd name="connsiteY347" fmla="*/ 76130 h 344988"/>
                <a:gd name="connsiteX348" fmla="*/ 135875 w 344587"/>
                <a:gd name="connsiteY348" fmla="*/ 72501 h 344988"/>
                <a:gd name="connsiteX349" fmla="*/ 140640 w 344587"/>
                <a:gd name="connsiteY349" fmla="*/ 73156 h 344988"/>
                <a:gd name="connsiteX350" fmla="*/ 138258 w 344587"/>
                <a:gd name="connsiteY350" fmla="*/ 68900 h 344988"/>
                <a:gd name="connsiteX351" fmla="*/ 140345 w 344587"/>
                <a:gd name="connsiteY351" fmla="*/ 64507 h 344988"/>
                <a:gd name="connsiteX352" fmla="*/ 135635 w 344587"/>
                <a:gd name="connsiteY352" fmla="*/ 65489 h 344988"/>
                <a:gd name="connsiteX353" fmla="*/ 192615 w 344587"/>
                <a:gd name="connsiteY353" fmla="*/ 56897 h 344988"/>
                <a:gd name="connsiteX354" fmla="*/ 189761 w 344587"/>
                <a:gd name="connsiteY354" fmla="*/ 60835 h 344988"/>
                <a:gd name="connsiteX355" fmla="*/ 184915 w 344587"/>
                <a:gd name="connsiteY355" fmla="*/ 60672 h 344988"/>
                <a:gd name="connsiteX356" fmla="*/ 187742 w 344587"/>
                <a:gd name="connsiteY356" fmla="*/ 64637 h 344988"/>
                <a:gd name="connsiteX357" fmla="*/ 186127 w 344587"/>
                <a:gd name="connsiteY357" fmla="*/ 69227 h 344988"/>
                <a:gd name="connsiteX358" fmla="*/ 190704 w 344587"/>
                <a:gd name="connsiteY358" fmla="*/ 67733 h 344988"/>
                <a:gd name="connsiteX359" fmla="*/ 194527 w 344587"/>
                <a:gd name="connsiteY359" fmla="*/ 70720 h 344988"/>
                <a:gd name="connsiteX360" fmla="*/ 194554 w 344587"/>
                <a:gd name="connsiteY360" fmla="*/ 65832 h 344988"/>
                <a:gd name="connsiteX361" fmla="*/ 198538 w 344587"/>
                <a:gd name="connsiteY361" fmla="*/ 63089 h 344988"/>
                <a:gd name="connsiteX362" fmla="*/ 193961 w 344587"/>
                <a:gd name="connsiteY362" fmla="*/ 61568 h 344988"/>
                <a:gd name="connsiteX363" fmla="*/ 151859 w 344587"/>
                <a:gd name="connsiteY363" fmla="*/ 56897 h 344988"/>
                <a:gd name="connsiteX364" fmla="*/ 150493 w 344587"/>
                <a:gd name="connsiteY364" fmla="*/ 61568 h 344988"/>
                <a:gd name="connsiteX365" fmla="*/ 145849 w 344587"/>
                <a:gd name="connsiteY365" fmla="*/ 63089 h 344988"/>
                <a:gd name="connsiteX366" fmla="*/ 149892 w 344587"/>
                <a:gd name="connsiteY366" fmla="*/ 65832 h 344988"/>
                <a:gd name="connsiteX367" fmla="*/ 149919 w 344587"/>
                <a:gd name="connsiteY367" fmla="*/ 70720 h 344988"/>
                <a:gd name="connsiteX368" fmla="*/ 153798 w 344587"/>
                <a:gd name="connsiteY368" fmla="*/ 67733 h 344988"/>
                <a:gd name="connsiteX369" fmla="*/ 158443 w 344587"/>
                <a:gd name="connsiteY369" fmla="*/ 69227 h 344988"/>
                <a:gd name="connsiteX370" fmla="*/ 156804 w 344587"/>
                <a:gd name="connsiteY370" fmla="*/ 64637 h 344988"/>
                <a:gd name="connsiteX371" fmla="*/ 159672 w 344587"/>
                <a:gd name="connsiteY371" fmla="*/ 60672 h 344988"/>
                <a:gd name="connsiteX372" fmla="*/ 154755 w 344587"/>
                <a:gd name="connsiteY372" fmla="*/ 60835 h 344988"/>
                <a:gd name="connsiteX373" fmla="*/ 172307 w 344587"/>
                <a:gd name="connsiteY373" fmla="*/ 55094 h 344988"/>
                <a:gd name="connsiteX374" fmla="*/ 170121 w 344587"/>
                <a:gd name="connsiteY374" fmla="*/ 59447 h 344988"/>
                <a:gd name="connsiteX375" fmla="*/ 165282 w 344587"/>
                <a:gd name="connsiteY375" fmla="*/ 60150 h 344988"/>
                <a:gd name="connsiteX376" fmla="*/ 168781 w 344587"/>
                <a:gd name="connsiteY376" fmla="*/ 63530 h 344988"/>
                <a:gd name="connsiteX377" fmla="*/ 167961 w 344587"/>
                <a:gd name="connsiteY377" fmla="*/ 68316 h 344988"/>
                <a:gd name="connsiteX378" fmla="*/ 172307 w 344587"/>
                <a:gd name="connsiteY378" fmla="*/ 66045 h 344988"/>
                <a:gd name="connsiteX379" fmla="*/ 176627 w 344587"/>
                <a:gd name="connsiteY379" fmla="*/ 68316 h 344988"/>
                <a:gd name="connsiteX380" fmla="*/ 175806 w 344587"/>
                <a:gd name="connsiteY380" fmla="*/ 63530 h 344988"/>
                <a:gd name="connsiteX381" fmla="*/ 179306 w 344587"/>
                <a:gd name="connsiteY381" fmla="*/ 60150 h 344988"/>
                <a:gd name="connsiteX382" fmla="*/ 174467 w 344587"/>
                <a:gd name="connsiteY382" fmla="*/ 59447 h 344988"/>
                <a:gd name="connsiteX383" fmla="*/ 171615 w 344587"/>
                <a:gd name="connsiteY383" fmla="*/ 48293 h 344988"/>
                <a:gd name="connsiteX384" fmla="*/ 293719 w 344587"/>
                <a:gd name="connsiteY384" fmla="*/ 170398 h 344988"/>
                <a:gd name="connsiteX385" fmla="*/ 171615 w 344587"/>
                <a:gd name="connsiteY385" fmla="*/ 292503 h 344988"/>
                <a:gd name="connsiteX386" fmla="*/ 49510 w 344587"/>
                <a:gd name="connsiteY386" fmla="*/ 170398 h 344988"/>
                <a:gd name="connsiteX387" fmla="*/ 171615 w 344587"/>
                <a:gd name="connsiteY387" fmla="*/ 48293 h 344988"/>
                <a:gd name="connsiteX388" fmla="*/ 171615 w 344587"/>
                <a:gd name="connsiteY388" fmla="*/ 34348 h 344988"/>
                <a:gd name="connsiteX389" fmla="*/ 35565 w 344587"/>
                <a:gd name="connsiteY389" fmla="*/ 170398 h 344988"/>
                <a:gd name="connsiteX390" fmla="*/ 171615 w 344587"/>
                <a:gd name="connsiteY390" fmla="*/ 306448 h 344988"/>
                <a:gd name="connsiteX391" fmla="*/ 307665 w 344587"/>
                <a:gd name="connsiteY391" fmla="*/ 170398 h 344988"/>
                <a:gd name="connsiteX392" fmla="*/ 171615 w 344587"/>
                <a:gd name="connsiteY392" fmla="*/ 34348 h 344988"/>
                <a:gd name="connsiteX393" fmla="*/ 172307 w 344587"/>
                <a:gd name="connsiteY393" fmla="*/ 0 h 344988"/>
                <a:gd name="connsiteX394" fmla="*/ 212700 w 344587"/>
                <a:gd name="connsiteY394" fmla="*/ 21468 h 344988"/>
                <a:gd name="connsiteX395" fmla="*/ 258434 w 344587"/>
                <a:gd name="connsiteY395" fmla="*/ 23124 h 344988"/>
                <a:gd name="connsiteX396" fmla="*/ 282724 w 344587"/>
                <a:gd name="connsiteY396" fmla="*/ 61936 h 344988"/>
                <a:gd name="connsiteX397" fmla="*/ 321490 w 344587"/>
                <a:gd name="connsiteY397" fmla="*/ 86254 h 344988"/>
                <a:gd name="connsiteX398" fmla="*/ 323144 w 344587"/>
                <a:gd name="connsiteY398" fmla="*/ 132040 h 344988"/>
                <a:gd name="connsiteX399" fmla="*/ 344587 w 344587"/>
                <a:gd name="connsiteY399" fmla="*/ 172508 h 344988"/>
                <a:gd name="connsiteX400" fmla="*/ 323144 w 344587"/>
                <a:gd name="connsiteY400" fmla="*/ 212975 h 344988"/>
                <a:gd name="connsiteX401" fmla="*/ 321490 w 344587"/>
                <a:gd name="connsiteY401" fmla="*/ 258734 h 344988"/>
                <a:gd name="connsiteX402" fmla="*/ 282724 w 344587"/>
                <a:gd name="connsiteY402" fmla="*/ 283052 h 344988"/>
                <a:gd name="connsiteX403" fmla="*/ 258434 w 344587"/>
                <a:gd name="connsiteY403" fmla="*/ 321891 h 344988"/>
                <a:gd name="connsiteX404" fmla="*/ 212700 w 344587"/>
                <a:gd name="connsiteY404" fmla="*/ 323520 h 344988"/>
                <a:gd name="connsiteX405" fmla="*/ 172307 w 344587"/>
                <a:gd name="connsiteY405" fmla="*/ 344988 h 344988"/>
                <a:gd name="connsiteX406" fmla="*/ 131887 w 344587"/>
                <a:gd name="connsiteY406" fmla="*/ 323520 h 344988"/>
                <a:gd name="connsiteX407" fmla="*/ 86154 w 344587"/>
                <a:gd name="connsiteY407" fmla="*/ 321891 h 344988"/>
                <a:gd name="connsiteX408" fmla="*/ 61864 w 344587"/>
                <a:gd name="connsiteY408" fmla="*/ 283052 h 344988"/>
                <a:gd name="connsiteX409" fmla="*/ 23097 w 344587"/>
                <a:gd name="connsiteY409" fmla="*/ 258734 h 344988"/>
                <a:gd name="connsiteX410" fmla="*/ 21444 w 344587"/>
                <a:gd name="connsiteY410" fmla="*/ 212975 h 344988"/>
                <a:gd name="connsiteX411" fmla="*/ 0 w 344587"/>
                <a:gd name="connsiteY411" fmla="*/ 172508 h 344988"/>
                <a:gd name="connsiteX412" fmla="*/ 21444 w 344587"/>
                <a:gd name="connsiteY412" fmla="*/ 132040 h 344988"/>
                <a:gd name="connsiteX413" fmla="*/ 23097 w 344587"/>
                <a:gd name="connsiteY413" fmla="*/ 86254 h 344988"/>
                <a:gd name="connsiteX414" fmla="*/ 61864 w 344587"/>
                <a:gd name="connsiteY414" fmla="*/ 61936 h 344988"/>
                <a:gd name="connsiteX415" fmla="*/ 86154 w 344587"/>
                <a:gd name="connsiteY415" fmla="*/ 23124 h 344988"/>
                <a:gd name="connsiteX416" fmla="*/ 131887 w 344587"/>
                <a:gd name="connsiteY416" fmla="*/ 21468 h 344988"/>
                <a:gd name="connsiteX417" fmla="*/ 172307 w 344587"/>
                <a:gd name="connsiteY417" fmla="*/ 0 h 34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</a:cxnLst>
              <a:rect l="l" t="t" r="r" b="b"/>
              <a:pathLst>
                <a:path w="344587" h="344988">
                  <a:moveTo>
                    <a:pt x="167961" y="276672"/>
                  </a:moveTo>
                  <a:lnTo>
                    <a:pt x="168781" y="281441"/>
                  </a:lnTo>
                  <a:lnTo>
                    <a:pt x="165282" y="284827"/>
                  </a:lnTo>
                  <a:lnTo>
                    <a:pt x="170121" y="285532"/>
                  </a:lnTo>
                  <a:lnTo>
                    <a:pt x="172307" y="289894"/>
                  </a:lnTo>
                  <a:lnTo>
                    <a:pt x="174467" y="285532"/>
                  </a:lnTo>
                  <a:lnTo>
                    <a:pt x="179306" y="284827"/>
                  </a:lnTo>
                  <a:lnTo>
                    <a:pt x="175806" y="281441"/>
                  </a:lnTo>
                  <a:lnTo>
                    <a:pt x="176627" y="276672"/>
                  </a:lnTo>
                  <a:lnTo>
                    <a:pt x="172307" y="278921"/>
                  </a:lnTo>
                  <a:close/>
                  <a:moveTo>
                    <a:pt x="194527" y="274468"/>
                  </a:moveTo>
                  <a:lnTo>
                    <a:pt x="190704" y="277391"/>
                  </a:lnTo>
                  <a:lnTo>
                    <a:pt x="186127" y="275943"/>
                  </a:lnTo>
                  <a:lnTo>
                    <a:pt x="187742" y="280475"/>
                  </a:lnTo>
                  <a:lnTo>
                    <a:pt x="184915" y="284363"/>
                  </a:lnTo>
                  <a:lnTo>
                    <a:pt x="189761" y="284229"/>
                  </a:lnTo>
                  <a:lnTo>
                    <a:pt x="192615" y="288091"/>
                  </a:lnTo>
                  <a:lnTo>
                    <a:pt x="193961" y="283479"/>
                  </a:lnTo>
                  <a:lnTo>
                    <a:pt x="198538" y="281977"/>
                  </a:lnTo>
                  <a:lnTo>
                    <a:pt x="194554" y="279268"/>
                  </a:lnTo>
                  <a:close/>
                  <a:moveTo>
                    <a:pt x="149919" y="274468"/>
                  </a:moveTo>
                  <a:lnTo>
                    <a:pt x="149892" y="279268"/>
                  </a:lnTo>
                  <a:lnTo>
                    <a:pt x="145849" y="281977"/>
                  </a:lnTo>
                  <a:lnTo>
                    <a:pt x="150493" y="283479"/>
                  </a:lnTo>
                  <a:lnTo>
                    <a:pt x="151859" y="288091"/>
                  </a:lnTo>
                  <a:lnTo>
                    <a:pt x="154755" y="284229"/>
                  </a:lnTo>
                  <a:lnTo>
                    <a:pt x="159672" y="284363"/>
                  </a:lnTo>
                  <a:lnTo>
                    <a:pt x="156804" y="280475"/>
                  </a:lnTo>
                  <a:lnTo>
                    <a:pt x="158443" y="275943"/>
                  </a:lnTo>
                  <a:lnTo>
                    <a:pt x="153798" y="277391"/>
                  </a:lnTo>
                  <a:close/>
                  <a:moveTo>
                    <a:pt x="211844" y="268858"/>
                  </a:moveTo>
                  <a:lnTo>
                    <a:pt x="208584" y="272467"/>
                  </a:lnTo>
                  <a:lnTo>
                    <a:pt x="203747" y="271811"/>
                  </a:lnTo>
                  <a:lnTo>
                    <a:pt x="206165" y="276075"/>
                  </a:lnTo>
                  <a:lnTo>
                    <a:pt x="204046" y="280504"/>
                  </a:lnTo>
                  <a:lnTo>
                    <a:pt x="208828" y="279492"/>
                  </a:lnTo>
                  <a:lnTo>
                    <a:pt x="212334" y="282882"/>
                  </a:lnTo>
                  <a:lnTo>
                    <a:pt x="212877" y="278016"/>
                  </a:lnTo>
                  <a:lnTo>
                    <a:pt x="217170" y="275693"/>
                  </a:lnTo>
                  <a:lnTo>
                    <a:pt x="212714" y="273670"/>
                  </a:lnTo>
                  <a:close/>
                  <a:moveTo>
                    <a:pt x="132663" y="268858"/>
                  </a:moveTo>
                  <a:lnTo>
                    <a:pt x="131807" y="273670"/>
                  </a:lnTo>
                  <a:lnTo>
                    <a:pt x="127417" y="275693"/>
                  </a:lnTo>
                  <a:lnTo>
                    <a:pt x="131646" y="278016"/>
                  </a:lnTo>
                  <a:lnTo>
                    <a:pt x="132182" y="282882"/>
                  </a:lnTo>
                  <a:lnTo>
                    <a:pt x="135635" y="279492"/>
                  </a:lnTo>
                  <a:lnTo>
                    <a:pt x="140345" y="280504"/>
                  </a:lnTo>
                  <a:lnTo>
                    <a:pt x="138258" y="276075"/>
                  </a:lnTo>
                  <a:lnTo>
                    <a:pt x="140640" y="271811"/>
                  </a:lnTo>
                  <a:lnTo>
                    <a:pt x="135875" y="272467"/>
                  </a:lnTo>
                  <a:close/>
                  <a:moveTo>
                    <a:pt x="228015" y="260644"/>
                  </a:moveTo>
                  <a:lnTo>
                    <a:pt x="225418" y="264769"/>
                  </a:lnTo>
                  <a:lnTo>
                    <a:pt x="220576" y="264959"/>
                  </a:lnTo>
                  <a:lnTo>
                    <a:pt x="223687" y="268704"/>
                  </a:lnTo>
                  <a:lnTo>
                    <a:pt x="222361" y="273372"/>
                  </a:lnTo>
                  <a:lnTo>
                    <a:pt x="226879" y="271581"/>
                  </a:lnTo>
                  <a:lnTo>
                    <a:pt x="230910" y="274268"/>
                  </a:lnTo>
                  <a:lnTo>
                    <a:pt x="230585" y="269410"/>
                  </a:lnTo>
                  <a:lnTo>
                    <a:pt x="234399" y="266398"/>
                  </a:lnTo>
                  <a:lnTo>
                    <a:pt x="229692" y="265204"/>
                  </a:lnTo>
                  <a:close/>
                  <a:moveTo>
                    <a:pt x="116572" y="260644"/>
                  </a:moveTo>
                  <a:lnTo>
                    <a:pt x="114895" y="265204"/>
                  </a:lnTo>
                  <a:lnTo>
                    <a:pt x="110188" y="266398"/>
                  </a:lnTo>
                  <a:lnTo>
                    <a:pt x="114002" y="269410"/>
                  </a:lnTo>
                  <a:lnTo>
                    <a:pt x="113678" y="274268"/>
                  </a:lnTo>
                  <a:lnTo>
                    <a:pt x="117708" y="271581"/>
                  </a:lnTo>
                  <a:lnTo>
                    <a:pt x="122226" y="273372"/>
                  </a:lnTo>
                  <a:lnTo>
                    <a:pt x="120900" y="268704"/>
                  </a:lnTo>
                  <a:lnTo>
                    <a:pt x="124011" y="264959"/>
                  </a:lnTo>
                  <a:lnTo>
                    <a:pt x="119169" y="264769"/>
                  </a:lnTo>
                  <a:close/>
                  <a:moveTo>
                    <a:pt x="242363" y="249625"/>
                  </a:moveTo>
                  <a:lnTo>
                    <a:pt x="240527" y="254100"/>
                  </a:lnTo>
                  <a:lnTo>
                    <a:pt x="235802" y="255124"/>
                  </a:lnTo>
                  <a:lnTo>
                    <a:pt x="239501" y="258251"/>
                  </a:lnTo>
                  <a:lnTo>
                    <a:pt x="239015" y="263048"/>
                  </a:lnTo>
                  <a:lnTo>
                    <a:pt x="243119" y="260515"/>
                  </a:lnTo>
                  <a:lnTo>
                    <a:pt x="247546" y="262455"/>
                  </a:lnTo>
                  <a:lnTo>
                    <a:pt x="246413" y="257766"/>
                  </a:lnTo>
                  <a:lnTo>
                    <a:pt x="249625" y="254154"/>
                  </a:lnTo>
                  <a:lnTo>
                    <a:pt x="244792" y="253776"/>
                  </a:lnTo>
                  <a:close/>
                  <a:moveTo>
                    <a:pt x="102024" y="249625"/>
                  </a:moveTo>
                  <a:lnTo>
                    <a:pt x="99594" y="253776"/>
                  </a:lnTo>
                  <a:lnTo>
                    <a:pt x="94762" y="254154"/>
                  </a:lnTo>
                  <a:lnTo>
                    <a:pt x="97975" y="257766"/>
                  </a:lnTo>
                  <a:lnTo>
                    <a:pt x="96841" y="262455"/>
                  </a:lnTo>
                  <a:lnTo>
                    <a:pt x="101268" y="260515"/>
                  </a:lnTo>
                  <a:lnTo>
                    <a:pt x="105372" y="263048"/>
                  </a:lnTo>
                  <a:lnTo>
                    <a:pt x="104886" y="258251"/>
                  </a:lnTo>
                  <a:lnTo>
                    <a:pt x="108585" y="255124"/>
                  </a:lnTo>
                  <a:lnTo>
                    <a:pt x="103860" y="254100"/>
                  </a:lnTo>
                  <a:close/>
                  <a:moveTo>
                    <a:pt x="254712" y="236203"/>
                  </a:moveTo>
                  <a:lnTo>
                    <a:pt x="253690" y="240928"/>
                  </a:lnTo>
                  <a:lnTo>
                    <a:pt x="249225" y="242764"/>
                  </a:lnTo>
                  <a:lnTo>
                    <a:pt x="253394" y="245220"/>
                  </a:lnTo>
                  <a:lnTo>
                    <a:pt x="253771" y="250026"/>
                  </a:lnTo>
                  <a:lnTo>
                    <a:pt x="257348" y="246813"/>
                  </a:lnTo>
                  <a:lnTo>
                    <a:pt x="262056" y="247974"/>
                  </a:lnTo>
                  <a:lnTo>
                    <a:pt x="260119" y="243520"/>
                  </a:lnTo>
                  <a:lnTo>
                    <a:pt x="262648" y="239416"/>
                  </a:lnTo>
                  <a:lnTo>
                    <a:pt x="257833" y="239902"/>
                  </a:lnTo>
                  <a:close/>
                  <a:moveTo>
                    <a:pt x="89793" y="236203"/>
                  </a:moveTo>
                  <a:lnTo>
                    <a:pt x="86626" y="239902"/>
                  </a:lnTo>
                  <a:lnTo>
                    <a:pt x="81739" y="239416"/>
                  </a:lnTo>
                  <a:lnTo>
                    <a:pt x="84333" y="243520"/>
                  </a:lnTo>
                  <a:lnTo>
                    <a:pt x="82340" y="247974"/>
                  </a:lnTo>
                  <a:lnTo>
                    <a:pt x="87118" y="246813"/>
                  </a:lnTo>
                  <a:lnTo>
                    <a:pt x="90749" y="250026"/>
                  </a:lnTo>
                  <a:lnTo>
                    <a:pt x="91131" y="245220"/>
                  </a:lnTo>
                  <a:lnTo>
                    <a:pt x="95363" y="242764"/>
                  </a:lnTo>
                  <a:lnTo>
                    <a:pt x="90831" y="240928"/>
                  </a:lnTo>
                  <a:close/>
                  <a:moveTo>
                    <a:pt x="264558" y="220977"/>
                  </a:moveTo>
                  <a:lnTo>
                    <a:pt x="264341" y="225819"/>
                  </a:lnTo>
                  <a:lnTo>
                    <a:pt x="260243" y="228416"/>
                  </a:lnTo>
                  <a:lnTo>
                    <a:pt x="264803" y="230093"/>
                  </a:lnTo>
                  <a:lnTo>
                    <a:pt x="265997" y="234800"/>
                  </a:lnTo>
                  <a:lnTo>
                    <a:pt x="269009" y="230986"/>
                  </a:lnTo>
                  <a:lnTo>
                    <a:pt x="273867" y="231311"/>
                  </a:lnTo>
                  <a:lnTo>
                    <a:pt x="271180" y="227280"/>
                  </a:lnTo>
                  <a:lnTo>
                    <a:pt x="272971" y="222762"/>
                  </a:lnTo>
                  <a:lnTo>
                    <a:pt x="268276" y="224088"/>
                  </a:lnTo>
                  <a:close/>
                  <a:moveTo>
                    <a:pt x="80029" y="220977"/>
                  </a:moveTo>
                  <a:lnTo>
                    <a:pt x="76311" y="224088"/>
                  </a:lnTo>
                  <a:lnTo>
                    <a:pt x="71616" y="222762"/>
                  </a:lnTo>
                  <a:lnTo>
                    <a:pt x="73407" y="227280"/>
                  </a:lnTo>
                  <a:lnTo>
                    <a:pt x="70721" y="231311"/>
                  </a:lnTo>
                  <a:lnTo>
                    <a:pt x="75578" y="230986"/>
                  </a:lnTo>
                  <a:lnTo>
                    <a:pt x="78590" y="234800"/>
                  </a:lnTo>
                  <a:lnTo>
                    <a:pt x="79785" y="230093"/>
                  </a:lnTo>
                  <a:lnTo>
                    <a:pt x="84344" y="228416"/>
                  </a:lnTo>
                  <a:lnTo>
                    <a:pt x="80246" y="225819"/>
                  </a:lnTo>
                  <a:close/>
                  <a:moveTo>
                    <a:pt x="271410" y="204148"/>
                  </a:moveTo>
                  <a:lnTo>
                    <a:pt x="272066" y="208985"/>
                  </a:lnTo>
                  <a:lnTo>
                    <a:pt x="268457" y="212245"/>
                  </a:lnTo>
                  <a:lnTo>
                    <a:pt x="273269" y="213115"/>
                  </a:lnTo>
                  <a:lnTo>
                    <a:pt x="275292" y="217571"/>
                  </a:lnTo>
                  <a:lnTo>
                    <a:pt x="277615" y="213278"/>
                  </a:lnTo>
                  <a:lnTo>
                    <a:pt x="282481" y="212734"/>
                  </a:lnTo>
                  <a:lnTo>
                    <a:pt x="279091" y="209229"/>
                  </a:lnTo>
                  <a:lnTo>
                    <a:pt x="280076" y="204447"/>
                  </a:lnTo>
                  <a:lnTo>
                    <a:pt x="275674" y="206566"/>
                  </a:lnTo>
                  <a:close/>
                  <a:moveTo>
                    <a:pt x="73019" y="204148"/>
                  </a:moveTo>
                  <a:lnTo>
                    <a:pt x="68816" y="206566"/>
                  </a:lnTo>
                  <a:lnTo>
                    <a:pt x="64477" y="204447"/>
                  </a:lnTo>
                  <a:lnTo>
                    <a:pt x="65447" y="209229"/>
                  </a:lnTo>
                  <a:lnTo>
                    <a:pt x="62106" y="212734"/>
                  </a:lnTo>
                  <a:lnTo>
                    <a:pt x="66903" y="213278"/>
                  </a:lnTo>
                  <a:lnTo>
                    <a:pt x="69193" y="217571"/>
                  </a:lnTo>
                  <a:lnTo>
                    <a:pt x="71187" y="213115"/>
                  </a:lnTo>
                  <a:lnTo>
                    <a:pt x="75929" y="212245"/>
                  </a:lnTo>
                  <a:lnTo>
                    <a:pt x="72373" y="208985"/>
                  </a:lnTo>
                  <a:close/>
                  <a:moveTo>
                    <a:pt x="283915" y="185116"/>
                  </a:moveTo>
                  <a:lnTo>
                    <a:pt x="279950" y="187963"/>
                  </a:lnTo>
                  <a:lnTo>
                    <a:pt x="275388" y="186320"/>
                  </a:lnTo>
                  <a:lnTo>
                    <a:pt x="276854" y="191001"/>
                  </a:lnTo>
                  <a:lnTo>
                    <a:pt x="273867" y="194861"/>
                  </a:lnTo>
                  <a:lnTo>
                    <a:pt x="278755" y="194888"/>
                  </a:lnTo>
                  <a:lnTo>
                    <a:pt x="281498" y="198939"/>
                  </a:lnTo>
                  <a:lnTo>
                    <a:pt x="283019" y="194286"/>
                  </a:lnTo>
                  <a:lnTo>
                    <a:pt x="287690" y="192917"/>
                  </a:lnTo>
                  <a:lnTo>
                    <a:pt x="283780" y="190015"/>
                  </a:lnTo>
                  <a:close/>
                  <a:moveTo>
                    <a:pt x="60472" y="185116"/>
                  </a:moveTo>
                  <a:lnTo>
                    <a:pt x="60608" y="190015"/>
                  </a:lnTo>
                  <a:lnTo>
                    <a:pt x="56697" y="192917"/>
                  </a:lnTo>
                  <a:lnTo>
                    <a:pt x="61368" y="194286"/>
                  </a:lnTo>
                  <a:lnTo>
                    <a:pt x="62889" y="198939"/>
                  </a:lnTo>
                  <a:lnTo>
                    <a:pt x="65632" y="194888"/>
                  </a:lnTo>
                  <a:lnTo>
                    <a:pt x="70520" y="194861"/>
                  </a:lnTo>
                  <a:lnTo>
                    <a:pt x="67533" y="191001"/>
                  </a:lnTo>
                  <a:lnTo>
                    <a:pt x="68999" y="186320"/>
                  </a:lnTo>
                  <a:lnTo>
                    <a:pt x="64437" y="187963"/>
                  </a:lnTo>
                  <a:close/>
                  <a:moveTo>
                    <a:pt x="284437" y="165482"/>
                  </a:moveTo>
                  <a:lnTo>
                    <a:pt x="281057" y="168981"/>
                  </a:lnTo>
                  <a:lnTo>
                    <a:pt x="276271" y="168161"/>
                  </a:lnTo>
                  <a:lnTo>
                    <a:pt x="278542" y="172508"/>
                  </a:lnTo>
                  <a:lnTo>
                    <a:pt x="276271" y="176827"/>
                  </a:lnTo>
                  <a:lnTo>
                    <a:pt x="281057" y="176007"/>
                  </a:lnTo>
                  <a:lnTo>
                    <a:pt x="284437" y="179506"/>
                  </a:lnTo>
                  <a:lnTo>
                    <a:pt x="285140" y="174667"/>
                  </a:lnTo>
                  <a:lnTo>
                    <a:pt x="289493" y="172508"/>
                  </a:lnTo>
                  <a:lnTo>
                    <a:pt x="285140" y="170321"/>
                  </a:lnTo>
                  <a:close/>
                  <a:moveTo>
                    <a:pt x="60027" y="165482"/>
                  </a:moveTo>
                  <a:lnTo>
                    <a:pt x="59313" y="170321"/>
                  </a:lnTo>
                  <a:lnTo>
                    <a:pt x="54894" y="172508"/>
                  </a:lnTo>
                  <a:lnTo>
                    <a:pt x="59313" y="174667"/>
                  </a:lnTo>
                  <a:lnTo>
                    <a:pt x="60027" y="179506"/>
                  </a:lnTo>
                  <a:lnTo>
                    <a:pt x="63458" y="176007"/>
                  </a:lnTo>
                  <a:lnTo>
                    <a:pt x="68317" y="176827"/>
                  </a:lnTo>
                  <a:lnTo>
                    <a:pt x="66011" y="172508"/>
                  </a:lnTo>
                  <a:lnTo>
                    <a:pt x="68317" y="168161"/>
                  </a:lnTo>
                  <a:lnTo>
                    <a:pt x="63458" y="168981"/>
                  </a:lnTo>
                  <a:close/>
                  <a:moveTo>
                    <a:pt x="281498" y="146049"/>
                  </a:moveTo>
                  <a:lnTo>
                    <a:pt x="278755" y="150092"/>
                  </a:lnTo>
                  <a:lnTo>
                    <a:pt x="273867" y="150120"/>
                  </a:lnTo>
                  <a:lnTo>
                    <a:pt x="276854" y="153999"/>
                  </a:lnTo>
                  <a:lnTo>
                    <a:pt x="275388" y="158670"/>
                  </a:lnTo>
                  <a:lnTo>
                    <a:pt x="279950" y="157004"/>
                  </a:lnTo>
                  <a:lnTo>
                    <a:pt x="283915" y="159872"/>
                  </a:lnTo>
                  <a:lnTo>
                    <a:pt x="283780" y="154955"/>
                  </a:lnTo>
                  <a:lnTo>
                    <a:pt x="287690" y="152059"/>
                  </a:lnTo>
                  <a:lnTo>
                    <a:pt x="283019" y="150693"/>
                  </a:lnTo>
                  <a:close/>
                  <a:moveTo>
                    <a:pt x="62889" y="146049"/>
                  </a:moveTo>
                  <a:lnTo>
                    <a:pt x="61368" y="150693"/>
                  </a:lnTo>
                  <a:lnTo>
                    <a:pt x="56697" y="152059"/>
                  </a:lnTo>
                  <a:lnTo>
                    <a:pt x="60608" y="154955"/>
                  </a:lnTo>
                  <a:lnTo>
                    <a:pt x="60472" y="159872"/>
                  </a:lnTo>
                  <a:lnTo>
                    <a:pt x="64437" y="157004"/>
                  </a:lnTo>
                  <a:lnTo>
                    <a:pt x="68999" y="158670"/>
                  </a:lnTo>
                  <a:lnTo>
                    <a:pt x="67533" y="153999"/>
                  </a:lnTo>
                  <a:lnTo>
                    <a:pt x="70520" y="150120"/>
                  </a:lnTo>
                  <a:lnTo>
                    <a:pt x="65632" y="150092"/>
                  </a:lnTo>
                  <a:close/>
                  <a:moveTo>
                    <a:pt x="275292" y="127618"/>
                  </a:moveTo>
                  <a:lnTo>
                    <a:pt x="273269" y="132007"/>
                  </a:lnTo>
                  <a:lnTo>
                    <a:pt x="268457" y="132864"/>
                  </a:lnTo>
                  <a:lnTo>
                    <a:pt x="272066" y="136103"/>
                  </a:lnTo>
                  <a:lnTo>
                    <a:pt x="271410" y="140840"/>
                  </a:lnTo>
                  <a:lnTo>
                    <a:pt x="275674" y="138458"/>
                  </a:lnTo>
                  <a:lnTo>
                    <a:pt x="280076" y="140546"/>
                  </a:lnTo>
                  <a:lnTo>
                    <a:pt x="279091" y="135862"/>
                  </a:lnTo>
                  <a:lnTo>
                    <a:pt x="282481" y="132382"/>
                  </a:lnTo>
                  <a:lnTo>
                    <a:pt x="277615" y="131847"/>
                  </a:lnTo>
                  <a:close/>
                  <a:moveTo>
                    <a:pt x="69193" y="127618"/>
                  </a:moveTo>
                  <a:lnTo>
                    <a:pt x="66903" y="131847"/>
                  </a:lnTo>
                  <a:lnTo>
                    <a:pt x="62106" y="132382"/>
                  </a:lnTo>
                  <a:lnTo>
                    <a:pt x="65447" y="135862"/>
                  </a:lnTo>
                  <a:lnTo>
                    <a:pt x="64477" y="140546"/>
                  </a:lnTo>
                  <a:lnTo>
                    <a:pt x="68816" y="138458"/>
                  </a:lnTo>
                  <a:lnTo>
                    <a:pt x="73019" y="140840"/>
                  </a:lnTo>
                  <a:lnTo>
                    <a:pt x="72373" y="136103"/>
                  </a:lnTo>
                  <a:lnTo>
                    <a:pt x="75929" y="132864"/>
                  </a:lnTo>
                  <a:lnTo>
                    <a:pt x="71187" y="132007"/>
                  </a:lnTo>
                  <a:close/>
                  <a:moveTo>
                    <a:pt x="265997" y="110188"/>
                  </a:moveTo>
                  <a:lnTo>
                    <a:pt x="264803" y="114963"/>
                  </a:lnTo>
                  <a:lnTo>
                    <a:pt x="260243" y="116665"/>
                  </a:lnTo>
                  <a:lnTo>
                    <a:pt x="264341" y="119299"/>
                  </a:lnTo>
                  <a:lnTo>
                    <a:pt x="264558" y="124212"/>
                  </a:lnTo>
                  <a:lnTo>
                    <a:pt x="268276" y="121083"/>
                  </a:lnTo>
                  <a:lnTo>
                    <a:pt x="272971" y="122401"/>
                  </a:lnTo>
                  <a:lnTo>
                    <a:pt x="271180" y="117845"/>
                  </a:lnTo>
                  <a:lnTo>
                    <a:pt x="273867" y="113756"/>
                  </a:lnTo>
                  <a:lnTo>
                    <a:pt x="269009" y="114057"/>
                  </a:lnTo>
                  <a:close/>
                  <a:moveTo>
                    <a:pt x="78590" y="110188"/>
                  </a:moveTo>
                  <a:lnTo>
                    <a:pt x="75578" y="114057"/>
                  </a:lnTo>
                  <a:lnTo>
                    <a:pt x="70721" y="113756"/>
                  </a:lnTo>
                  <a:lnTo>
                    <a:pt x="73407" y="117845"/>
                  </a:lnTo>
                  <a:lnTo>
                    <a:pt x="71616" y="122401"/>
                  </a:lnTo>
                  <a:lnTo>
                    <a:pt x="76311" y="121083"/>
                  </a:lnTo>
                  <a:lnTo>
                    <a:pt x="80029" y="124212"/>
                  </a:lnTo>
                  <a:lnTo>
                    <a:pt x="80246" y="119299"/>
                  </a:lnTo>
                  <a:lnTo>
                    <a:pt x="84344" y="116665"/>
                  </a:lnTo>
                  <a:lnTo>
                    <a:pt x="79785" y="114963"/>
                  </a:lnTo>
                  <a:close/>
                  <a:moveTo>
                    <a:pt x="172293" y="107507"/>
                  </a:moveTo>
                  <a:cubicBezTo>
                    <a:pt x="169195" y="107507"/>
                    <a:pt x="166097" y="109253"/>
                    <a:pt x="164742" y="112163"/>
                  </a:cubicBezTo>
                  <a:lnTo>
                    <a:pt x="148477" y="145335"/>
                  </a:lnTo>
                  <a:lnTo>
                    <a:pt x="111881" y="150766"/>
                  </a:lnTo>
                  <a:cubicBezTo>
                    <a:pt x="108589" y="151154"/>
                    <a:pt x="106072" y="153482"/>
                    <a:pt x="104910" y="156392"/>
                  </a:cubicBezTo>
                  <a:cubicBezTo>
                    <a:pt x="103942" y="159496"/>
                    <a:pt x="104910" y="162988"/>
                    <a:pt x="107234" y="165121"/>
                  </a:cubicBezTo>
                  <a:lnTo>
                    <a:pt x="133567" y="190922"/>
                  </a:lnTo>
                  <a:lnTo>
                    <a:pt x="127371" y="227392"/>
                  </a:lnTo>
                  <a:cubicBezTo>
                    <a:pt x="126790" y="230689"/>
                    <a:pt x="128146" y="233987"/>
                    <a:pt x="130663" y="235733"/>
                  </a:cubicBezTo>
                  <a:cubicBezTo>
                    <a:pt x="132212" y="236897"/>
                    <a:pt x="133955" y="237479"/>
                    <a:pt x="135697" y="237479"/>
                  </a:cubicBezTo>
                  <a:cubicBezTo>
                    <a:pt x="137053" y="237479"/>
                    <a:pt x="138408" y="237091"/>
                    <a:pt x="139570" y="236509"/>
                  </a:cubicBezTo>
                  <a:lnTo>
                    <a:pt x="172293" y="219244"/>
                  </a:lnTo>
                  <a:lnTo>
                    <a:pt x="205016" y="236509"/>
                  </a:lnTo>
                  <a:cubicBezTo>
                    <a:pt x="206372" y="237091"/>
                    <a:pt x="207727" y="237479"/>
                    <a:pt x="209083" y="237479"/>
                  </a:cubicBezTo>
                  <a:cubicBezTo>
                    <a:pt x="210825" y="237479"/>
                    <a:pt x="212568" y="236897"/>
                    <a:pt x="213923" y="235733"/>
                  </a:cubicBezTo>
                  <a:cubicBezTo>
                    <a:pt x="216634" y="233987"/>
                    <a:pt x="217990" y="230689"/>
                    <a:pt x="217409" y="227392"/>
                  </a:cubicBezTo>
                  <a:lnTo>
                    <a:pt x="211213" y="190922"/>
                  </a:lnTo>
                  <a:lnTo>
                    <a:pt x="237546" y="165121"/>
                  </a:lnTo>
                  <a:cubicBezTo>
                    <a:pt x="239870" y="162988"/>
                    <a:pt x="240644" y="159496"/>
                    <a:pt x="239676" y="156392"/>
                  </a:cubicBezTo>
                  <a:cubicBezTo>
                    <a:pt x="238708" y="153482"/>
                    <a:pt x="235997" y="151154"/>
                    <a:pt x="232899" y="150766"/>
                  </a:cubicBezTo>
                  <a:lnTo>
                    <a:pt x="196303" y="145335"/>
                  </a:lnTo>
                  <a:lnTo>
                    <a:pt x="180038" y="112163"/>
                  </a:lnTo>
                  <a:cubicBezTo>
                    <a:pt x="178489" y="109253"/>
                    <a:pt x="175585" y="107507"/>
                    <a:pt x="172293" y="107507"/>
                  </a:cubicBezTo>
                  <a:close/>
                  <a:moveTo>
                    <a:pt x="253771" y="94962"/>
                  </a:moveTo>
                  <a:lnTo>
                    <a:pt x="253394" y="99795"/>
                  </a:lnTo>
                  <a:lnTo>
                    <a:pt x="249225" y="102225"/>
                  </a:lnTo>
                  <a:lnTo>
                    <a:pt x="253690" y="104061"/>
                  </a:lnTo>
                  <a:lnTo>
                    <a:pt x="254712" y="108785"/>
                  </a:lnTo>
                  <a:lnTo>
                    <a:pt x="257833" y="105114"/>
                  </a:lnTo>
                  <a:lnTo>
                    <a:pt x="262648" y="105573"/>
                  </a:lnTo>
                  <a:lnTo>
                    <a:pt x="260119" y="101469"/>
                  </a:lnTo>
                  <a:lnTo>
                    <a:pt x="262056" y="97041"/>
                  </a:lnTo>
                  <a:lnTo>
                    <a:pt x="257348" y="98175"/>
                  </a:lnTo>
                  <a:close/>
                  <a:moveTo>
                    <a:pt x="90749" y="94962"/>
                  </a:moveTo>
                  <a:lnTo>
                    <a:pt x="87118" y="98175"/>
                  </a:lnTo>
                  <a:lnTo>
                    <a:pt x="82340" y="97041"/>
                  </a:lnTo>
                  <a:lnTo>
                    <a:pt x="84333" y="101469"/>
                  </a:lnTo>
                  <a:lnTo>
                    <a:pt x="81739" y="105573"/>
                  </a:lnTo>
                  <a:lnTo>
                    <a:pt x="86626" y="105114"/>
                  </a:lnTo>
                  <a:lnTo>
                    <a:pt x="89793" y="108785"/>
                  </a:lnTo>
                  <a:lnTo>
                    <a:pt x="90831" y="104061"/>
                  </a:lnTo>
                  <a:lnTo>
                    <a:pt x="95363" y="102225"/>
                  </a:lnTo>
                  <a:lnTo>
                    <a:pt x="91131" y="99795"/>
                  </a:lnTo>
                  <a:close/>
                  <a:moveTo>
                    <a:pt x="239015" y="81940"/>
                  </a:moveTo>
                  <a:lnTo>
                    <a:pt x="239501" y="86827"/>
                  </a:lnTo>
                  <a:lnTo>
                    <a:pt x="235802" y="89993"/>
                  </a:lnTo>
                  <a:lnTo>
                    <a:pt x="240527" y="91031"/>
                  </a:lnTo>
                  <a:lnTo>
                    <a:pt x="242363" y="95563"/>
                  </a:lnTo>
                  <a:lnTo>
                    <a:pt x="244792" y="91331"/>
                  </a:lnTo>
                  <a:lnTo>
                    <a:pt x="249625" y="90976"/>
                  </a:lnTo>
                  <a:lnTo>
                    <a:pt x="246413" y="87318"/>
                  </a:lnTo>
                  <a:lnTo>
                    <a:pt x="247546" y="82568"/>
                  </a:lnTo>
                  <a:lnTo>
                    <a:pt x="243119" y="84533"/>
                  </a:lnTo>
                  <a:close/>
                  <a:moveTo>
                    <a:pt x="105372" y="81940"/>
                  </a:moveTo>
                  <a:lnTo>
                    <a:pt x="101268" y="84533"/>
                  </a:lnTo>
                  <a:lnTo>
                    <a:pt x="96841" y="82568"/>
                  </a:lnTo>
                  <a:lnTo>
                    <a:pt x="97975" y="87318"/>
                  </a:lnTo>
                  <a:lnTo>
                    <a:pt x="94762" y="90976"/>
                  </a:lnTo>
                  <a:lnTo>
                    <a:pt x="99594" y="91331"/>
                  </a:lnTo>
                  <a:lnTo>
                    <a:pt x="102024" y="95563"/>
                  </a:lnTo>
                  <a:lnTo>
                    <a:pt x="103860" y="91031"/>
                  </a:lnTo>
                  <a:lnTo>
                    <a:pt x="108585" y="89993"/>
                  </a:lnTo>
                  <a:lnTo>
                    <a:pt x="104886" y="86827"/>
                  </a:lnTo>
                  <a:close/>
                  <a:moveTo>
                    <a:pt x="230910" y="70720"/>
                  </a:moveTo>
                  <a:lnTo>
                    <a:pt x="226879" y="73474"/>
                  </a:lnTo>
                  <a:lnTo>
                    <a:pt x="222361" y="71629"/>
                  </a:lnTo>
                  <a:lnTo>
                    <a:pt x="223687" y="76393"/>
                  </a:lnTo>
                  <a:lnTo>
                    <a:pt x="220576" y="80193"/>
                  </a:lnTo>
                  <a:lnTo>
                    <a:pt x="225418" y="80386"/>
                  </a:lnTo>
                  <a:lnTo>
                    <a:pt x="228015" y="84544"/>
                  </a:lnTo>
                  <a:lnTo>
                    <a:pt x="229692" y="79918"/>
                  </a:lnTo>
                  <a:lnTo>
                    <a:pt x="234399" y="78706"/>
                  </a:lnTo>
                  <a:lnTo>
                    <a:pt x="230585" y="75650"/>
                  </a:lnTo>
                  <a:close/>
                  <a:moveTo>
                    <a:pt x="113678" y="70720"/>
                  </a:moveTo>
                  <a:lnTo>
                    <a:pt x="114002" y="75650"/>
                  </a:lnTo>
                  <a:lnTo>
                    <a:pt x="110188" y="78706"/>
                  </a:lnTo>
                  <a:lnTo>
                    <a:pt x="114895" y="79918"/>
                  </a:lnTo>
                  <a:lnTo>
                    <a:pt x="116572" y="84544"/>
                  </a:lnTo>
                  <a:lnTo>
                    <a:pt x="119169" y="80386"/>
                  </a:lnTo>
                  <a:lnTo>
                    <a:pt x="124011" y="80193"/>
                  </a:lnTo>
                  <a:lnTo>
                    <a:pt x="120900" y="76393"/>
                  </a:lnTo>
                  <a:lnTo>
                    <a:pt x="122226" y="71629"/>
                  </a:lnTo>
                  <a:lnTo>
                    <a:pt x="117708" y="73474"/>
                  </a:lnTo>
                  <a:close/>
                  <a:moveTo>
                    <a:pt x="212334" y="62106"/>
                  </a:moveTo>
                  <a:lnTo>
                    <a:pt x="208828" y="65489"/>
                  </a:lnTo>
                  <a:lnTo>
                    <a:pt x="204046" y="64507"/>
                  </a:lnTo>
                  <a:lnTo>
                    <a:pt x="206165" y="68900"/>
                  </a:lnTo>
                  <a:lnTo>
                    <a:pt x="203747" y="73156"/>
                  </a:lnTo>
                  <a:lnTo>
                    <a:pt x="208584" y="72501"/>
                  </a:lnTo>
                  <a:lnTo>
                    <a:pt x="211844" y="76130"/>
                  </a:lnTo>
                  <a:lnTo>
                    <a:pt x="212714" y="71301"/>
                  </a:lnTo>
                  <a:lnTo>
                    <a:pt x="217170" y="69282"/>
                  </a:lnTo>
                  <a:lnTo>
                    <a:pt x="212877" y="66962"/>
                  </a:lnTo>
                  <a:close/>
                  <a:moveTo>
                    <a:pt x="132182" y="62106"/>
                  </a:moveTo>
                  <a:lnTo>
                    <a:pt x="131646" y="66962"/>
                  </a:lnTo>
                  <a:lnTo>
                    <a:pt x="127417" y="69282"/>
                  </a:lnTo>
                  <a:lnTo>
                    <a:pt x="131807" y="71301"/>
                  </a:lnTo>
                  <a:lnTo>
                    <a:pt x="132663" y="76130"/>
                  </a:lnTo>
                  <a:lnTo>
                    <a:pt x="135875" y="72501"/>
                  </a:lnTo>
                  <a:lnTo>
                    <a:pt x="140640" y="73156"/>
                  </a:lnTo>
                  <a:lnTo>
                    <a:pt x="138258" y="68900"/>
                  </a:lnTo>
                  <a:lnTo>
                    <a:pt x="140345" y="64507"/>
                  </a:lnTo>
                  <a:lnTo>
                    <a:pt x="135635" y="65489"/>
                  </a:lnTo>
                  <a:close/>
                  <a:moveTo>
                    <a:pt x="192615" y="56897"/>
                  </a:moveTo>
                  <a:lnTo>
                    <a:pt x="189761" y="60835"/>
                  </a:lnTo>
                  <a:lnTo>
                    <a:pt x="184915" y="60672"/>
                  </a:lnTo>
                  <a:lnTo>
                    <a:pt x="187742" y="64637"/>
                  </a:lnTo>
                  <a:lnTo>
                    <a:pt x="186127" y="69227"/>
                  </a:lnTo>
                  <a:lnTo>
                    <a:pt x="190704" y="67733"/>
                  </a:lnTo>
                  <a:lnTo>
                    <a:pt x="194527" y="70720"/>
                  </a:lnTo>
                  <a:lnTo>
                    <a:pt x="194554" y="65832"/>
                  </a:lnTo>
                  <a:lnTo>
                    <a:pt x="198538" y="63089"/>
                  </a:lnTo>
                  <a:lnTo>
                    <a:pt x="193961" y="61568"/>
                  </a:lnTo>
                  <a:close/>
                  <a:moveTo>
                    <a:pt x="151859" y="56897"/>
                  </a:moveTo>
                  <a:lnTo>
                    <a:pt x="150493" y="61568"/>
                  </a:lnTo>
                  <a:lnTo>
                    <a:pt x="145849" y="63089"/>
                  </a:lnTo>
                  <a:lnTo>
                    <a:pt x="149892" y="65832"/>
                  </a:lnTo>
                  <a:lnTo>
                    <a:pt x="149919" y="70720"/>
                  </a:lnTo>
                  <a:lnTo>
                    <a:pt x="153798" y="67733"/>
                  </a:lnTo>
                  <a:lnTo>
                    <a:pt x="158443" y="69227"/>
                  </a:lnTo>
                  <a:lnTo>
                    <a:pt x="156804" y="64637"/>
                  </a:lnTo>
                  <a:lnTo>
                    <a:pt x="159672" y="60672"/>
                  </a:lnTo>
                  <a:lnTo>
                    <a:pt x="154755" y="60835"/>
                  </a:lnTo>
                  <a:close/>
                  <a:moveTo>
                    <a:pt x="172307" y="55094"/>
                  </a:moveTo>
                  <a:lnTo>
                    <a:pt x="170121" y="59447"/>
                  </a:lnTo>
                  <a:lnTo>
                    <a:pt x="165282" y="60150"/>
                  </a:lnTo>
                  <a:lnTo>
                    <a:pt x="168781" y="63530"/>
                  </a:lnTo>
                  <a:lnTo>
                    <a:pt x="167961" y="68316"/>
                  </a:lnTo>
                  <a:lnTo>
                    <a:pt x="172307" y="66045"/>
                  </a:lnTo>
                  <a:lnTo>
                    <a:pt x="176627" y="68316"/>
                  </a:lnTo>
                  <a:lnTo>
                    <a:pt x="175806" y="63530"/>
                  </a:lnTo>
                  <a:lnTo>
                    <a:pt x="179306" y="60150"/>
                  </a:lnTo>
                  <a:lnTo>
                    <a:pt x="174467" y="59447"/>
                  </a:lnTo>
                  <a:close/>
                  <a:moveTo>
                    <a:pt x="171615" y="48293"/>
                  </a:moveTo>
                  <a:cubicBezTo>
                    <a:pt x="239051" y="48293"/>
                    <a:pt x="293719" y="102961"/>
                    <a:pt x="293719" y="170398"/>
                  </a:cubicBezTo>
                  <a:cubicBezTo>
                    <a:pt x="293719" y="237834"/>
                    <a:pt x="239051" y="292503"/>
                    <a:pt x="171615" y="292503"/>
                  </a:cubicBezTo>
                  <a:cubicBezTo>
                    <a:pt x="104179" y="292503"/>
                    <a:pt x="49510" y="237834"/>
                    <a:pt x="49510" y="170398"/>
                  </a:cubicBezTo>
                  <a:cubicBezTo>
                    <a:pt x="49510" y="102961"/>
                    <a:pt x="104179" y="48293"/>
                    <a:pt x="171615" y="48293"/>
                  </a:cubicBezTo>
                  <a:close/>
                  <a:moveTo>
                    <a:pt x="171615" y="34348"/>
                  </a:moveTo>
                  <a:cubicBezTo>
                    <a:pt x="96477" y="34348"/>
                    <a:pt x="35565" y="95260"/>
                    <a:pt x="35565" y="170398"/>
                  </a:cubicBezTo>
                  <a:cubicBezTo>
                    <a:pt x="35565" y="245536"/>
                    <a:pt x="96477" y="306448"/>
                    <a:pt x="171615" y="306448"/>
                  </a:cubicBezTo>
                  <a:cubicBezTo>
                    <a:pt x="246753" y="306448"/>
                    <a:pt x="307665" y="245536"/>
                    <a:pt x="307665" y="170398"/>
                  </a:cubicBezTo>
                  <a:cubicBezTo>
                    <a:pt x="307665" y="95260"/>
                    <a:pt x="246753" y="34348"/>
                    <a:pt x="171615" y="34348"/>
                  </a:cubicBezTo>
                  <a:close/>
                  <a:moveTo>
                    <a:pt x="172307" y="0"/>
                  </a:moveTo>
                  <a:cubicBezTo>
                    <a:pt x="186784" y="0"/>
                    <a:pt x="198956" y="17777"/>
                    <a:pt x="212700" y="21468"/>
                  </a:cubicBezTo>
                  <a:cubicBezTo>
                    <a:pt x="226580" y="25187"/>
                    <a:pt x="246018" y="15932"/>
                    <a:pt x="258434" y="23124"/>
                  </a:cubicBezTo>
                  <a:cubicBezTo>
                    <a:pt x="270768" y="30235"/>
                    <a:pt x="272476" y="51703"/>
                    <a:pt x="282724" y="61936"/>
                  </a:cubicBezTo>
                  <a:cubicBezTo>
                    <a:pt x="292944" y="72195"/>
                    <a:pt x="314387" y="73905"/>
                    <a:pt x="321490" y="86254"/>
                  </a:cubicBezTo>
                  <a:cubicBezTo>
                    <a:pt x="328674" y="98684"/>
                    <a:pt x="319430" y="118144"/>
                    <a:pt x="323144" y="132040"/>
                  </a:cubicBezTo>
                  <a:cubicBezTo>
                    <a:pt x="326831" y="145801"/>
                    <a:pt x="344587" y="158014"/>
                    <a:pt x="344587" y="172508"/>
                  </a:cubicBezTo>
                  <a:cubicBezTo>
                    <a:pt x="344587" y="187001"/>
                    <a:pt x="326831" y="199214"/>
                    <a:pt x="323144" y="212975"/>
                  </a:cubicBezTo>
                  <a:cubicBezTo>
                    <a:pt x="319430" y="226844"/>
                    <a:pt x="328674" y="246304"/>
                    <a:pt x="321490" y="258734"/>
                  </a:cubicBezTo>
                  <a:cubicBezTo>
                    <a:pt x="314387" y="271083"/>
                    <a:pt x="292944" y="272793"/>
                    <a:pt x="282724" y="283052"/>
                  </a:cubicBezTo>
                  <a:cubicBezTo>
                    <a:pt x="272476" y="293312"/>
                    <a:pt x="270768" y="314753"/>
                    <a:pt x="258434" y="321891"/>
                  </a:cubicBezTo>
                  <a:cubicBezTo>
                    <a:pt x="246018" y="329056"/>
                    <a:pt x="226580" y="319801"/>
                    <a:pt x="212700" y="323520"/>
                  </a:cubicBezTo>
                  <a:cubicBezTo>
                    <a:pt x="198956" y="327211"/>
                    <a:pt x="186784" y="344988"/>
                    <a:pt x="172307" y="344988"/>
                  </a:cubicBezTo>
                  <a:cubicBezTo>
                    <a:pt x="157804" y="344988"/>
                    <a:pt x="145632" y="327211"/>
                    <a:pt x="131887" y="323520"/>
                  </a:cubicBezTo>
                  <a:cubicBezTo>
                    <a:pt x="118007" y="319801"/>
                    <a:pt x="98570" y="329056"/>
                    <a:pt x="86154" y="321891"/>
                  </a:cubicBezTo>
                  <a:cubicBezTo>
                    <a:pt x="73819" y="314753"/>
                    <a:pt x="72111" y="293312"/>
                    <a:pt x="61864" y="283052"/>
                  </a:cubicBezTo>
                  <a:cubicBezTo>
                    <a:pt x="51644" y="272793"/>
                    <a:pt x="30200" y="271083"/>
                    <a:pt x="23097" y="258734"/>
                  </a:cubicBezTo>
                  <a:cubicBezTo>
                    <a:pt x="15913" y="246304"/>
                    <a:pt x="25158" y="226844"/>
                    <a:pt x="21444" y="212975"/>
                  </a:cubicBezTo>
                  <a:cubicBezTo>
                    <a:pt x="17757" y="199214"/>
                    <a:pt x="0" y="187001"/>
                    <a:pt x="0" y="172508"/>
                  </a:cubicBezTo>
                  <a:cubicBezTo>
                    <a:pt x="0" y="158014"/>
                    <a:pt x="17757" y="145801"/>
                    <a:pt x="21444" y="132040"/>
                  </a:cubicBezTo>
                  <a:cubicBezTo>
                    <a:pt x="25158" y="118144"/>
                    <a:pt x="15913" y="98684"/>
                    <a:pt x="23097" y="86254"/>
                  </a:cubicBezTo>
                  <a:cubicBezTo>
                    <a:pt x="30200" y="73905"/>
                    <a:pt x="51644" y="72195"/>
                    <a:pt x="61864" y="61936"/>
                  </a:cubicBezTo>
                  <a:cubicBezTo>
                    <a:pt x="72111" y="51703"/>
                    <a:pt x="73819" y="30235"/>
                    <a:pt x="86154" y="23124"/>
                  </a:cubicBezTo>
                  <a:cubicBezTo>
                    <a:pt x="98570" y="15932"/>
                    <a:pt x="118007" y="25187"/>
                    <a:pt x="131887" y="21468"/>
                  </a:cubicBezTo>
                  <a:cubicBezTo>
                    <a:pt x="145632" y="17777"/>
                    <a:pt x="157804" y="0"/>
                    <a:pt x="17230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68" name="Freeform 352">
              <a:extLst>
                <a:ext uri="{FF2B5EF4-FFF2-40B4-BE49-F238E27FC236}">
                  <a16:creationId xmlns:a16="http://schemas.microsoft.com/office/drawing/2014/main" id="{27F31459-5752-41E1-9D7E-476FB8226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762" y="443751"/>
              <a:ext cx="144505" cy="207963"/>
            </a:xfrm>
            <a:custGeom>
              <a:avLst/>
              <a:gdLst>
                <a:gd name="T0" fmla="*/ 3234 w 5365"/>
                <a:gd name="T1" fmla="*/ 384 h 7662"/>
                <a:gd name="T2" fmla="*/ 1547 w 5365"/>
                <a:gd name="T3" fmla="*/ 444 h 7662"/>
                <a:gd name="T4" fmla="*/ 57 w 5365"/>
                <a:gd name="T5" fmla="*/ 1235 h 7662"/>
                <a:gd name="T6" fmla="*/ 0 w 5365"/>
                <a:gd name="T7" fmla="*/ 1233 h 7662"/>
                <a:gd name="T8" fmla="*/ 1722 w 5365"/>
                <a:gd name="T9" fmla="*/ 7662 h 7662"/>
                <a:gd name="T10" fmla="*/ 3185 w 5365"/>
                <a:gd name="T11" fmla="*/ 5834 h 7662"/>
                <a:gd name="T12" fmla="*/ 5365 w 5365"/>
                <a:gd name="T13" fmla="*/ 6686 h 7662"/>
                <a:gd name="T14" fmla="*/ 3574 w 5365"/>
                <a:gd name="T15" fmla="*/ 0 h 7662"/>
                <a:gd name="T16" fmla="*/ 3234 w 5365"/>
                <a:gd name="T17" fmla="*/ 384 h 7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65" h="7662">
                  <a:moveTo>
                    <a:pt x="3234" y="384"/>
                  </a:moveTo>
                  <a:cubicBezTo>
                    <a:pt x="2776" y="649"/>
                    <a:pt x="2059" y="307"/>
                    <a:pt x="1547" y="444"/>
                  </a:cubicBezTo>
                  <a:cubicBezTo>
                    <a:pt x="1040" y="580"/>
                    <a:pt x="591" y="1235"/>
                    <a:pt x="57" y="1235"/>
                  </a:cubicBezTo>
                  <a:cubicBezTo>
                    <a:pt x="37" y="1235"/>
                    <a:pt x="18" y="1235"/>
                    <a:pt x="0" y="1233"/>
                  </a:cubicBezTo>
                  <a:lnTo>
                    <a:pt x="1722" y="7662"/>
                  </a:lnTo>
                  <a:lnTo>
                    <a:pt x="3185" y="5834"/>
                  </a:lnTo>
                  <a:lnTo>
                    <a:pt x="5365" y="6686"/>
                  </a:lnTo>
                  <a:lnTo>
                    <a:pt x="3574" y="0"/>
                  </a:lnTo>
                  <a:cubicBezTo>
                    <a:pt x="3485" y="162"/>
                    <a:pt x="3380" y="300"/>
                    <a:pt x="3234" y="384"/>
                  </a:cubicBezTo>
                  <a:close/>
                </a:path>
              </a:pathLst>
            </a:custGeom>
            <a:solidFill>
              <a:srgbClr val="FF8C3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269" name="Freeform 353">
              <a:extLst>
                <a:ext uri="{FF2B5EF4-FFF2-40B4-BE49-F238E27FC236}">
                  <a16:creationId xmlns:a16="http://schemas.microsoft.com/office/drawing/2014/main" id="{67240203-7EBE-4344-9CD7-17AE0152F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7966" y="443751"/>
              <a:ext cx="146092" cy="207963"/>
            </a:xfrm>
            <a:custGeom>
              <a:avLst/>
              <a:gdLst>
                <a:gd name="T0" fmla="*/ 2131 w 5366"/>
                <a:gd name="T1" fmla="*/ 384 h 7662"/>
                <a:gd name="T2" fmla="*/ 3818 w 5366"/>
                <a:gd name="T3" fmla="*/ 444 h 7662"/>
                <a:gd name="T4" fmla="*/ 5308 w 5366"/>
                <a:gd name="T5" fmla="*/ 1235 h 7662"/>
                <a:gd name="T6" fmla="*/ 5366 w 5366"/>
                <a:gd name="T7" fmla="*/ 1233 h 7662"/>
                <a:gd name="T8" fmla="*/ 3643 w 5366"/>
                <a:gd name="T9" fmla="*/ 7662 h 7662"/>
                <a:gd name="T10" fmla="*/ 2180 w 5366"/>
                <a:gd name="T11" fmla="*/ 5834 h 7662"/>
                <a:gd name="T12" fmla="*/ 0 w 5366"/>
                <a:gd name="T13" fmla="*/ 6686 h 7662"/>
                <a:gd name="T14" fmla="*/ 1791 w 5366"/>
                <a:gd name="T15" fmla="*/ 0 h 7662"/>
                <a:gd name="T16" fmla="*/ 2131 w 5366"/>
                <a:gd name="T17" fmla="*/ 384 h 7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66" h="7662">
                  <a:moveTo>
                    <a:pt x="2131" y="384"/>
                  </a:moveTo>
                  <a:cubicBezTo>
                    <a:pt x="2589" y="649"/>
                    <a:pt x="3306" y="307"/>
                    <a:pt x="3818" y="444"/>
                  </a:cubicBezTo>
                  <a:cubicBezTo>
                    <a:pt x="4325" y="580"/>
                    <a:pt x="4774" y="1235"/>
                    <a:pt x="5308" y="1235"/>
                  </a:cubicBezTo>
                  <a:cubicBezTo>
                    <a:pt x="5328" y="1235"/>
                    <a:pt x="5347" y="1235"/>
                    <a:pt x="5366" y="1233"/>
                  </a:cubicBezTo>
                  <a:lnTo>
                    <a:pt x="3643" y="7662"/>
                  </a:lnTo>
                  <a:lnTo>
                    <a:pt x="2180" y="5834"/>
                  </a:lnTo>
                  <a:lnTo>
                    <a:pt x="0" y="6686"/>
                  </a:lnTo>
                  <a:lnTo>
                    <a:pt x="1791" y="0"/>
                  </a:lnTo>
                  <a:cubicBezTo>
                    <a:pt x="1880" y="162"/>
                    <a:pt x="1985" y="300"/>
                    <a:pt x="2131" y="384"/>
                  </a:cubicBezTo>
                  <a:close/>
                </a:path>
              </a:pathLst>
            </a:custGeom>
            <a:solidFill>
              <a:srgbClr val="FF8C3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</p:grp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B05E1788-92DD-4FB3-87F6-7F4D0F4EF18A}"/>
              </a:ext>
            </a:extLst>
          </p:cNvPr>
          <p:cNvSpPr/>
          <p:nvPr/>
        </p:nvSpPr>
        <p:spPr>
          <a:xfrm>
            <a:off x="2820290" y="53068"/>
            <a:ext cx="8695426" cy="590912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830" y="71824"/>
            <a:ext cx="107861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 Белгородской области «Образование»</a:t>
            </a:r>
          </a:p>
        </p:txBody>
      </p:sp>
    </p:spTree>
    <p:extLst>
      <p:ext uri="{BB962C8B-B14F-4D97-AF65-F5344CB8AC3E}">
        <p14:creationId xmlns:p14="http://schemas.microsoft.com/office/powerpoint/2010/main" val="18332893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>
            <a:extLst>
              <a:ext uri="{FF2B5EF4-FFF2-40B4-BE49-F238E27FC236}">
                <a16:creationId xmlns:a16="http://schemas.microsoft.com/office/drawing/2014/main" id="{83DB31D2-64CE-42A1-90C3-F5EF2E767E8C}"/>
              </a:ext>
            </a:extLst>
          </p:cNvPr>
          <p:cNvGrpSpPr/>
          <p:nvPr/>
        </p:nvGrpSpPr>
        <p:grpSpPr>
          <a:xfrm>
            <a:off x="0" y="6409018"/>
            <a:ext cx="12192000" cy="457332"/>
            <a:chOff x="0" y="6086693"/>
            <a:chExt cx="12192000" cy="80310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674305" y="70469"/>
            <a:ext cx="63390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Перспективы развития ЦОС</a:t>
            </a:r>
          </a:p>
        </p:txBody>
      </p:sp>
      <p:sp>
        <p:nvSpPr>
          <p:cNvPr id="94" name="Номер слайда 93"/>
          <p:cNvSpPr>
            <a:spLocks noGrp="1"/>
          </p:cNvSpPr>
          <p:nvPr>
            <p:ph type="sldNum" sz="quarter" idx="12"/>
          </p:nvPr>
        </p:nvSpPr>
        <p:spPr>
          <a:xfrm>
            <a:off x="9252526" y="644771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7C1BEC-240C-4385-9E14-2933250C28F9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https://www.school17-plast.ru/kartinki-dlya-kontenta/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04" y="540552"/>
            <a:ext cx="1413244" cy="125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844464" y="1073101"/>
            <a:ext cx="4351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Плановые показатели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695635" y="657046"/>
            <a:ext cx="0" cy="9999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316001" y="1788194"/>
            <a:ext cx="8236296" cy="698384"/>
            <a:chOff x="316001" y="1921023"/>
            <a:chExt cx="8236296" cy="698384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316001" y="1973076"/>
              <a:ext cx="325281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Доля общеобразовательных организаций, </a:t>
              </a:r>
              <a:br>
                <a:rPr kumimoji="0" lang="ru-RU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ru-RU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оснащенных в целях внедрения цифровой </a:t>
              </a:r>
              <a:br>
                <a:rPr kumimoji="0" lang="ru-RU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ru-RU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образовательной среды</a:t>
              </a:r>
            </a:p>
          </p:txBody>
        </p:sp>
        <p:sp>
          <p:nvSpPr>
            <p:cNvPr id="12" name="圆角矩形 213">
              <a:extLst>
                <a:ext uri="{FF2B5EF4-FFF2-40B4-BE49-F238E27FC236}">
                  <a16:creationId xmlns:a16="http://schemas.microsoft.com/office/drawing/2014/main" id="{63F4184E-60C9-48DE-8DCA-A2A3FC834D17}"/>
                </a:ext>
              </a:extLst>
            </p:cNvPr>
            <p:cNvSpPr/>
            <p:nvPr/>
          </p:nvSpPr>
          <p:spPr>
            <a:xfrm>
              <a:off x="3568821" y="2373016"/>
              <a:ext cx="2712304" cy="11998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3" name="圆角矩形 216">
              <a:extLst>
                <a:ext uri="{FF2B5EF4-FFF2-40B4-BE49-F238E27FC236}">
                  <a16:creationId xmlns:a16="http://schemas.microsoft.com/office/drawing/2014/main" id="{9A7B9B73-2FDE-4F6A-859D-B2B759112B7D}"/>
                </a:ext>
              </a:extLst>
            </p:cNvPr>
            <p:cNvSpPr/>
            <p:nvPr/>
          </p:nvSpPr>
          <p:spPr>
            <a:xfrm>
              <a:off x="3568820" y="2371468"/>
              <a:ext cx="1154097" cy="121536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281125" y="2247570"/>
              <a:ext cx="22711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45,36 %</a:t>
              </a:r>
            </a:p>
          </p:txBody>
        </p:sp>
        <p:sp>
          <p:nvSpPr>
            <p:cNvPr id="15" name="圆角矩形 213">
              <a:extLst>
                <a:ext uri="{FF2B5EF4-FFF2-40B4-BE49-F238E27FC236}">
                  <a16:creationId xmlns:a16="http://schemas.microsoft.com/office/drawing/2014/main" id="{63F4184E-60C9-48DE-8DCA-A2A3FC834D17}"/>
                </a:ext>
              </a:extLst>
            </p:cNvPr>
            <p:cNvSpPr/>
            <p:nvPr/>
          </p:nvSpPr>
          <p:spPr>
            <a:xfrm>
              <a:off x="3568820" y="2046469"/>
              <a:ext cx="2712304" cy="11998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8" name="圆角矩形 216">
              <a:extLst>
                <a:ext uri="{FF2B5EF4-FFF2-40B4-BE49-F238E27FC236}">
                  <a16:creationId xmlns:a16="http://schemas.microsoft.com/office/drawing/2014/main" id="{9A7B9B73-2FDE-4F6A-859D-B2B759112B7D}"/>
                </a:ext>
              </a:extLst>
            </p:cNvPr>
            <p:cNvSpPr/>
            <p:nvPr/>
          </p:nvSpPr>
          <p:spPr>
            <a:xfrm>
              <a:off x="3568819" y="2044921"/>
              <a:ext cx="679319" cy="1215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281124" y="1921023"/>
              <a:ext cx="22711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18,46 %</a:t>
              </a:r>
            </a:p>
          </p:txBody>
        </p:sp>
      </p:grpSp>
      <p:grpSp>
        <p:nvGrpSpPr>
          <p:cNvPr id="2048" name="Группа 2047"/>
          <p:cNvGrpSpPr/>
          <p:nvPr/>
        </p:nvGrpSpPr>
        <p:grpSpPr>
          <a:xfrm>
            <a:off x="316001" y="2698028"/>
            <a:ext cx="8236295" cy="1384995"/>
            <a:chOff x="316004" y="3186691"/>
            <a:chExt cx="8236295" cy="1384995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16004" y="3186691"/>
              <a:ext cx="316404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Доля обучающихся, для которых созданы равные условия получения качественного образования вне зависимости от места их нахождения посредством предоставления доступа</a:t>
              </a:r>
              <a:b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к федеральной информационно-сервисной платформе ЦОС</a:t>
              </a:r>
            </a:p>
          </p:txBody>
        </p:sp>
        <p:sp>
          <p:nvSpPr>
            <p:cNvPr id="20" name="圆角矩形 213">
              <a:extLst>
                <a:ext uri="{FF2B5EF4-FFF2-40B4-BE49-F238E27FC236}">
                  <a16:creationId xmlns:a16="http://schemas.microsoft.com/office/drawing/2014/main" id="{63F4184E-60C9-48DE-8DCA-A2A3FC834D17}"/>
                </a:ext>
              </a:extLst>
            </p:cNvPr>
            <p:cNvSpPr/>
            <p:nvPr/>
          </p:nvSpPr>
          <p:spPr>
            <a:xfrm>
              <a:off x="3568823" y="3916990"/>
              <a:ext cx="2712304" cy="11998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1" name="圆角矩形 216">
              <a:extLst>
                <a:ext uri="{FF2B5EF4-FFF2-40B4-BE49-F238E27FC236}">
                  <a16:creationId xmlns:a16="http://schemas.microsoft.com/office/drawing/2014/main" id="{9A7B9B73-2FDE-4F6A-859D-B2B759112B7D}"/>
                </a:ext>
              </a:extLst>
            </p:cNvPr>
            <p:cNvSpPr/>
            <p:nvPr/>
          </p:nvSpPr>
          <p:spPr>
            <a:xfrm>
              <a:off x="3568822" y="3915442"/>
              <a:ext cx="1331652" cy="121536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6281127" y="3791544"/>
              <a:ext cx="22711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45,54 %</a:t>
              </a:r>
            </a:p>
          </p:txBody>
        </p:sp>
        <p:sp>
          <p:nvSpPr>
            <p:cNvPr id="23" name="圆角矩形 213">
              <a:extLst>
                <a:ext uri="{FF2B5EF4-FFF2-40B4-BE49-F238E27FC236}">
                  <a16:creationId xmlns:a16="http://schemas.microsoft.com/office/drawing/2014/main" id="{63F4184E-60C9-48DE-8DCA-A2A3FC834D17}"/>
                </a:ext>
              </a:extLst>
            </p:cNvPr>
            <p:cNvSpPr/>
            <p:nvPr/>
          </p:nvSpPr>
          <p:spPr>
            <a:xfrm>
              <a:off x="3568822" y="3590443"/>
              <a:ext cx="2712304" cy="11998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6281126" y="3464997"/>
              <a:ext cx="22711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0 %</a:t>
              </a:r>
            </a:p>
          </p:txBody>
        </p:sp>
      </p:grpSp>
      <p:grpSp>
        <p:nvGrpSpPr>
          <p:cNvPr id="2049" name="Группа 2048"/>
          <p:cNvGrpSpPr/>
          <p:nvPr/>
        </p:nvGrpSpPr>
        <p:grpSpPr>
          <a:xfrm>
            <a:off x="316001" y="4219027"/>
            <a:ext cx="8236294" cy="869128"/>
            <a:chOff x="316004" y="4831318"/>
            <a:chExt cx="8236294" cy="86912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16004" y="4869449"/>
              <a:ext cx="303087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Доля педагогических работников, использующих сервисы федеральной информационно-сервисной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платформы ЦОС</a:t>
              </a:r>
            </a:p>
          </p:txBody>
        </p:sp>
        <p:sp>
          <p:nvSpPr>
            <p:cNvPr id="26" name="圆角矩形 213">
              <a:extLst>
                <a:ext uri="{FF2B5EF4-FFF2-40B4-BE49-F238E27FC236}">
                  <a16:creationId xmlns:a16="http://schemas.microsoft.com/office/drawing/2014/main" id="{63F4184E-60C9-48DE-8DCA-A2A3FC834D17}"/>
                </a:ext>
              </a:extLst>
            </p:cNvPr>
            <p:cNvSpPr/>
            <p:nvPr/>
          </p:nvSpPr>
          <p:spPr>
            <a:xfrm>
              <a:off x="3568822" y="5283311"/>
              <a:ext cx="2712304" cy="11998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7" name="圆角矩形 216">
              <a:extLst>
                <a:ext uri="{FF2B5EF4-FFF2-40B4-BE49-F238E27FC236}">
                  <a16:creationId xmlns:a16="http://schemas.microsoft.com/office/drawing/2014/main" id="{9A7B9B73-2FDE-4F6A-859D-B2B759112B7D}"/>
                </a:ext>
              </a:extLst>
            </p:cNvPr>
            <p:cNvSpPr/>
            <p:nvPr/>
          </p:nvSpPr>
          <p:spPr>
            <a:xfrm>
              <a:off x="3568821" y="5281762"/>
              <a:ext cx="2324144" cy="125160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281126" y="5157865"/>
              <a:ext cx="22711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86,13 %</a:t>
              </a:r>
            </a:p>
          </p:txBody>
        </p:sp>
        <p:sp>
          <p:nvSpPr>
            <p:cNvPr id="29" name="圆角矩形 213">
              <a:extLst>
                <a:ext uri="{FF2B5EF4-FFF2-40B4-BE49-F238E27FC236}">
                  <a16:creationId xmlns:a16="http://schemas.microsoft.com/office/drawing/2014/main" id="{63F4184E-60C9-48DE-8DCA-A2A3FC834D17}"/>
                </a:ext>
              </a:extLst>
            </p:cNvPr>
            <p:cNvSpPr/>
            <p:nvPr/>
          </p:nvSpPr>
          <p:spPr>
            <a:xfrm>
              <a:off x="3568821" y="4956764"/>
              <a:ext cx="2712304" cy="11998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outerShdw blurRad="177800" dist="139700" dir="5400000" sx="97000" sy="97000" algn="t" rotWithShape="0">
                <a:prstClr val="black">
                  <a:alpha val="22000"/>
                </a:prstClr>
              </a:outerShdw>
            </a:effectLst>
          </p:spPr>
          <p:txBody>
            <a:bodyPr lIns="76196" tIns="38098" rIns="76196" bIns="3809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6281125" y="4831318"/>
              <a:ext cx="22711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0 %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98243" y="5241560"/>
            <a:ext cx="30308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Доля образовательных организаций, использующих сервисы федеральной информационно-сервисной платформы ЦОС при реализации основных общеобразовательных программ общего образования</a:t>
            </a:r>
          </a:p>
        </p:txBody>
      </p:sp>
      <p:sp>
        <p:nvSpPr>
          <p:cNvPr id="40" name="圆角矩形 213">
            <a:extLst>
              <a:ext uri="{FF2B5EF4-FFF2-40B4-BE49-F238E27FC236}">
                <a16:creationId xmlns:a16="http://schemas.microsoft.com/office/drawing/2014/main" id="{63F4184E-60C9-48DE-8DCA-A2A3FC834D17}"/>
              </a:ext>
            </a:extLst>
          </p:cNvPr>
          <p:cNvSpPr/>
          <p:nvPr/>
        </p:nvSpPr>
        <p:spPr>
          <a:xfrm>
            <a:off x="3568818" y="5834962"/>
            <a:ext cx="2712304" cy="11998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177800" dist="139700" dir="5400000" sx="97000" sy="97000" algn="t" rotWithShape="0">
              <a:prstClr val="black">
                <a:alpha val="22000"/>
              </a:prstClr>
            </a:outerShdw>
          </a:effectLst>
        </p:spPr>
        <p:txBody>
          <a:bodyPr lIns="76196" tIns="38098" rIns="76196" bIns="3809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41" name="圆角矩形 216">
            <a:extLst>
              <a:ext uri="{FF2B5EF4-FFF2-40B4-BE49-F238E27FC236}">
                <a16:creationId xmlns:a16="http://schemas.microsoft.com/office/drawing/2014/main" id="{9A7B9B73-2FDE-4F6A-859D-B2B759112B7D}"/>
              </a:ext>
            </a:extLst>
          </p:cNvPr>
          <p:cNvSpPr/>
          <p:nvPr/>
        </p:nvSpPr>
        <p:spPr>
          <a:xfrm>
            <a:off x="3568817" y="5833414"/>
            <a:ext cx="1112305" cy="121536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25400" cap="flat" cmpd="sng" algn="ctr">
            <a:noFill/>
            <a:prstDash val="solid"/>
          </a:ln>
          <a:effectLst>
            <a:outerShdw blurRad="177800" dist="139700" dir="5400000" sx="97000" sy="97000" algn="t" rotWithShape="0">
              <a:prstClr val="black">
                <a:alpha val="22000"/>
              </a:prstClr>
            </a:outerShdw>
          </a:effectLst>
        </p:spPr>
        <p:txBody>
          <a:bodyPr lIns="76196" tIns="38098" rIns="76196" bIns="3809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281122" y="5709516"/>
            <a:ext cx="2271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41,89 %</a:t>
            </a:r>
          </a:p>
        </p:txBody>
      </p:sp>
      <p:sp>
        <p:nvSpPr>
          <p:cNvPr id="43" name="圆角矩形 213">
            <a:extLst>
              <a:ext uri="{FF2B5EF4-FFF2-40B4-BE49-F238E27FC236}">
                <a16:creationId xmlns:a16="http://schemas.microsoft.com/office/drawing/2014/main" id="{63F4184E-60C9-48DE-8DCA-A2A3FC834D17}"/>
              </a:ext>
            </a:extLst>
          </p:cNvPr>
          <p:cNvSpPr/>
          <p:nvPr/>
        </p:nvSpPr>
        <p:spPr>
          <a:xfrm>
            <a:off x="3568817" y="5508415"/>
            <a:ext cx="2712304" cy="11998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177800" dist="139700" dir="5400000" sx="97000" sy="97000" algn="t" rotWithShape="0">
              <a:prstClr val="black">
                <a:alpha val="22000"/>
              </a:prstClr>
            </a:outerShdw>
          </a:effectLst>
        </p:spPr>
        <p:txBody>
          <a:bodyPr lIns="76196" tIns="38098" rIns="76196" bIns="3809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281121" y="5382969"/>
            <a:ext cx="2271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0 %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7448710" y="898716"/>
            <a:ext cx="96138" cy="5546994"/>
            <a:chOff x="6505623" y="791712"/>
            <a:chExt cx="83950" cy="5650177"/>
          </a:xfrm>
        </p:grpSpPr>
        <p:cxnSp>
          <p:nvCxnSpPr>
            <p:cNvPr id="47" name="Прямая соединительная линия 46"/>
            <p:cNvCxnSpPr/>
            <p:nvPr/>
          </p:nvCxnSpPr>
          <p:spPr>
            <a:xfrm>
              <a:off x="6505623" y="791712"/>
              <a:ext cx="2702" cy="5344928"/>
            </a:xfrm>
            <a:prstGeom prst="line">
              <a:avLst/>
            </a:prstGeom>
            <a:ln w="38100" cap="rnd">
              <a:solidFill>
                <a:srgbClr val="2E75B6"/>
              </a:solidFill>
              <a:prstDash val="sysDot"/>
              <a:bevel/>
            </a:ln>
            <a:scene3d>
              <a:camera prst="orthographicFront">
                <a:rot lat="0" lon="20999997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>
              <a:off x="6578039" y="1360331"/>
              <a:ext cx="11534" cy="5081558"/>
            </a:xfrm>
            <a:prstGeom prst="line">
              <a:avLst/>
            </a:prstGeom>
            <a:ln w="28575" cap="rnd">
              <a:solidFill>
                <a:srgbClr val="5B9BD5"/>
              </a:solidFill>
              <a:prstDash val="sysDot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Compass4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A6C71029-D064-4254-85CA-8205FA0B51B3}"/>
              </a:ext>
            </a:extLst>
          </p:cNvPr>
          <p:cNvSpPr>
            <a:spLocks noChangeAspect="1" noEditPoints="1"/>
          </p:cNvSpPr>
          <p:nvPr>
            <p:custDataLst>
              <p:tags r:id="rId1"/>
            </p:custDataLst>
          </p:nvPr>
        </p:nvSpPr>
        <p:spPr bwMode="auto">
          <a:xfrm>
            <a:off x="7986100" y="882647"/>
            <a:ext cx="744433" cy="742263"/>
          </a:xfrm>
          <a:custGeom>
            <a:avLst/>
            <a:gdLst>
              <a:gd name="T0" fmla="*/ 593 w 6331"/>
              <a:gd name="T1" fmla="*/ 3561 h 6332"/>
              <a:gd name="T2" fmla="*/ 1935 w 6331"/>
              <a:gd name="T3" fmla="*/ 874 h 6332"/>
              <a:gd name="T4" fmla="*/ 5459 w 6331"/>
              <a:gd name="T5" fmla="*/ 1935 h 6332"/>
              <a:gd name="T6" fmla="*/ 4188 w 6331"/>
              <a:gd name="T7" fmla="*/ 3106 h 6332"/>
              <a:gd name="T8" fmla="*/ 31 w 6331"/>
              <a:gd name="T9" fmla="*/ 3219 h 6332"/>
              <a:gd name="T10" fmla="*/ 7 w 6331"/>
              <a:gd name="T11" fmla="*/ 3196 h 6332"/>
              <a:gd name="T12" fmla="*/ 0 w 6331"/>
              <a:gd name="T13" fmla="*/ 3176 h 6332"/>
              <a:gd name="T14" fmla="*/ 0 w 6331"/>
              <a:gd name="T15" fmla="*/ 3156 h 6332"/>
              <a:gd name="T16" fmla="*/ 7 w 6331"/>
              <a:gd name="T17" fmla="*/ 3137 h 6332"/>
              <a:gd name="T18" fmla="*/ 28 w 6331"/>
              <a:gd name="T19" fmla="*/ 3115 h 6332"/>
              <a:gd name="T20" fmla="*/ 1847 w 6331"/>
              <a:gd name="T21" fmla="*/ 1902 h 6332"/>
              <a:gd name="T22" fmla="*/ 1842 w 6331"/>
              <a:gd name="T23" fmla="*/ 1887 h 6332"/>
              <a:gd name="T24" fmla="*/ 1843 w 6331"/>
              <a:gd name="T25" fmla="*/ 1875 h 6332"/>
              <a:gd name="T26" fmla="*/ 1849 w 6331"/>
              <a:gd name="T27" fmla="*/ 1861 h 6332"/>
              <a:gd name="T28" fmla="*/ 1858 w 6331"/>
              <a:gd name="T29" fmla="*/ 1851 h 6332"/>
              <a:gd name="T30" fmla="*/ 1871 w 6331"/>
              <a:gd name="T31" fmla="*/ 1845 h 6332"/>
              <a:gd name="T32" fmla="*/ 1884 w 6331"/>
              <a:gd name="T33" fmla="*/ 1843 h 6332"/>
              <a:gd name="T34" fmla="*/ 1899 w 6331"/>
              <a:gd name="T35" fmla="*/ 1846 h 6332"/>
              <a:gd name="T36" fmla="*/ 3111 w 6331"/>
              <a:gd name="T37" fmla="*/ 34 h 6332"/>
              <a:gd name="T38" fmla="*/ 3126 w 6331"/>
              <a:gd name="T39" fmla="*/ 15 h 6332"/>
              <a:gd name="T40" fmla="*/ 3151 w 6331"/>
              <a:gd name="T41" fmla="*/ 2 h 6332"/>
              <a:gd name="T42" fmla="*/ 3172 w 6331"/>
              <a:gd name="T43" fmla="*/ 1 h 6332"/>
              <a:gd name="T44" fmla="*/ 3192 w 6331"/>
              <a:gd name="T45" fmla="*/ 6 h 6332"/>
              <a:gd name="T46" fmla="*/ 3214 w 6331"/>
              <a:gd name="T47" fmla="*/ 25 h 6332"/>
              <a:gd name="T48" fmla="*/ 4428 w 6331"/>
              <a:gd name="T49" fmla="*/ 1848 h 6332"/>
              <a:gd name="T50" fmla="*/ 4443 w 6331"/>
              <a:gd name="T51" fmla="*/ 1843 h 6332"/>
              <a:gd name="T52" fmla="*/ 4454 w 6331"/>
              <a:gd name="T53" fmla="*/ 1843 h 6332"/>
              <a:gd name="T54" fmla="*/ 4468 w 6331"/>
              <a:gd name="T55" fmla="*/ 1848 h 6332"/>
              <a:gd name="T56" fmla="*/ 4479 w 6331"/>
              <a:gd name="T57" fmla="*/ 1857 h 6332"/>
              <a:gd name="T58" fmla="*/ 4486 w 6331"/>
              <a:gd name="T59" fmla="*/ 1870 h 6332"/>
              <a:gd name="T60" fmla="*/ 4488 w 6331"/>
              <a:gd name="T61" fmla="*/ 1883 h 6332"/>
              <a:gd name="T62" fmla="*/ 4486 w 6331"/>
              <a:gd name="T63" fmla="*/ 1898 h 6332"/>
              <a:gd name="T64" fmla="*/ 6295 w 6331"/>
              <a:gd name="T65" fmla="*/ 3111 h 6332"/>
              <a:gd name="T66" fmla="*/ 6314 w 6331"/>
              <a:gd name="T67" fmla="*/ 3124 h 6332"/>
              <a:gd name="T68" fmla="*/ 6329 w 6331"/>
              <a:gd name="T69" fmla="*/ 3149 h 6332"/>
              <a:gd name="T70" fmla="*/ 6331 w 6331"/>
              <a:gd name="T71" fmla="*/ 3170 h 6332"/>
              <a:gd name="T72" fmla="*/ 6326 w 6331"/>
              <a:gd name="T73" fmla="*/ 3190 h 6332"/>
              <a:gd name="T74" fmla="*/ 6309 w 6331"/>
              <a:gd name="T75" fmla="*/ 3213 h 6332"/>
              <a:gd name="T76" fmla="*/ 6286 w 6331"/>
              <a:gd name="T77" fmla="*/ 3225 h 6332"/>
              <a:gd name="T78" fmla="*/ 4488 w 6331"/>
              <a:gd name="T79" fmla="*/ 4441 h 6332"/>
              <a:gd name="T80" fmla="*/ 4488 w 6331"/>
              <a:gd name="T81" fmla="*/ 4453 h 6332"/>
              <a:gd name="T82" fmla="*/ 4484 w 6331"/>
              <a:gd name="T83" fmla="*/ 4467 h 6332"/>
              <a:gd name="T84" fmla="*/ 4475 w 6331"/>
              <a:gd name="T85" fmla="*/ 4478 h 6332"/>
              <a:gd name="T86" fmla="*/ 4465 w 6331"/>
              <a:gd name="T87" fmla="*/ 4485 h 6332"/>
              <a:gd name="T88" fmla="*/ 4450 w 6331"/>
              <a:gd name="T89" fmla="*/ 4489 h 6332"/>
              <a:gd name="T90" fmla="*/ 4435 w 6331"/>
              <a:gd name="T91" fmla="*/ 4487 h 6332"/>
              <a:gd name="T92" fmla="*/ 3223 w 6331"/>
              <a:gd name="T93" fmla="*/ 6291 h 6332"/>
              <a:gd name="T94" fmla="*/ 3209 w 6331"/>
              <a:gd name="T95" fmla="*/ 6313 h 6332"/>
              <a:gd name="T96" fmla="*/ 3185 w 6331"/>
              <a:gd name="T97" fmla="*/ 6329 h 6332"/>
              <a:gd name="T98" fmla="*/ 3165 w 6331"/>
              <a:gd name="T99" fmla="*/ 6332 h 6332"/>
              <a:gd name="T100" fmla="*/ 3144 w 6331"/>
              <a:gd name="T101" fmla="*/ 6328 h 6332"/>
              <a:gd name="T102" fmla="*/ 3121 w 6331"/>
              <a:gd name="T103" fmla="*/ 6313 h 6332"/>
              <a:gd name="T104" fmla="*/ 3108 w 6331"/>
              <a:gd name="T105" fmla="*/ 6290 h 6332"/>
              <a:gd name="T106" fmla="*/ 1895 w 6331"/>
              <a:gd name="T107" fmla="*/ 4487 h 6332"/>
              <a:gd name="T108" fmla="*/ 1880 w 6331"/>
              <a:gd name="T109" fmla="*/ 4489 h 6332"/>
              <a:gd name="T110" fmla="*/ 1866 w 6331"/>
              <a:gd name="T111" fmla="*/ 4485 h 6332"/>
              <a:gd name="T112" fmla="*/ 1854 w 6331"/>
              <a:gd name="T113" fmla="*/ 4478 h 6332"/>
              <a:gd name="T114" fmla="*/ 1847 w 6331"/>
              <a:gd name="T115" fmla="*/ 4467 h 6332"/>
              <a:gd name="T116" fmla="*/ 1843 w 6331"/>
              <a:gd name="T117" fmla="*/ 4453 h 6332"/>
              <a:gd name="T118" fmla="*/ 1843 w 6331"/>
              <a:gd name="T119" fmla="*/ 4441 h 6332"/>
              <a:gd name="T120" fmla="*/ 4269 w 6331"/>
              <a:gd name="T121" fmla="*/ 5240 h 6332"/>
              <a:gd name="T122" fmla="*/ 3632 w 6331"/>
              <a:gd name="T123" fmla="*/ 5469 h 6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331" h="6332">
                <a:moveTo>
                  <a:pt x="863" y="3633"/>
                </a:moveTo>
                <a:cubicBezTo>
                  <a:pt x="908" y="3859"/>
                  <a:pt x="986" y="4073"/>
                  <a:pt x="1091" y="4270"/>
                </a:cubicBezTo>
                <a:lnTo>
                  <a:pt x="1327" y="4134"/>
                </a:lnTo>
                <a:lnTo>
                  <a:pt x="1407" y="4274"/>
                </a:lnTo>
                <a:lnTo>
                  <a:pt x="1172" y="4410"/>
                </a:lnTo>
                <a:cubicBezTo>
                  <a:pt x="1267" y="4562"/>
                  <a:pt x="1378" y="4702"/>
                  <a:pt x="1504" y="4827"/>
                </a:cubicBezTo>
                <a:cubicBezTo>
                  <a:pt x="1630" y="4953"/>
                  <a:pt x="1770" y="5064"/>
                  <a:pt x="1921" y="5159"/>
                </a:cubicBezTo>
                <a:lnTo>
                  <a:pt x="2057" y="4924"/>
                </a:lnTo>
                <a:lnTo>
                  <a:pt x="2197" y="5005"/>
                </a:lnTo>
                <a:lnTo>
                  <a:pt x="2061" y="5240"/>
                </a:lnTo>
                <a:cubicBezTo>
                  <a:pt x="2258" y="5346"/>
                  <a:pt x="2472" y="5423"/>
                  <a:pt x="2698" y="5469"/>
                </a:cubicBezTo>
                <a:lnTo>
                  <a:pt x="2771" y="5738"/>
                </a:lnTo>
                <a:cubicBezTo>
                  <a:pt x="2472" y="5692"/>
                  <a:pt x="2191" y="5596"/>
                  <a:pt x="1935" y="5459"/>
                </a:cubicBezTo>
                <a:lnTo>
                  <a:pt x="1934" y="5460"/>
                </a:lnTo>
                <a:lnTo>
                  <a:pt x="1904" y="5442"/>
                </a:lnTo>
                <a:cubicBezTo>
                  <a:pt x="1879" y="5428"/>
                  <a:pt x="1854" y="5414"/>
                  <a:pt x="1830" y="5399"/>
                </a:cubicBezTo>
                <a:lnTo>
                  <a:pt x="1794" y="5379"/>
                </a:lnTo>
                <a:lnTo>
                  <a:pt x="1795" y="5378"/>
                </a:lnTo>
                <a:cubicBezTo>
                  <a:pt x="1624" y="5272"/>
                  <a:pt x="1467" y="5147"/>
                  <a:pt x="1326" y="5005"/>
                </a:cubicBezTo>
                <a:cubicBezTo>
                  <a:pt x="1184" y="4864"/>
                  <a:pt x="1059" y="4707"/>
                  <a:pt x="953" y="4536"/>
                </a:cubicBezTo>
                <a:lnTo>
                  <a:pt x="953" y="4537"/>
                </a:lnTo>
                <a:lnTo>
                  <a:pt x="932" y="4502"/>
                </a:lnTo>
                <a:cubicBezTo>
                  <a:pt x="918" y="4477"/>
                  <a:pt x="903" y="4452"/>
                  <a:pt x="889" y="4427"/>
                </a:cubicBezTo>
                <a:lnTo>
                  <a:pt x="872" y="4397"/>
                </a:lnTo>
                <a:lnTo>
                  <a:pt x="873" y="4396"/>
                </a:lnTo>
                <a:cubicBezTo>
                  <a:pt x="735" y="4140"/>
                  <a:pt x="639" y="3859"/>
                  <a:pt x="593" y="3561"/>
                </a:cubicBezTo>
                <a:lnTo>
                  <a:pt x="863" y="3633"/>
                </a:lnTo>
                <a:close/>
                <a:moveTo>
                  <a:pt x="2698" y="863"/>
                </a:moveTo>
                <a:cubicBezTo>
                  <a:pt x="2472" y="909"/>
                  <a:pt x="2258" y="987"/>
                  <a:pt x="2061" y="1092"/>
                </a:cubicBezTo>
                <a:lnTo>
                  <a:pt x="2197" y="1328"/>
                </a:lnTo>
                <a:lnTo>
                  <a:pt x="2057" y="1408"/>
                </a:lnTo>
                <a:lnTo>
                  <a:pt x="1921" y="1173"/>
                </a:lnTo>
                <a:cubicBezTo>
                  <a:pt x="1770" y="1268"/>
                  <a:pt x="1630" y="1379"/>
                  <a:pt x="1504" y="1505"/>
                </a:cubicBezTo>
                <a:cubicBezTo>
                  <a:pt x="1378" y="1631"/>
                  <a:pt x="1267" y="1771"/>
                  <a:pt x="1172" y="1922"/>
                </a:cubicBezTo>
                <a:lnTo>
                  <a:pt x="1407" y="2058"/>
                </a:lnTo>
                <a:lnTo>
                  <a:pt x="1327" y="2198"/>
                </a:lnTo>
                <a:lnTo>
                  <a:pt x="1091" y="2062"/>
                </a:lnTo>
                <a:cubicBezTo>
                  <a:pt x="986" y="2259"/>
                  <a:pt x="908" y="2473"/>
                  <a:pt x="863" y="2699"/>
                </a:cubicBezTo>
                <a:lnTo>
                  <a:pt x="593" y="2771"/>
                </a:lnTo>
                <a:cubicBezTo>
                  <a:pt x="639" y="2473"/>
                  <a:pt x="735" y="2192"/>
                  <a:pt x="873" y="1936"/>
                </a:cubicBezTo>
                <a:lnTo>
                  <a:pt x="872" y="1935"/>
                </a:lnTo>
                <a:lnTo>
                  <a:pt x="889" y="1905"/>
                </a:lnTo>
                <a:cubicBezTo>
                  <a:pt x="903" y="1880"/>
                  <a:pt x="917" y="1855"/>
                  <a:pt x="932" y="1831"/>
                </a:cubicBezTo>
                <a:lnTo>
                  <a:pt x="953" y="1795"/>
                </a:lnTo>
                <a:lnTo>
                  <a:pt x="953" y="1796"/>
                </a:lnTo>
                <a:cubicBezTo>
                  <a:pt x="1059" y="1625"/>
                  <a:pt x="1184" y="1468"/>
                  <a:pt x="1326" y="1327"/>
                </a:cubicBezTo>
                <a:cubicBezTo>
                  <a:pt x="1467" y="1185"/>
                  <a:pt x="1624" y="1060"/>
                  <a:pt x="1795" y="954"/>
                </a:cubicBezTo>
                <a:lnTo>
                  <a:pt x="1794" y="953"/>
                </a:lnTo>
                <a:lnTo>
                  <a:pt x="1830" y="933"/>
                </a:lnTo>
                <a:cubicBezTo>
                  <a:pt x="1855" y="918"/>
                  <a:pt x="1879" y="904"/>
                  <a:pt x="1904" y="890"/>
                </a:cubicBezTo>
                <a:lnTo>
                  <a:pt x="1934" y="872"/>
                </a:lnTo>
                <a:lnTo>
                  <a:pt x="1935" y="874"/>
                </a:lnTo>
                <a:cubicBezTo>
                  <a:pt x="2191" y="736"/>
                  <a:pt x="2472" y="640"/>
                  <a:pt x="2771" y="594"/>
                </a:cubicBezTo>
                <a:lnTo>
                  <a:pt x="2698" y="863"/>
                </a:lnTo>
                <a:close/>
                <a:moveTo>
                  <a:pt x="5468" y="2699"/>
                </a:moveTo>
                <a:cubicBezTo>
                  <a:pt x="5422" y="2473"/>
                  <a:pt x="5345" y="2259"/>
                  <a:pt x="5239" y="2062"/>
                </a:cubicBezTo>
                <a:lnTo>
                  <a:pt x="5004" y="2198"/>
                </a:lnTo>
                <a:lnTo>
                  <a:pt x="4923" y="2058"/>
                </a:lnTo>
                <a:lnTo>
                  <a:pt x="5158" y="1922"/>
                </a:lnTo>
                <a:cubicBezTo>
                  <a:pt x="5064" y="1771"/>
                  <a:pt x="4952" y="1631"/>
                  <a:pt x="4826" y="1505"/>
                </a:cubicBezTo>
                <a:cubicBezTo>
                  <a:pt x="4701" y="1379"/>
                  <a:pt x="4561" y="1268"/>
                  <a:pt x="4409" y="1173"/>
                </a:cubicBezTo>
                <a:lnTo>
                  <a:pt x="4273" y="1408"/>
                </a:lnTo>
                <a:lnTo>
                  <a:pt x="4134" y="1328"/>
                </a:lnTo>
                <a:lnTo>
                  <a:pt x="4269" y="1092"/>
                </a:lnTo>
                <a:cubicBezTo>
                  <a:pt x="4072" y="987"/>
                  <a:pt x="3858" y="909"/>
                  <a:pt x="3632" y="863"/>
                </a:cubicBezTo>
                <a:lnTo>
                  <a:pt x="3560" y="594"/>
                </a:lnTo>
                <a:cubicBezTo>
                  <a:pt x="3858" y="640"/>
                  <a:pt x="4140" y="736"/>
                  <a:pt x="4396" y="874"/>
                </a:cubicBezTo>
                <a:lnTo>
                  <a:pt x="4396" y="872"/>
                </a:lnTo>
                <a:lnTo>
                  <a:pt x="4425" y="890"/>
                </a:lnTo>
                <a:cubicBezTo>
                  <a:pt x="4451" y="904"/>
                  <a:pt x="4476" y="919"/>
                  <a:pt x="4502" y="934"/>
                </a:cubicBezTo>
                <a:lnTo>
                  <a:pt x="4536" y="953"/>
                </a:lnTo>
                <a:lnTo>
                  <a:pt x="4536" y="954"/>
                </a:lnTo>
                <a:cubicBezTo>
                  <a:pt x="4706" y="1060"/>
                  <a:pt x="4864" y="1185"/>
                  <a:pt x="5005" y="1327"/>
                </a:cubicBezTo>
                <a:cubicBezTo>
                  <a:pt x="5146" y="1468"/>
                  <a:pt x="5271" y="1625"/>
                  <a:pt x="5377" y="1796"/>
                </a:cubicBezTo>
                <a:lnTo>
                  <a:pt x="5378" y="1795"/>
                </a:lnTo>
                <a:lnTo>
                  <a:pt x="5398" y="1831"/>
                </a:lnTo>
                <a:cubicBezTo>
                  <a:pt x="5413" y="1855"/>
                  <a:pt x="5427" y="1880"/>
                  <a:pt x="5441" y="1904"/>
                </a:cubicBezTo>
                <a:lnTo>
                  <a:pt x="5459" y="1935"/>
                </a:lnTo>
                <a:lnTo>
                  <a:pt x="5458" y="1936"/>
                </a:lnTo>
                <a:cubicBezTo>
                  <a:pt x="5596" y="2192"/>
                  <a:pt x="5692" y="2473"/>
                  <a:pt x="5737" y="2771"/>
                </a:cubicBezTo>
                <a:lnTo>
                  <a:pt x="5468" y="2699"/>
                </a:lnTo>
                <a:close/>
                <a:moveTo>
                  <a:pt x="3776" y="2556"/>
                </a:moveTo>
                <a:cubicBezTo>
                  <a:pt x="3619" y="2400"/>
                  <a:pt x="3404" y="2303"/>
                  <a:pt x="3165" y="2303"/>
                </a:cubicBezTo>
                <a:cubicBezTo>
                  <a:pt x="2927" y="2303"/>
                  <a:pt x="2711" y="2400"/>
                  <a:pt x="2555" y="2556"/>
                </a:cubicBezTo>
                <a:cubicBezTo>
                  <a:pt x="2399" y="2712"/>
                  <a:pt x="2302" y="2928"/>
                  <a:pt x="2302" y="3166"/>
                </a:cubicBezTo>
                <a:cubicBezTo>
                  <a:pt x="2302" y="3404"/>
                  <a:pt x="2399" y="3620"/>
                  <a:pt x="2555" y="3776"/>
                </a:cubicBezTo>
                <a:cubicBezTo>
                  <a:pt x="2711" y="3933"/>
                  <a:pt x="2927" y="4029"/>
                  <a:pt x="3165" y="4029"/>
                </a:cubicBezTo>
                <a:cubicBezTo>
                  <a:pt x="3404" y="4029"/>
                  <a:pt x="3619" y="3933"/>
                  <a:pt x="3776" y="3776"/>
                </a:cubicBezTo>
                <a:cubicBezTo>
                  <a:pt x="3932" y="3620"/>
                  <a:pt x="4028" y="3404"/>
                  <a:pt x="4028" y="3166"/>
                </a:cubicBezTo>
                <a:cubicBezTo>
                  <a:pt x="4028" y="2928"/>
                  <a:pt x="3932" y="2712"/>
                  <a:pt x="3776" y="2556"/>
                </a:cubicBezTo>
                <a:close/>
                <a:moveTo>
                  <a:pt x="2626" y="2295"/>
                </a:moveTo>
                <a:cubicBezTo>
                  <a:pt x="2766" y="2207"/>
                  <a:pt x="2930" y="2153"/>
                  <a:pt x="3105" y="2143"/>
                </a:cubicBezTo>
                <a:lnTo>
                  <a:pt x="3105" y="517"/>
                </a:lnTo>
                <a:lnTo>
                  <a:pt x="2626" y="2295"/>
                </a:lnTo>
                <a:close/>
                <a:moveTo>
                  <a:pt x="2294" y="3706"/>
                </a:moveTo>
                <a:cubicBezTo>
                  <a:pt x="2207" y="3565"/>
                  <a:pt x="2152" y="3402"/>
                  <a:pt x="2142" y="3226"/>
                </a:cubicBezTo>
                <a:lnTo>
                  <a:pt x="517" y="3226"/>
                </a:lnTo>
                <a:lnTo>
                  <a:pt x="2294" y="3706"/>
                </a:lnTo>
                <a:close/>
                <a:moveTo>
                  <a:pt x="3705" y="4037"/>
                </a:moveTo>
                <a:cubicBezTo>
                  <a:pt x="3564" y="4125"/>
                  <a:pt x="3401" y="4179"/>
                  <a:pt x="3226" y="4189"/>
                </a:cubicBezTo>
                <a:lnTo>
                  <a:pt x="3226" y="5815"/>
                </a:lnTo>
                <a:lnTo>
                  <a:pt x="3705" y="4037"/>
                </a:lnTo>
                <a:close/>
                <a:moveTo>
                  <a:pt x="4037" y="2627"/>
                </a:moveTo>
                <a:cubicBezTo>
                  <a:pt x="4124" y="2767"/>
                  <a:pt x="4178" y="2931"/>
                  <a:pt x="4188" y="3106"/>
                </a:cubicBezTo>
                <a:lnTo>
                  <a:pt x="5814" y="3106"/>
                </a:lnTo>
                <a:lnTo>
                  <a:pt x="4037" y="2627"/>
                </a:lnTo>
                <a:close/>
                <a:moveTo>
                  <a:pt x="3165" y="2800"/>
                </a:moveTo>
                <a:cubicBezTo>
                  <a:pt x="3368" y="2800"/>
                  <a:pt x="3532" y="2964"/>
                  <a:pt x="3532" y="3166"/>
                </a:cubicBezTo>
                <a:cubicBezTo>
                  <a:pt x="3532" y="3368"/>
                  <a:pt x="3368" y="3532"/>
                  <a:pt x="3165" y="3532"/>
                </a:cubicBezTo>
                <a:cubicBezTo>
                  <a:pt x="2963" y="3532"/>
                  <a:pt x="2799" y="3368"/>
                  <a:pt x="2799" y="3166"/>
                </a:cubicBezTo>
                <a:cubicBezTo>
                  <a:pt x="2799" y="2964"/>
                  <a:pt x="2963" y="2800"/>
                  <a:pt x="3165" y="2800"/>
                </a:cubicBezTo>
                <a:close/>
                <a:moveTo>
                  <a:pt x="47" y="3225"/>
                </a:moveTo>
                <a:lnTo>
                  <a:pt x="44" y="3225"/>
                </a:lnTo>
                <a:lnTo>
                  <a:pt x="43" y="3224"/>
                </a:lnTo>
                <a:lnTo>
                  <a:pt x="43" y="3224"/>
                </a:lnTo>
                <a:lnTo>
                  <a:pt x="42" y="3224"/>
                </a:lnTo>
                <a:lnTo>
                  <a:pt x="41" y="3224"/>
                </a:lnTo>
                <a:lnTo>
                  <a:pt x="41" y="3224"/>
                </a:lnTo>
                <a:lnTo>
                  <a:pt x="40" y="3223"/>
                </a:lnTo>
                <a:lnTo>
                  <a:pt x="38" y="3223"/>
                </a:lnTo>
                <a:lnTo>
                  <a:pt x="38" y="3223"/>
                </a:lnTo>
                <a:lnTo>
                  <a:pt x="36" y="3222"/>
                </a:lnTo>
                <a:lnTo>
                  <a:pt x="36" y="3222"/>
                </a:lnTo>
                <a:lnTo>
                  <a:pt x="35" y="3221"/>
                </a:lnTo>
                <a:lnTo>
                  <a:pt x="34" y="3221"/>
                </a:lnTo>
                <a:lnTo>
                  <a:pt x="34" y="3221"/>
                </a:lnTo>
                <a:lnTo>
                  <a:pt x="33" y="3220"/>
                </a:lnTo>
                <a:lnTo>
                  <a:pt x="32" y="3220"/>
                </a:lnTo>
                <a:lnTo>
                  <a:pt x="31" y="3220"/>
                </a:lnTo>
                <a:lnTo>
                  <a:pt x="31" y="3219"/>
                </a:lnTo>
                <a:lnTo>
                  <a:pt x="28" y="3217"/>
                </a:lnTo>
                <a:lnTo>
                  <a:pt x="27" y="3217"/>
                </a:lnTo>
                <a:lnTo>
                  <a:pt x="27" y="3217"/>
                </a:lnTo>
                <a:lnTo>
                  <a:pt x="24" y="3215"/>
                </a:lnTo>
                <a:lnTo>
                  <a:pt x="24" y="3215"/>
                </a:lnTo>
                <a:lnTo>
                  <a:pt x="23" y="3214"/>
                </a:lnTo>
                <a:lnTo>
                  <a:pt x="23" y="3214"/>
                </a:lnTo>
                <a:lnTo>
                  <a:pt x="22" y="3214"/>
                </a:lnTo>
                <a:lnTo>
                  <a:pt x="22" y="3213"/>
                </a:lnTo>
                <a:lnTo>
                  <a:pt x="21" y="3213"/>
                </a:lnTo>
                <a:lnTo>
                  <a:pt x="20" y="3212"/>
                </a:lnTo>
                <a:lnTo>
                  <a:pt x="20" y="3212"/>
                </a:lnTo>
                <a:lnTo>
                  <a:pt x="18" y="3210"/>
                </a:lnTo>
                <a:lnTo>
                  <a:pt x="18" y="3210"/>
                </a:lnTo>
                <a:lnTo>
                  <a:pt x="18" y="3209"/>
                </a:lnTo>
                <a:lnTo>
                  <a:pt x="17" y="3209"/>
                </a:lnTo>
                <a:lnTo>
                  <a:pt x="17" y="3208"/>
                </a:lnTo>
                <a:lnTo>
                  <a:pt x="16" y="3208"/>
                </a:lnTo>
                <a:lnTo>
                  <a:pt x="16" y="3207"/>
                </a:lnTo>
                <a:lnTo>
                  <a:pt x="15" y="3207"/>
                </a:lnTo>
                <a:lnTo>
                  <a:pt x="14" y="3206"/>
                </a:lnTo>
                <a:lnTo>
                  <a:pt x="14" y="3206"/>
                </a:lnTo>
                <a:lnTo>
                  <a:pt x="13" y="3205"/>
                </a:lnTo>
                <a:cubicBezTo>
                  <a:pt x="11" y="3202"/>
                  <a:pt x="9" y="3200"/>
                  <a:pt x="8" y="3197"/>
                </a:cubicBezTo>
                <a:lnTo>
                  <a:pt x="7" y="3196"/>
                </a:lnTo>
                <a:lnTo>
                  <a:pt x="7" y="3196"/>
                </a:lnTo>
                <a:lnTo>
                  <a:pt x="7" y="3195"/>
                </a:lnTo>
                <a:lnTo>
                  <a:pt x="6" y="3195"/>
                </a:lnTo>
                <a:lnTo>
                  <a:pt x="6" y="3194"/>
                </a:lnTo>
                <a:lnTo>
                  <a:pt x="6" y="3193"/>
                </a:lnTo>
                <a:lnTo>
                  <a:pt x="5" y="3192"/>
                </a:lnTo>
                <a:lnTo>
                  <a:pt x="5" y="3192"/>
                </a:lnTo>
                <a:lnTo>
                  <a:pt x="5" y="3191"/>
                </a:lnTo>
                <a:lnTo>
                  <a:pt x="5" y="3191"/>
                </a:lnTo>
                <a:lnTo>
                  <a:pt x="4" y="3190"/>
                </a:lnTo>
                <a:lnTo>
                  <a:pt x="4" y="3190"/>
                </a:lnTo>
                <a:lnTo>
                  <a:pt x="4" y="3188"/>
                </a:lnTo>
                <a:lnTo>
                  <a:pt x="4" y="3188"/>
                </a:lnTo>
                <a:lnTo>
                  <a:pt x="3" y="3187"/>
                </a:lnTo>
                <a:lnTo>
                  <a:pt x="3" y="3186"/>
                </a:lnTo>
                <a:lnTo>
                  <a:pt x="3" y="3186"/>
                </a:lnTo>
                <a:lnTo>
                  <a:pt x="2" y="3185"/>
                </a:lnTo>
                <a:lnTo>
                  <a:pt x="2" y="3184"/>
                </a:lnTo>
                <a:lnTo>
                  <a:pt x="2" y="3183"/>
                </a:lnTo>
                <a:lnTo>
                  <a:pt x="2" y="3183"/>
                </a:lnTo>
                <a:lnTo>
                  <a:pt x="2" y="3182"/>
                </a:lnTo>
                <a:lnTo>
                  <a:pt x="2" y="3182"/>
                </a:lnTo>
                <a:lnTo>
                  <a:pt x="1" y="3180"/>
                </a:lnTo>
                <a:lnTo>
                  <a:pt x="1" y="3180"/>
                </a:lnTo>
                <a:lnTo>
                  <a:pt x="1" y="3179"/>
                </a:lnTo>
                <a:lnTo>
                  <a:pt x="1" y="3179"/>
                </a:lnTo>
                <a:lnTo>
                  <a:pt x="0" y="3176"/>
                </a:lnTo>
                <a:lnTo>
                  <a:pt x="0" y="3176"/>
                </a:lnTo>
                <a:lnTo>
                  <a:pt x="0" y="3174"/>
                </a:lnTo>
                <a:lnTo>
                  <a:pt x="0" y="3174"/>
                </a:lnTo>
                <a:lnTo>
                  <a:pt x="0" y="3173"/>
                </a:lnTo>
                <a:lnTo>
                  <a:pt x="0" y="3173"/>
                </a:lnTo>
                <a:lnTo>
                  <a:pt x="0" y="3171"/>
                </a:lnTo>
                <a:lnTo>
                  <a:pt x="0" y="3171"/>
                </a:lnTo>
                <a:lnTo>
                  <a:pt x="0" y="3170"/>
                </a:lnTo>
                <a:lnTo>
                  <a:pt x="0" y="3170"/>
                </a:lnTo>
                <a:lnTo>
                  <a:pt x="0" y="3168"/>
                </a:lnTo>
                <a:lnTo>
                  <a:pt x="0" y="3168"/>
                </a:lnTo>
                <a:lnTo>
                  <a:pt x="0" y="3167"/>
                </a:lnTo>
                <a:lnTo>
                  <a:pt x="0" y="3167"/>
                </a:lnTo>
                <a:lnTo>
                  <a:pt x="0" y="3166"/>
                </a:lnTo>
                <a:lnTo>
                  <a:pt x="0" y="3165"/>
                </a:lnTo>
                <a:lnTo>
                  <a:pt x="0" y="3164"/>
                </a:lnTo>
                <a:lnTo>
                  <a:pt x="0" y="3164"/>
                </a:lnTo>
                <a:lnTo>
                  <a:pt x="0" y="3162"/>
                </a:lnTo>
                <a:lnTo>
                  <a:pt x="0" y="3162"/>
                </a:lnTo>
                <a:lnTo>
                  <a:pt x="0" y="3161"/>
                </a:lnTo>
                <a:lnTo>
                  <a:pt x="0" y="3161"/>
                </a:lnTo>
                <a:lnTo>
                  <a:pt x="0" y="3159"/>
                </a:lnTo>
                <a:lnTo>
                  <a:pt x="0" y="3159"/>
                </a:lnTo>
                <a:lnTo>
                  <a:pt x="0" y="3158"/>
                </a:lnTo>
                <a:lnTo>
                  <a:pt x="0" y="3158"/>
                </a:lnTo>
                <a:lnTo>
                  <a:pt x="0" y="3156"/>
                </a:lnTo>
                <a:lnTo>
                  <a:pt x="0" y="3156"/>
                </a:lnTo>
                <a:lnTo>
                  <a:pt x="1" y="3153"/>
                </a:lnTo>
                <a:lnTo>
                  <a:pt x="1" y="3153"/>
                </a:lnTo>
                <a:lnTo>
                  <a:pt x="1" y="3152"/>
                </a:lnTo>
                <a:lnTo>
                  <a:pt x="1" y="3152"/>
                </a:lnTo>
                <a:lnTo>
                  <a:pt x="2" y="3151"/>
                </a:lnTo>
                <a:lnTo>
                  <a:pt x="2" y="3150"/>
                </a:lnTo>
                <a:lnTo>
                  <a:pt x="2" y="3149"/>
                </a:lnTo>
                <a:lnTo>
                  <a:pt x="2" y="3149"/>
                </a:lnTo>
                <a:lnTo>
                  <a:pt x="2" y="3148"/>
                </a:lnTo>
                <a:lnTo>
                  <a:pt x="2" y="3148"/>
                </a:lnTo>
                <a:lnTo>
                  <a:pt x="3" y="3146"/>
                </a:lnTo>
                <a:lnTo>
                  <a:pt x="3" y="3146"/>
                </a:lnTo>
                <a:lnTo>
                  <a:pt x="3" y="3145"/>
                </a:lnTo>
                <a:lnTo>
                  <a:pt x="4" y="3144"/>
                </a:lnTo>
                <a:lnTo>
                  <a:pt x="4" y="3144"/>
                </a:lnTo>
                <a:lnTo>
                  <a:pt x="4" y="3142"/>
                </a:lnTo>
                <a:lnTo>
                  <a:pt x="4" y="3142"/>
                </a:lnTo>
                <a:lnTo>
                  <a:pt x="5" y="3141"/>
                </a:lnTo>
                <a:lnTo>
                  <a:pt x="5" y="3141"/>
                </a:lnTo>
                <a:lnTo>
                  <a:pt x="5" y="3140"/>
                </a:lnTo>
                <a:lnTo>
                  <a:pt x="5" y="3140"/>
                </a:lnTo>
                <a:lnTo>
                  <a:pt x="6" y="3139"/>
                </a:lnTo>
                <a:lnTo>
                  <a:pt x="6" y="3138"/>
                </a:lnTo>
                <a:lnTo>
                  <a:pt x="6" y="3138"/>
                </a:lnTo>
                <a:lnTo>
                  <a:pt x="7" y="3137"/>
                </a:lnTo>
                <a:lnTo>
                  <a:pt x="7" y="3136"/>
                </a:lnTo>
                <a:lnTo>
                  <a:pt x="7" y="3136"/>
                </a:lnTo>
                <a:lnTo>
                  <a:pt x="8" y="3135"/>
                </a:lnTo>
                <a:cubicBezTo>
                  <a:pt x="9" y="3132"/>
                  <a:pt x="11" y="3130"/>
                  <a:pt x="13" y="3127"/>
                </a:cubicBezTo>
                <a:lnTo>
                  <a:pt x="14" y="3126"/>
                </a:lnTo>
                <a:lnTo>
                  <a:pt x="14" y="3126"/>
                </a:lnTo>
                <a:lnTo>
                  <a:pt x="15" y="3125"/>
                </a:lnTo>
                <a:lnTo>
                  <a:pt x="16" y="3125"/>
                </a:lnTo>
                <a:lnTo>
                  <a:pt x="16" y="3124"/>
                </a:lnTo>
                <a:lnTo>
                  <a:pt x="17" y="3124"/>
                </a:lnTo>
                <a:lnTo>
                  <a:pt x="17" y="3123"/>
                </a:lnTo>
                <a:lnTo>
                  <a:pt x="18" y="3123"/>
                </a:lnTo>
                <a:lnTo>
                  <a:pt x="18" y="3122"/>
                </a:lnTo>
                <a:lnTo>
                  <a:pt x="18" y="3122"/>
                </a:lnTo>
                <a:lnTo>
                  <a:pt x="20" y="3120"/>
                </a:lnTo>
                <a:lnTo>
                  <a:pt x="20" y="3120"/>
                </a:lnTo>
                <a:lnTo>
                  <a:pt x="21" y="3119"/>
                </a:lnTo>
                <a:lnTo>
                  <a:pt x="22" y="3119"/>
                </a:lnTo>
                <a:lnTo>
                  <a:pt x="22" y="3119"/>
                </a:lnTo>
                <a:lnTo>
                  <a:pt x="23" y="3118"/>
                </a:lnTo>
                <a:lnTo>
                  <a:pt x="23" y="3118"/>
                </a:lnTo>
                <a:lnTo>
                  <a:pt x="24" y="3117"/>
                </a:lnTo>
                <a:lnTo>
                  <a:pt x="24" y="3117"/>
                </a:lnTo>
                <a:lnTo>
                  <a:pt x="27" y="3115"/>
                </a:lnTo>
                <a:lnTo>
                  <a:pt x="27" y="3115"/>
                </a:lnTo>
                <a:lnTo>
                  <a:pt x="28" y="3115"/>
                </a:lnTo>
                <a:lnTo>
                  <a:pt x="31" y="3113"/>
                </a:lnTo>
                <a:lnTo>
                  <a:pt x="31" y="3113"/>
                </a:lnTo>
                <a:lnTo>
                  <a:pt x="32" y="3112"/>
                </a:lnTo>
                <a:lnTo>
                  <a:pt x="33" y="3112"/>
                </a:lnTo>
                <a:lnTo>
                  <a:pt x="34" y="3112"/>
                </a:lnTo>
                <a:lnTo>
                  <a:pt x="34" y="3111"/>
                </a:lnTo>
                <a:lnTo>
                  <a:pt x="35" y="3111"/>
                </a:lnTo>
                <a:lnTo>
                  <a:pt x="36" y="3111"/>
                </a:lnTo>
                <a:lnTo>
                  <a:pt x="36" y="3111"/>
                </a:lnTo>
                <a:lnTo>
                  <a:pt x="38" y="3110"/>
                </a:lnTo>
                <a:lnTo>
                  <a:pt x="38" y="3109"/>
                </a:lnTo>
                <a:lnTo>
                  <a:pt x="40" y="3109"/>
                </a:lnTo>
                <a:lnTo>
                  <a:pt x="41" y="3109"/>
                </a:lnTo>
                <a:lnTo>
                  <a:pt x="41" y="3108"/>
                </a:lnTo>
                <a:lnTo>
                  <a:pt x="42" y="3108"/>
                </a:lnTo>
                <a:lnTo>
                  <a:pt x="43" y="3108"/>
                </a:lnTo>
                <a:lnTo>
                  <a:pt x="43" y="3108"/>
                </a:lnTo>
                <a:lnTo>
                  <a:pt x="44" y="3108"/>
                </a:lnTo>
                <a:lnTo>
                  <a:pt x="47" y="3107"/>
                </a:lnTo>
                <a:lnTo>
                  <a:pt x="2205" y="2525"/>
                </a:lnTo>
                <a:lnTo>
                  <a:pt x="1850" y="1907"/>
                </a:lnTo>
                <a:lnTo>
                  <a:pt x="1848" y="1904"/>
                </a:lnTo>
                <a:lnTo>
                  <a:pt x="1847" y="1903"/>
                </a:lnTo>
                <a:lnTo>
                  <a:pt x="1847" y="1903"/>
                </a:lnTo>
                <a:lnTo>
                  <a:pt x="1847" y="1902"/>
                </a:lnTo>
                <a:lnTo>
                  <a:pt x="1847" y="1902"/>
                </a:lnTo>
                <a:lnTo>
                  <a:pt x="1846" y="1901"/>
                </a:lnTo>
                <a:lnTo>
                  <a:pt x="1846" y="1901"/>
                </a:lnTo>
                <a:lnTo>
                  <a:pt x="1846" y="1901"/>
                </a:lnTo>
                <a:lnTo>
                  <a:pt x="1846" y="1900"/>
                </a:lnTo>
                <a:lnTo>
                  <a:pt x="1846" y="1900"/>
                </a:lnTo>
                <a:lnTo>
                  <a:pt x="1845" y="1899"/>
                </a:lnTo>
                <a:lnTo>
                  <a:pt x="1845" y="1899"/>
                </a:lnTo>
                <a:lnTo>
                  <a:pt x="1845" y="1898"/>
                </a:lnTo>
                <a:lnTo>
                  <a:pt x="1845" y="1898"/>
                </a:lnTo>
                <a:lnTo>
                  <a:pt x="1845" y="1898"/>
                </a:lnTo>
                <a:lnTo>
                  <a:pt x="1845" y="1897"/>
                </a:lnTo>
                <a:lnTo>
                  <a:pt x="1844" y="1897"/>
                </a:lnTo>
                <a:lnTo>
                  <a:pt x="1844" y="1896"/>
                </a:lnTo>
                <a:lnTo>
                  <a:pt x="1844" y="1896"/>
                </a:lnTo>
                <a:lnTo>
                  <a:pt x="1843" y="1892"/>
                </a:lnTo>
                <a:lnTo>
                  <a:pt x="1843" y="1892"/>
                </a:lnTo>
                <a:lnTo>
                  <a:pt x="1843" y="1891"/>
                </a:lnTo>
                <a:lnTo>
                  <a:pt x="1843" y="1891"/>
                </a:lnTo>
                <a:lnTo>
                  <a:pt x="1843" y="1890"/>
                </a:lnTo>
                <a:lnTo>
                  <a:pt x="1843" y="1890"/>
                </a:lnTo>
                <a:lnTo>
                  <a:pt x="1843" y="1890"/>
                </a:lnTo>
                <a:lnTo>
                  <a:pt x="1843" y="1889"/>
                </a:lnTo>
                <a:lnTo>
                  <a:pt x="1843" y="1889"/>
                </a:lnTo>
                <a:lnTo>
                  <a:pt x="1843" y="1888"/>
                </a:lnTo>
                <a:lnTo>
                  <a:pt x="1843" y="1888"/>
                </a:lnTo>
                <a:lnTo>
                  <a:pt x="1842" y="1887"/>
                </a:lnTo>
                <a:lnTo>
                  <a:pt x="1842" y="1886"/>
                </a:lnTo>
                <a:lnTo>
                  <a:pt x="1842" y="1886"/>
                </a:lnTo>
                <a:lnTo>
                  <a:pt x="1842" y="1885"/>
                </a:lnTo>
                <a:lnTo>
                  <a:pt x="1842" y="1885"/>
                </a:lnTo>
                <a:lnTo>
                  <a:pt x="1842" y="1884"/>
                </a:lnTo>
                <a:lnTo>
                  <a:pt x="1842" y="1884"/>
                </a:lnTo>
                <a:lnTo>
                  <a:pt x="1842" y="1884"/>
                </a:lnTo>
                <a:lnTo>
                  <a:pt x="1842" y="1883"/>
                </a:lnTo>
                <a:lnTo>
                  <a:pt x="1842" y="1883"/>
                </a:lnTo>
                <a:lnTo>
                  <a:pt x="1842" y="1882"/>
                </a:lnTo>
                <a:lnTo>
                  <a:pt x="1842" y="1882"/>
                </a:lnTo>
                <a:lnTo>
                  <a:pt x="1842" y="1882"/>
                </a:lnTo>
                <a:lnTo>
                  <a:pt x="1842" y="1881"/>
                </a:lnTo>
                <a:lnTo>
                  <a:pt x="1842" y="1881"/>
                </a:lnTo>
                <a:lnTo>
                  <a:pt x="1842" y="1880"/>
                </a:lnTo>
                <a:lnTo>
                  <a:pt x="1842" y="1880"/>
                </a:lnTo>
                <a:lnTo>
                  <a:pt x="1843" y="1880"/>
                </a:lnTo>
                <a:lnTo>
                  <a:pt x="1843" y="1879"/>
                </a:lnTo>
                <a:lnTo>
                  <a:pt x="1843" y="1879"/>
                </a:lnTo>
                <a:lnTo>
                  <a:pt x="1843" y="1878"/>
                </a:lnTo>
                <a:lnTo>
                  <a:pt x="1843" y="1878"/>
                </a:lnTo>
                <a:lnTo>
                  <a:pt x="1843" y="1877"/>
                </a:lnTo>
                <a:lnTo>
                  <a:pt x="1843" y="1876"/>
                </a:lnTo>
                <a:lnTo>
                  <a:pt x="1843" y="1875"/>
                </a:lnTo>
                <a:lnTo>
                  <a:pt x="1843" y="1875"/>
                </a:lnTo>
                <a:lnTo>
                  <a:pt x="1843" y="1875"/>
                </a:lnTo>
                <a:lnTo>
                  <a:pt x="1843" y="1874"/>
                </a:lnTo>
                <a:lnTo>
                  <a:pt x="1843" y="1874"/>
                </a:lnTo>
                <a:lnTo>
                  <a:pt x="1844" y="1873"/>
                </a:lnTo>
                <a:lnTo>
                  <a:pt x="1844" y="1873"/>
                </a:lnTo>
                <a:lnTo>
                  <a:pt x="1844" y="1872"/>
                </a:lnTo>
                <a:lnTo>
                  <a:pt x="1844" y="1872"/>
                </a:lnTo>
                <a:lnTo>
                  <a:pt x="1844" y="1871"/>
                </a:lnTo>
                <a:lnTo>
                  <a:pt x="1844" y="1871"/>
                </a:lnTo>
                <a:lnTo>
                  <a:pt x="1844" y="1870"/>
                </a:lnTo>
                <a:lnTo>
                  <a:pt x="1845" y="1870"/>
                </a:lnTo>
                <a:lnTo>
                  <a:pt x="1845" y="1867"/>
                </a:lnTo>
                <a:lnTo>
                  <a:pt x="1846" y="1867"/>
                </a:lnTo>
                <a:lnTo>
                  <a:pt x="1846" y="1867"/>
                </a:lnTo>
                <a:lnTo>
                  <a:pt x="1846" y="1866"/>
                </a:lnTo>
                <a:lnTo>
                  <a:pt x="1846" y="1866"/>
                </a:lnTo>
                <a:lnTo>
                  <a:pt x="1846" y="1866"/>
                </a:lnTo>
                <a:lnTo>
                  <a:pt x="1847" y="1865"/>
                </a:lnTo>
                <a:lnTo>
                  <a:pt x="1847" y="1865"/>
                </a:lnTo>
                <a:lnTo>
                  <a:pt x="1847" y="1864"/>
                </a:lnTo>
                <a:lnTo>
                  <a:pt x="1847" y="1864"/>
                </a:lnTo>
                <a:lnTo>
                  <a:pt x="1848" y="1863"/>
                </a:lnTo>
                <a:lnTo>
                  <a:pt x="1848" y="1863"/>
                </a:lnTo>
                <a:lnTo>
                  <a:pt x="1848" y="1862"/>
                </a:lnTo>
                <a:lnTo>
                  <a:pt x="1848" y="1862"/>
                </a:lnTo>
                <a:lnTo>
                  <a:pt x="1849" y="1861"/>
                </a:lnTo>
                <a:lnTo>
                  <a:pt x="1849" y="1861"/>
                </a:lnTo>
                <a:lnTo>
                  <a:pt x="1849" y="1861"/>
                </a:lnTo>
                <a:lnTo>
                  <a:pt x="1849" y="1861"/>
                </a:lnTo>
                <a:lnTo>
                  <a:pt x="1850" y="1860"/>
                </a:lnTo>
                <a:lnTo>
                  <a:pt x="1850" y="1859"/>
                </a:lnTo>
                <a:lnTo>
                  <a:pt x="1850" y="1859"/>
                </a:lnTo>
                <a:lnTo>
                  <a:pt x="1851" y="1858"/>
                </a:lnTo>
                <a:lnTo>
                  <a:pt x="1851" y="1858"/>
                </a:lnTo>
                <a:lnTo>
                  <a:pt x="1852" y="1857"/>
                </a:lnTo>
                <a:lnTo>
                  <a:pt x="1852" y="1857"/>
                </a:lnTo>
                <a:lnTo>
                  <a:pt x="1852" y="1857"/>
                </a:lnTo>
                <a:lnTo>
                  <a:pt x="1852" y="1857"/>
                </a:lnTo>
                <a:lnTo>
                  <a:pt x="1853" y="1856"/>
                </a:lnTo>
                <a:lnTo>
                  <a:pt x="1853" y="1856"/>
                </a:lnTo>
                <a:lnTo>
                  <a:pt x="1854" y="1855"/>
                </a:lnTo>
                <a:lnTo>
                  <a:pt x="1854" y="1855"/>
                </a:lnTo>
                <a:lnTo>
                  <a:pt x="1854" y="1855"/>
                </a:lnTo>
                <a:lnTo>
                  <a:pt x="1854" y="1854"/>
                </a:lnTo>
                <a:lnTo>
                  <a:pt x="1855" y="1854"/>
                </a:lnTo>
                <a:lnTo>
                  <a:pt x="1855" y="1854"/>
                </a:lnTo>
                <a:lnTo>
                  <a:pt x="1856" y="1853"/>
                </a:lnTo>
                <a:lnTo>
                  <a:pt x="1856" y="1853"/>
                </a:lnTo>
                <a:lnTo>
                  <a:pt x="1857" y="1853"/>
                </a:lnTo>
                <a:lnTo>
                  <a:pt x="1857" y="1853"/>
                </a:lnTo>
                <a:lnTo>
                  <a:pt x="1857" y="1852"/>
                </a:lnTo>
                <a:lnTo>
                  <a:pt x="1857" y="1852"/>
                </a:lnTo>
                <a:lnTo>
                  <a:pt x="1858" y="1851"/>
                </a:lnTo>
                <a:lnTo>
                  <a:pt x="1858" y="1851"/>
                </a:lnTo>
                <a:lnTo>
                  <a:pt x="1859" y="1851"/>
                </a:lnTo>
                <a:lnTo>
                  <a:pt x="1860" y="1850"/>
                </a:lnTo>
                <a:lnTo>
                  <a:pt x="1860" y="1850"/>
                </a:lnTo>
                <a:lnTo>
                  <a:pt x="1861" y="1849"/>
                </a:lnTo>
                <a:lnTo>
                  <a:pt x="1861" y="1849"/>
                </a:lnTo>
                <a:lnTo>
                  <a:pt x="1861" y="1849"/>
                </a:lnTo>
                <a:lnTo>
                  <a:pt x="1862" y="1849"/>
                </a:lnTo>
                <a:lnTo>
                  <a:pt x="1862" y="1848"/>
                </a:lnTo>
                <a:lnTo>
                  <a:pt x="1862" y="1848"/>
                </a:lnTo>
                <a:lnTo>
                  <a:pt x="1863" y="1848"/>
                </a:lnTo>
                <a:lnTo>
                  <a:pt x="1863" y="1848"/>
                </a:lnTo>
                <a:lnTo>
                  <a:pt x="1864" y="1847"/>
                </a:lnTo>
                <a:lnTo>
                  <a:pt x="1864" y="1847"/>
                </a:lnTo>
                <a:lnTo>
                  <a:pt x="1865" y="1847"/>
                </a:lnTo>
                <a:lnTo>
                  <a:pt x="1865" y="1847"/>
                </a:lnTo>
                <a:lnTo>
                  <a:pt x="1866" y="1847"/>
                </a:lnTo>
                <a:lnTo>
                  <a:pt x="1866" y="1847"/>
                </a:lnTo>
                <a:lnTo>
                  <a:pt x="1866" y="1846"/>
                </a:lnTo>
                <a:lnTo>
                  <a:pt x="1867" y="1846"/>
                </a:lnTo>
                <a:lnTo>
                  <a:pt x="1869" y="1845"/>
                </a:lnTo>
                <a:lnTo>
                  <a:pt x="1869" y="1845"/>
                </a:lnTo>
                <a:lnTo>
                  <a:pt x="1870" y="1845"/>
                </a:lnTo>
                <a:lnTo>
                  <a:pt x="1870" y="1845"/>
                </a:lnTo>
                <a:lnTo>
                  <a:pt x="1871" y="1845"/>
                </a:lnTo>
                <a:lnTo>
                  <a:pt x="1871" y="1845"/>
                </a:lnTo>
                <a:lnTo>
                  <a:pt x="1872" y="1844"/>
                </a:lnTo>
                <a:lnTo>
                  <a:pt x="1872" y="1844"/>
                </a:lnTo>
                <a:lnTo>
                  <a:pt x="1873" y="1844"/>
                </a:lnTo>
                <a:lnTo>
                  <a:pt x="1873" y="1844"/>
                </a:lnTo>
                <a:lnTo>
                  <a:pt x="1874" y="1844"/>
                </a:lnTo>
                <a:lnTo>
                  <a:pt x="1874" y="1844"/>
                </a:lnTo>
                <a:lnTo>
                  <a:pt x="1875" y="1844"/>
                </a:lnTo>
                <a:lnTo>
                  <a:pt x="1875" y="1844"/>
                </a:lnTo>
                <a:lnTo>
                  <a:pt x="1876" y="1843"/>
                </a:lnTo>
                <a:lnTo>
                  <a:pt x="1877" y="1843"/>
                </a:lnTo>
                <a:lnTo>
                  <a:pt x="1877" y="1843"/>
                </a:lnTo>
                <a:lnTo>
                  <a:pt x="1878" y="1843"/>
                </a:lnTo>
                <a:lnTo>
                  <a:pt x="1878" y="1843"/>
                </a:lnTo>
                <a:lnTo>
                  <a:pt x="1879" y="1843"/>
                </a:lnTo>
                <a:lnTo>
                  <a:pt x="1879" y="1843"/>
                </a:lnTo>
                <a:lnTo>
                  <a:pt x="1880" y="1843"/>
                </a:lnTo>
                <a:lnTo>
                  <a:pt x="1880" y="1843"/>
                </a:lnTo>
                <a:lnTo>
                  <a:pt x="1881" y="1843"/>
                </a:lnTo>
                <a:lnTo>
                  <a:pt x="1881" y="1843"/>
                </a:lnTo>
                <a:lnTo>
                  <a:pt x="1881" y="1843"/>
                </a:lnTo>
                <a:lnTo>
                  <a:pt x="1882" y="1843"/>
                </a:lnTo>
                <a:lnTo>
                  <a:pt x="1882" y="1843"/>
                </a:lnTo>
                <a:lnTo>
                  <a:pt x="1883" y="1843"/>
                </a:lnTo>
                <a:lnTo>
                  <a:pt x="1883" y="1843"/>
                </a:lnTo>
                <a:lnTo>
                  <a:pt x="1884" y="1843"/>
                </a:lnTo>
                <a:lnTo>
                  <a:pt x="1884" y="1843"/>
                </a:lnTo>
                <a:lnTo>
                  <a:pt x="1885" y="1843"/>
                </a:lnTo>
                <a:lnTo>
                  <a:pt x="1885" y="1843"/>
                </a:lnTo>
                <a:lnTo>
                  <a:pt x="1885" y="1843"/>
                </a:lnTo>
                <a:lnTo>
                  <a:pt x="1886" y="1843"/>
                </a:lnTo>
                <a:lnTo>
                  <a:pt x="1886" y="1843"/>
                </a:lnTo>
                <a:lnTo>
                  <a:pt x="1887" y="1843"/>
                </a:lnTo>
                <a:lnTo>
                  <a:pt x="1887" y="1843"/>
                </a:lnTo>
                <a:lnTo>
                  <a:pt x="1888" y="1843"/>
                </a:lnTo>
                <a:lnTo>
                  <a:pt x="1888" y="1843"/>
                </a:lnTo>
                <a:lnTo>
                  <a:pt x="1889" y="1843"/>
                </a:lnTo>
                <a:lnTo>
                  <a:pt x="1889" y="1844"/>
                </a:lnTo>
                <a:lnTo>
                  <a:pt x="1890" y="1844"/>
                </a:lnTo>
                <a:lnTo>
                  <a:pt x="1890" y="1844"/>
                </a:lnTo>
                <a:lnTo>
                  <a:pt x="1890" y="1844"/>
                </a:lnTo>
                <a:lnTo>
                  <a:pt x="1891" y="1844"/>
                </a:lnTo>
                <a:lnTo>
                  <a:pt x="1891" y="1844"/>
                </a:lnTo>
                <a:cubicBezTo>
                  <a:pt x="1893" y="1844"/>
                  <a:pt x="1894" y="1845"/>
                  <a:pt x="1895" y="1845"/>
                </a:cubicBezTo>
                <a:lnTo>
                  <a:pt x="1895" y="1845"/>
                </a:lnTo>
                <a:lnTo>
                  <a:pt x="1896" y="1845"/>
                </a:lnTo>
                <a:lnTo>
                  <a:pt x="1896" y="1845"/>
                </a:lnTo>
                <a:lnTo>
                  <a:pt x="1897" y="1846"/>
                </a:lnTo>
                <a:lnTo>
                  <a:pt x="1897" y="1846"/>
                </a:lnTo>
                <a:lnTo>
                  <a:pt x="1898" y="1846"/>
                </a:lnTo>
                <a:lnTo>
                  <a:pt x="1898" y="1846"/>
                </a:lnTo>
                <a:lnTo>
                  <a:pt x="1898" y="1846"/>
                </a:lnTo>
                <a:lnTo>
                  <a:pt x="1899" y="1846"/>
                </a:lnTo>
                <a:lnTo>
                  <a:pt x="1899" y="1847"/>
                </a:lnTo>
                <a:lnTo>
                  <a:pt x="1900" y="1847"/>
                </a:lnTo>
                <a:lnTo>
                  <a:pt x="1900" y="1847"/>
                </a:lnTo>
                <a:lnTo>
                  <a:pt x="1901" y="1847"/>
                </a:lnTo>
                <a:lnTo>
                  <a:pt x="1901" y="1847"/>
                </a:lnTo>
                <a:lnTo>
                  <a:pt x="1901" y="1847"/>
                </a:lnTo>
                <a:lnTo>
                  <a:pt x="1902" y="1848"/>
                </a:lnTo>
                <a:lnTo>
                  <a:pt x="1902" y="1848"/>
                </a:lnTo>
                <a:lnTo>
                  <a:pt x="1903" y="1848"/>
                </a:lnTo>
                <a:lnTo>
                  <a:pt x="1906" y="1851"/>
                </a:lnTo>
                <a:lnTo>
                  <a:pt x="2524" y="2206"/>
                </a:lnTo>
                <a:lnTo>
                  <a:pt x="3106" y="48"/>
                </a:lnTo>
                <a:lnTo>
                  <a:pt x="3107" y="45"/>
                </a:lnTo>
                <a:lnTo>
                  <a:pt x="3107" y="44"/>
                </a:lnTo>
                <a:lnTo>
                  <a:pt x="3107" y="44"/>
                </a:lnTo>
                <a:lnTo>
                  <a:pt x="3107" y="43"/>
                </a:lnTo>
                <a:lnTo>
                  <a:pt x="3108" y="42"/>
                </a:lnTo>
                <a:lnTo>
                  <a:pt x="3108" y="41"/>
                </a:lnTo>
                <a:lnTo>
                  <a:pt x="3108" y="40"/>
                </a:lnTo>
                <a:lnTo>
                  <a:pt x="3109" y="39"/>
                </a:lnTo>
                <a:lnTo>
                  <a:pt x="3109" y="39"/>
                </a:lnTo>
                <a:lnTo>
                  <a:pt x="3110" y="37"/>
                </a:lnTo>
                <a:lnTo>
                  <a:pt x="3110" y="36"/>
                </a:lnTo>
                <a:lnTo>
                  <a:pt x="3110" y="35"/>
                </a:lnTo>
                <a:lnTo>
                  <a:pt x="3110" y="35"/>
                </a:lnTo>
                <a:lnTo>
                  <a:pt x="3111" y="34"/>
                </a:lnTo>
                <a:lnTo>
                  <a:pt x="3111" y="34"/>
                </a:lnTo>
                <a:lnTo>
                  <a:pt x="3111" y="33"/>
                </a:lnTo>
                <a:lnTo>
                  <a:pt x="3112" y="32"/>
                </a:lnTo>
                <a:lnTo>
                  <a:pt x="3112" y="32"/>
                </a:lnTo>
                <a:lnTo>
                  <a:pt x="3114" y="29"/>
                </a:lnTo>
                <a:lnTo>
                  <a:pt x="3114" y="28"/>
                </a:lnTo>
                <a:lnTo>
                  <a:pt x="3115" y="27"/>
                </a:lnTo>
                <a:lnTo>
                  <a:pt x="3116" y="25"/>
                </a:lnTo>
                <a:lnTo>
                  <a:pt x="3117" y="25"/>
                </a:lnTo>
                <a:lnTo>
                  <a:pt x="3117" y="24"/>
                </a:lnTo>
                <a:lnTo>
                  <a:pt x="3118" y="24"/>
                </a:lnTo>
                <a:lnTo>
                  <a:pt x="3118" y="23"/>
                </a:lnTo>
                <a:lnTo>
                  <a:pt x="3119" y="22"/>
                </a:lnTo>
                <a:lnTo>
                  <a:pt x="3119" y="22"/>
                </a:lnTo>
                <a:lnTo>
                  <a:pt x="3119" y="21"/>
                </a:lnTo>
                <a:lnTo>
                  <a:pt x="3119" y="21"/>
                </a:lnTo>
                <a:lnTo>
                  <a:pt x="3121" y="19"/>
                </a:lnTo>
                <a:lnTo>
                  <a:pt x="3121" y="19"/>
                </a:lnTo>
                <a:lnTo>
                  <a:pt x="3122" y="18"/>
                </a:lnTo>
                <a:lnTo>
                  <a:pt x="3122" y="18"/>
                </a:lnTo>
                <a:lnTo>
                  <a:pt x="3123" y="17"/>
                </a:lnTo>
                <a:lnTo>
                  <a:pt x="3123" y="17"/>
                </a:lnTo>
                <a:lnTo>
                  <a:pt x="3124" y="17"/>
                </a:lnTo>
                <a:lnTo>
                  <a:pt x="3124" y="16"/>
                </a:lnTo>
                <a:lnTo>
                  <a:pt x="3126" y="15"/>
                </a:lnTo>
                <a:lnTo>
                  <a:pt x="3126" y="15"/>
                </a:lnTo>
                <a:lnTo>
                  <a:pt x="3127" y="14"/>
                </a:lnTo>
                <a:cubicBezTo>
                  <a:pt x="3129" y="12"/>
                  <a:pt x="3132" y="10"/>
                  <a:pt x="3134" y="9"/>
                </a:cubicBezTo>
                <a:lnTo>
                  <a:pt x="3135" y="8"/>
                </a:lnTo>
                <a:lnTo>
                  <a:pt x="3136" y="8"/>
                </a:lnTo>
                <a:lnTo>
                  <a:pt x="3136" y="7"/>
                </a:lnTo>
                <a:lnTo>
                  <a:pt x="3137" y="7"/>
                </a:lnTo>
                <a:lnTo>
                  <a:pt x="3138" y="7"/>
                </a:lnTo>
                <a:lnTo>
                  <a:pt x="3138" y="7"/>
                </a:lnTo>
                <a:lnTo>
                  <a:pt x="3139" y="6"/>
                </a:lnTo>
                <a:lnTo>
                  <a:pt x="3139" y="6"/>
                </a:lnTo>
                <a:lnTo>
                  <a:pt x="3140" y="6"/>
                </a:lnTo>
                <a:lnTo>
                  <a:pt x="3140" y="6"/>
                </a:lnTo>
                <a:lnTo>
                  <a:pt x="3141" y="5"/>
                </a:lnTo>
                <a:lnTo>
                  <a:pt x="3142" y="5"/>
                </a:lnTo>
                <a:lnTo>
                  <a:pt x="3143" y="4"/>
                </a:lnTo>
                <a:lnTo>
                  <a:pt x="3143" y="4"/>
                </a:lnTo>
                <a:lnTo>
                  <a:pt x="3144" y="4"/>
                </a:lnTo>
                <a:lnTo>
                  <a:pt x="3145" y="4"/>
                </a:lnTo>
                <a:lnTo>
                  <a:pt x="3146" y="3"/>
                </a:lnTo>
                <a:lnTo>
                  <a:pt x="3147" y="3"/>
                </a:lnTo>
                <a:lnTo>
                  <a:pt x="3147" y="3"/>
                </a:lnTo>
                <a:lnTo>
                  <a:pt x="3148" y="3"/>
                </a:lnTo>
                <a:lnTo>
                  <a:pt x="3148" y="3"/>
                </a:lnTo>
                <a:lnTo>
                  <a:pt x="3149" y="2"/>
                </a:lnTo>
                <a:lnTo>
                  <a:pt x="3150" y="2"/>
                </a:lnTo>
                <a:lnTo>
                  <a:pt x="3151" y="2"/>
                </a:lnTo>
                <a:lnTo>
                  <a:pt x="3151" y="2"/>
                </a:lnTo>
                <a:lnTo>
                  <a:pt x="3153" y="2"/>
                </a:lnTo>
                <a:lnTo>
                  <a:pt x="3153" y="2"/>
                </a:lnTo>
                <a:lnTo>
                  <a:pt x="3156" y="1"/>
                </a:lnTo>
                <a:lnTo>
                  <a:pt x="3156" y="1"/>
                </a:lnTo>
                <a:lnTo>
                  <a:pt x="3157" y="1"/>
                </a:lnTo>
                <a:lnTo>
                  <a:pt x="3157" y="1"/>
                </a:lnTo>
                <a:lnTo>
                  <a:pt x="3159" y="1"/>
                </a:lnTo>
                <a:lnTo>
                  <a:pt x="3159" y="1"/>
                </a:lnTo>
                <a:lnTo>
                  <a:pt x="3160" y="0"/>
                </a:lnTo>
                <a:lnTo>
                  <a:pt x="3160" y="0"/>
                </a:lnTo>
                <a:lnTo>
                  <a:pt x="3161" y="0"/>
                </a:lnTo>
                <a:lnTo>
                  <a:pt x="3162" y="0"/>
                </a:lnTo>
                <a:lnTo>
                  <a:pt x="3163" y="0"/>
                </a:lnTo>
                <a:lnTo>
                  <a:pt x="3163" y="0"/>
                </a:lnTo>
                <a:lnTo>
                  <a:pt x="3164" y="0"/>
                </a:lnTo>
                <a:lnTo>
                  <a:pt x="3165" y="0"/>
                </a:lnTo>
                <a:lnTo>
                  <a:pt x="3166" y="0"/>
                </a:lnTo>
                <a:lnTo>
                  <a:pt x="3166" y="0"/>
                </a:lnTo>
                <a:lnTo>
                  <a:pt x="3167" y="0"/>
                </a:lnTo>
                <a:lnTo>
                  <a:pt x="3168" y="0"/>
                </a:lnTo>
                <a:lnTo>
                  <a:pt x="3169" y="0"/>
                </a:lnTo>
                <a:lnTo>
                  <a:pt x="3169" y="0"/>
                </a:lnTo>
                <a:lnTo>
                  <a:pt x="3170" y="0"/>
                </a:lnTo>
                <a:lnTo>
                  <a:pt x="3171" y="0"/>
                </a:lnTo>
                <a:lnTo>
                  <a:pt x="3172" y="1"/>
                </a:lnTo>
                <a:lnTo>
                  <a:pt x="3172" y="1"/>
                </a:lnTo>
                <a:lnTo>
                  <a:pt x="3173" y="1"/>
                </a:lnTo>
                <a:lnTo>
                  <a:pt x="3173" y="1"/>
                </a:lnTo>
                <a:lnTo>
                  <a:pt x="3175" y="1"/>
                </a:lnTo>
                <a:lnTo>
                  <a:pt x="3175" y="1"/>
                </a:lnTo>
                <a:lnTo>
                  <a:pt x="3178" y="2"/>
                </a:lnTo>
                <a:lnTo>
                  <a:pt x="3178" y="2"/>
                </a:lnTo>
                <a:lnTo>
                  <a:pt x="3179" y="2"/>
                </a:lnTo>
                <a:lnTo>
                  <a:pt x="3180" y="2"/>
                </a:lnTo>
                <a:lnTo>
                  <a:pt x="3181" y="2"/>
                </a:lnTo>
                <a:lnTo>
                  <a:pt x="3181" y="2"/>
                </a:lnTo>
                <a:lnTo>
                  <a:pt x="3182" y="3"/>
                </a:lnTo>
                <a:lnTo>
                  <a:pt x="3182" y="3"/>
                </a:lnTo>
                <a:lnTo>
                  <a:pt x="3183" y="3"/>
                </a:lnTo>
                <a:lnTo>
                  <a:pt x="3184" y="3"/>
                </a:lnTo>
                <a:lnTo>
                  <a:pt x="3185" y="3"/>
                </a:lnTo>
                <a:lnTo>
                  <a:pt x="3185" y="4"/>
                </a:lnTo>
                <a:lnTo>
                  <a:pt x="3186" y="4"/>
                </a:lnTo>
                <a:lnTo>
                  <a:pt x="3188" y="4"/>
                </a:lnTo>
                <a:lnTo>
                  <a:pt x="3188" y="4"/>
                </a:lnTo>
                <a:lnTo>
                  <a:pt x="3189" y="5"/>
                </a:lnTo>
                <a:lnTo>
                  <a:pt x="3189" y="5"/>
                </a:lnTo>
                <a:lnTo>
                  <a:pt x="3190" y="6"/>
                </a:lnTo>
                <a:lnTo>
                  <a:pt x="3190" y="6"/>
                </a:lnTo>
                <a:lnTo>
                  <a:pt x="3191" y="6"/>
                </a:lnTo>
                <a:lnTo>
                  <a:pt x="3192" y="6"/>
                </a:lnTo>
                <a:lnTo>
                  <a:pt x="3193" y="7"/>
                </a:lnTo>
                <a:lnTo>
                  <a:pt x="3193" y="7"/>
                </a:lnTo>
                <a:lnTo>
                  <a:pt x="3194" y="7"/>
                </a:lnTo>
                <a:lnTo>
                  <a:pt x="3194" y="7"/>
                </a:lnTo>
                <a:lnTo>
                  <a:pt x="3195" y="8"/>
                </a:lnTo>
                <a:lnTo>
                  <a:pt x="3196" y="8"/>
                </a:lnTo>
                <a:lnTo>
                  <a:pt x="3196" y="9"/>
                </a:lnTo>
                <a:cubicBezTo>
                  <a:pt x="3199" y="10"/>
                  <a:pt x="3201" y="12"/>
                  <a:pt x="3204" y="14"/>
                </a:cubicBezTo>
                <a:lnTo>
                  <a:pt x="3205" y="15"/>
                </a:lnTo>
                <a:lnTo>
                  <a:pt x="3205" y="15"/>
                </a:lnTo>
                <a:lnTo>
                  <a:pt x="3206" y="16"/>
                </a:lnTo>
                <a:lnTo>
                  <a:pt x="3207" y="17"/>
                </a:lnTo>
                <a:lnTo>
                  <a:pt x="3207" y="17"/>
                </a:lnTo>
                <a:lnTo>
                  <a:pt x="3208" y="17"/>
                </a:lnTo>
                <a:lnTo>
                  <a:pt x="3208" y="18"/>
                </a:lnTo>
                <a:lnTo>
                  <a:pt x="3209" y="18"/>
                </a:lnTo>
                <a:lnTo>
                  <a:pt x="3209" y="19"/>
                </a:lnTo>
                <a:lnTo>
                  <a:pt x="3209" y="19"/>
                </a:lnTo>
                <a:lnTo>
                  <a:pt x="3211" y="21"/>
                </a:lnTo>
                <a:lnTo>
                  <a:pt x="3211" y="21"/>
                </a:lnTo>
                <a:lnTo>
                  <a:pt x="3212" y="22"/>
                </a:lnTo>
                <a:lnTo>
                  <a:pt x="3212" y="22"/>
                </a:lnTo>
                <a:lnTo>
                  <a:pt x="3213" y="23"/>
                </a:lnTo>
                <a:lnTo>
                  <a:pt x="3213" y="24"/>
                </a:lnTo>
                <a:lnTo>
                  <a:pt x="3214" y="24"/>
                </a:lnTo>
                <a:lnTo>
                  <a:pt x="3214" y="25"/>
                </a:lnTo>
                <a:lnTo>
                  <a:pt x="3214" y="25"/>
                </a:lnTo>
                <a:lnTo>
                  <a:pt x="3216" y="27"/>
                </a:lnTo>
                <a:lnTo>
                  <a:pt x="3216" y="28"/>
                </a:lnTo>
                <a:lnTo>
                  <a:pt x="3217" y="29"/>
                </a:lnTo>
                <a:lnTo>
                  <a:pt x="3219" y="32"/>
                </a:lnTo>
                <a:lnTo>
                  <a:pt x="3219" y="32"/>
                </a:lnTo>
                <a:lnTo>
                  <a:pt x="3219" y="33"/>
                </a:lnTo>
                <a:lnTo>
                  <a:pt x="3219" y="34"/>
                </a:lnTo>
                <a:lnTo>
                  <a:pt x="3220" y="34"/>
                </a:lnTo>
                <a:lnTo>
                  <a:pt x="3220" y="35"/>
                </a:lnTo>
                <a:lnTo>
                  <a:pt x="3220" y="35"/>
                </a:lnTo>
                <a:lnTo>
                  <a:pt x="3221" y="36"/>
                </a:lnTo>
                <a:lnTo>
                  <a:pt x="3221" y="37"/>
                </a:lnTo>
                <a:lnTo>
                  <a:pt x="3222" y="39"/>
                </a:lnTo>
                <a:lnTo>
                  <a:pt x="3222" y="39"/>
                </a:lnTo>
                <a:lnTo>
                  <a:pt x="3222" y="40"/>
                </a:lnTo>
                <a:lnTo>
                  <a:pt x="3223" y="41"/>
                </a:lnTo>
                <a:lnTo>
                  <a:pt x="3223" y="42"/>
                </a:lnTo>
                <a:lnTo>
                  <a:pt x="3223" y="43"/>
                </a:lnTo>
                <a:lnTo>
                  <a:pt x="3223" y="44"/>
                </a:lnTo>
                <a:lnTo>
                  <a:pt x="3223" y="44"/>
                </a:lnTo>
                <a:lnTo>
                  <a:pt x="3224" y="45"/>
                </a:lnTo>
                <a:lnTo>
                  <a:pt x="3225" y="48"/>
                </a:lnTo>
                <a:lnTo>
                  <a:pt x="3806" y="2206"/>
                </a:lnTo>
                <a:lnTo>
                  <a:pt x="4424" y="1851"/>
                </a:lnTo>
                <a:lnTo>
                  <a:pt x="4428" y="1848"/>
                </a:lnTo>
                <a:lnTo>
                  <a:pt x="4428" y="1848"/>
                </a:lnTo>
                <a:lnTo>
                  <a:pt x="4429" y="1848"/>
                </a:lnTo>
                <a:lnTo>
                  <a:pt x="4429" y="1847"/>
                </a:lnTo>
                <a:lnTo>
                  <a:pt x="4429" y="1847"/>
                </a:lnTo>
                <a:lnTo>
                  <a:pt x="4430" y="1847"/>
                </a:lnTo>
                <a:lnTo>
                  <a:pt x="4431" y="1847"/>
                </a:lnTo>
                <a:lnTo>
                  <a:pt x="4431" y="1847"/>
                </a:lnTo>
                <a:lnTo>
                  <a:pt x="4431" y="1847"/>
                </a:lnTo>
                <a:lnTo>
                  <a:pt x="4432" y="1846"/>
                </a:lnTo>
                <a:lnTo>
                  <a:pt x="4432" y="1846"/>
                </a:lnTo>
                <a:lnTo>
                  <a:pt x="4433" y="1846"/>
                </a:lnTo>
                <a:lnTo>
                  <a:pt x="4433" y="1846"/>
                </a:lnTo>
                <a:lnTo>
                  <a:pt x="4433" y="1846"/>
                </a:lnTo>
                <a:lnTo>
                  <a:pt x="4434" y="1846"/>
                </a:lnTo>
                <a:lnTo>
                  <a:pt x="4434" y="1845"/>
                </a:lnTo>
                <a:lnTo>
                  <a:pt x="4435" y="1845"/>
                </a:lnTo>
                <a:lnTo>
                  <a:pt x="4435" y="1845"/>
                </a:lnTo>
                <a:lnTo>
                  <a:pt x="4435" y="1845"/>
                </a:lnTo>
                <a:cubicBezTo>
                  <a:pt x="4436" y="1845"/>
                  <a:pt x="4438" y="1844"/>
                  <a:pt x="4439" y="1844"/>
                </a:cubicBezTo>
                <a:lnTo>
                  <a:pt x="4439" y="1844"/>
                </a:lnTo>
                <a:lnTo>
                  <a:pt x="4440" y="1844"/>
                </a:lnTo>
                <a:lnTo>
                  <a:pt x="4440" y="1844"/>
                </a:lnTo>
                <a:lnTo>
                  <a:pt x="4441" y="1844"/>
                </a:lnTo>
                <a:lnTo>
                  <a:pt x="4441" y="1844"/>
                </a:lnTo>
                <a:lnTo>
                  <a:pt x="4442" y="1843"/>
                </a:lnTo>
                <a:lnTo>
                  <a:pt x="4443" y="1843"/>
                </a:lnTo>
                <a:lnTo>
                  <a:pt x="4443" y="1843"/>
                </a:lnTo>
                <a:lnTo>
                  <a:pt x="4443" y="1843"/>
                </a:lnTo>
                <a:lnTo>
                  <a:pt x="4444" y="1843"/>
                </a:lnTo>
                <a:lnTo>
                  <a:pt x="4444" y="1843"/>
                </a:lnTo>
                <a:lnTo>
                  <a:pt x="4445" y="1843"/>
                </a:lnTo>
                <a:lnTo>
                  <a:pt x="4445" y="1843"/>
                </a:lnTo>
                <a:lnTo>
                  <a:pt x="4446" y="1843"/>
                </a:lnTo>
                <a:lnTo>
                  <a:pt x="4446" y="1843"/>
                </a:lnTo>
                <a:lnTo>
                  <a:pt x="4447" y="1843"/>
                </a:lnTo>
                <a:lnTo>
                  <a:pt x="4447" y="1843"/>
                </a:lnTo>
                <a:lnTo>
                  <a:pt x="4447" y="1843"/>
                </a:lnTo>
                <a:lnTo>
                  <a:pt x="4448" y="1843"/>
                </a:lnTo>
                <a:lnTo>
                  <a:pt x="4448" y="1843"/>
                </a:lnTo>
                <a:lnTo>
                  <a:pt x="4449" y="1843"/>
                </a:lnTo>
                <a:lnTo>
                  <a:pt x="4449" y="1843"/>
                </a:lnTo>
                <a:lnTo>
                  <a:pt x="4450" y="1843"/>
                </a:lnTo>
                <a:lnTo>
                  <a:pt x="4450" y="1843"/>
                </a:lnTo>
                <a:lnTo>
                  <a:pt x="4451" y="1843"/>
                </a:lnTo>
                <a:lnTo>
                  <a:pt x="4451" y="1843"/>
                </a:lnTo>
                <a:lnTo>
                  <a:pt x="4452" y="1843"/>
                </a:lnTo>
                <a:lnTo>
                  <a:pt x="4452" y="1843"/>
                </a:lnTo>
                <a:lnTo>
                  <a:pt x="4453" y="1843"/>
                </a:lnTo>
                <a:lnTo>
                  <a:pt x="4453" y="1843"/>
                </a:lnTo>
                <a:lnTo>
                  <a:pt x="4453" y="1843"/>
                </a:lnTo>
                <a:lnTo>
                  <a:pt x="4454" y="1843"/>
                </a:lnTo>
                <a:lnTo>
                  <a:pt x="4454" y="1843"/>
                </a:lnTo>
                <a:lnTo>
                  <a:pt x="4456" y="1844"/>
                </a:lnTo>
                <a:lnTo>
                  <a:pt x="4456" y="1844"/>
                </a:lnTo>
                <a:lnTo>
                  <a:pt x="4457" y="1844"/>
                </a:lnTo>
                <a:lnTo>
                  <a:pt x="4457" y="1844"/>
                </a:lnTo>
                <a:lnTo>
                  <a:pt x="4457" y="1844"/>
                </a:lnTo>
                <a:lnTo>
                  <a:pt x="4458" y="1844"/>
                </a:lnTo>
                <a:lnTo>
                  <a:pt x="4458" y="1844"/>
                </a:lnTo>
                <a:lnTo>
                  <a:pt x="4458" y="1844"/>
                </a:lnTo>
                <a:lnTo>
                  <a:pt x="4459" y="1845"/>
                </a:lnTo>
                <a:lnTo>
                  <a:pt x="4459" y="1845"/>
                </a:lnTo>
                <a:lnTo>
                  <a:pt x="4460" y="1845"/>
                </a:lnTo>
                <a:lnTo>
                  <a:pt x="4460" y="1845"/>
                </a:lnTo>
                <a:lnTo>
                  <a:pt x="4461" y="1845"/>
                </a:lnTo>
                <a:lnTo>
                  <a:pt x="4462" y="1845"/>
                </a:lnTo>
                <a:lnTo>
                  <a:pt x="4464" y="1846"/>
                </a:lnTo>
                <a:lnTo>
                  <a:pt x="4464" y="1846"/>
                </a:lnTo>
                <a:lnTo>
                  <a:pt x="4465" y="1847"/>
                </a:lnTo>
                <a:lnTo>
                  <a:pt x="4465" y="1847"/>
                </a:lnTo>
                <a:lnTo>
                  <a:pt x="4466" y="1847"/>
                </a:lnTo>
                <a:lnTo>
                  <a:pt x="4466" y="1847"/>
                </a:lnTo>
                <a:lnTo>
                  <a:pt x="4467" y="1847"/>
                </a:lnTo>
                <a:lnTo>
                  <a:pt x="4467" y="1847"/>
                </a:lnTo>
                <a:lnTo>
                  <a:pt x="4467" y="1848"/>
                </a:lnTo>
                <a:lnTo>
                  <a:pt x="4467" y="1848"/>
                </a:lnTo>
                <a:lnTo>
                  <a:pt x="4468" y="1848"/>
                </a:lnTo>
                <a:lnTo>
                  <a:pt x="4468" y="1848"/>
                </a:lnTo>
                <a:lnTo>
                  <a:pt x="4469" y="1849"/>
                </a:lnTo>
                <a:lnTo>
                  <a:pt x="4469" y="1849"/>
                </a:lnTo>
                <a:lnTo>
                  <a:pt x="4470" y="1849"/>
                </a:lnTo>
                <a:lnTo>
                  <a:pt x="4470" y="1849"/>
                </a:lnTo>
                <a:lnTo>
                  <a:pt x="4471" y="1850"/>
                </a:lnTo>
                <a:lnTo>
                  <a:pt x="4471" y="1850"/>
                </a:lnTo>
                <a:lnTo>
                  <a:pt x="4472" y="1851"/>
                </a:lnTo>
                <a:lnTo>
                  <a:pt x="4472" y="1851"/>
                </a:lnTo>
                <a:lnTo>
                  <a:pt x="4473" y="1851"/>
                </a:lnTo>
                <a:lnTo>
                  <a:pt x="4473" y="1852"/>
                </a:lnTo>
                <a:lnTo>
                  <a:pt x="4473" y="1852"/>
                </a:lnTo>
                <a:lnTo>
                  <a:pt x="4474" y="1853"/>
                </a:lnTo>
                <a:lnTo>
                  <a:pt x="4474" y="1853"/>
                </a:lnTo>
                <a:lnTo>
                  <a:pt x="4475" y="1853"/>
                </a:lnTo>
                <a:lnTo>
                  <a:pt x="4475" y="1853"/>
                </a:lnTo>
                <a:lnTo>
                  <a:pt x="4475" y="1854"/>
                </a:lnTo>
                <a:lnTo>
                  <a:pt x="4475" y="1854"/>
                </a:lnTo>
                <a:lnTo>
                  <a:pt x="4476" y="1854"/>
                </a:lnTo>
                <a:lnTo>
                  <a:pt x="4476" y="1855"/>
                </a:lnTo>
                <a:lnTo>
                  <a:pt x="4477" y="1855"/>
                </a:lnTo>
                <a:lnTo>
                  <a:pt x="4477" y="1855"/>
                </a:lnTo>
                <a:lnTo>
                  <a:pt x="4477" y="1856"/>
                </a:lnTo>
                <a:lnTo>
                  <a:pt x="4478" y="1856"/>
                </a:lnTo>
                <a:lnTo>
                  <a:pt x="4478" y="1857"/>
                </a:lnTo>
                <a:lnTo>
                  <a:pt x="4478" y="1857"/>
                </a:lnTo>
                <a:lnTo>
                  <a:pt x="4479" y="1857"/>
                </a:lnTo>
                <a:lnTo>
                  <a:pt x="4479" y="1857"/>
                </a:lnTo>
                <a:lnTo>
                  <a:pt x="4479" y="1858"/>
                </a:lnTo>
                <a:lnTo>
                  <a:pt x="4480" y="1858"/>
                </a:lnTo>
                <a:lnTo>
                  <a:pt x="4480" y="1859"/>
                </a:lnTo>
                <a:lnTo>
                  <a:pt x="4480" y="1859"/>
                </a:lnTo>
                <a:lnTo>
                  <a:pt x="4481" y="1860"/>
                </a:lnTo>
                <a:lnTo>
                  <a:pt x="4481" y="1861"/>
                </a:lnTo>
                <a:lnTo>
                  <a:pt x="4481" y="1861"/>
                </a:lnTo>
                <a:lnTo>
                  <a:pt x="4482" y="1861"/>
                </a:lnTo>
                <a:lnTo>
                  <a:pt x="4482" y="1861"/>
                </a:lnTo>
                <a:lnTo>
                  <a:pt x="4482" y="1862"/>
                </a:lnTo>
                <a:lnTo>
                  <a:pt x="4482" y="1862"/>
                </a:lnTo>
                <a:lnTo>
                  <a:pt x="4483" y="1863"/>
                </a:lnTo>
                <a:lnTo>
                  <a:pt x="4483" y="1863"/>
                </a:lnTo>
                <a:lnTo>
                  <a:pt x="4483" y="1864"/>
                </a:lnTo>
                <a:lnTo>
                  <a:pt x="4483" y="1864"/>
                </a:lnTo>
                <a:lnTo>
                  <a:pt x="4484" y="1865"/>
                </a:lnTo>
                <a:lnTo>
                  <a:pt x="4484" y="1865"/>
                </a:lnTo>
                <a:lnTo>
                  <a:pt x="4484" y="1866"/>
                </a:lnTo>
                <a:lnTo>
                  <a:pt x="4484" y="1866"/>
                </a:lnTo>
                <a:lnTo>
                  <a:pt x="4485" y="1866"/>
                </a:lnTo>
                <a:lnTo>
                  <a:pt x="4485" y="1867"/>
                </a:lnTo>
                <a:lnTo>
                  <a:pt x="4485" y="1867"/>
                </a:lnTo>
                <a:lnTo>
                  <a:pt x="4485" y="1867"/>
                </a:lnTo>
                <a:lnTo>
                  <a:pt x="4486" y="1870"/>
                </a:lnTo>
                <a:lnTo>
                  <a:pt x="4486" y="1870"/>
                </a:lnTo>
                <a:lnTo>
                  <a:pt x="4486" y="1871"/>
                </a:lnTo>
                <a:lnTo>
                  <a:pt x="4486" y="1871"/>
                </a:lnTo>
                <a:lnTo>
                  <a:pt x="4487" y="1872"/>
                </a:lnTo>
                <a:lnTo>
                  <a:pt x="4487" y="1872"/>
                </a:lnTo>
                <a:lnTo>
                  <a:pt x="4487" y="1873"/>
                </a:lnTo>
                <a:lnTo>
                  <a:pt x="4487" y="1873"/>
                </a:lnTo>
                <a:lnTo>
                  <a:pt x="4487" y="1874"/>
                </a:lnTo>
                <a:lnTo>
                  <a:pt x="4487" y="1874"/>
                </a:lnTo>
                <a:lnTo>
                  <a:pt x="4487" y="1875"/>
                </a:lnTo>
                <a:lnTo>
                  <a:pt x="4487" y="1875"/>
                </a:lnTo>
                <a:lnTo>
                  <a:pt x="4488" y="1875"/>
                </a:lnTo>
                <a:lnTo>
                  <a:pt x="4488" y="1876"/>
                </a:lnTo>
                <a:lnTo>
                  <a:pt x="4488" y="1877"/>
                </a:lnTo>
                <a:lnTo>
                  <a:pt x="4488" y="1878"/>
                </a:lnTo>
                <a:lnTo>
                  <a:pt x="4488" y="1878"/>
                </a:lnTo>
                <a:lnTo>
                  <a:pt x="4488" y="1879"/>
                </a:lnTo>
                <a:lnTo>
                  <a:pt x="4488" y="1879"/>
                </a:lnTo>
                <a:lnTo>
                  <a:pt x="4488" y="1880"/>
                </a:lnTo>
                <a:lnTo>
                  <a:pt x="4488" y="1880"/>
                </a:lnTo>
                <a:lnTo>
                  <a:pt x="4488" y="1880"/>
                </a:lnTo>
                <a:lnTo>
                  <a:pt x="4488" y="1881"/>
                </a:lnTo>
                <a:lnTo>
                  <a:pt x="4488" y="1881"/>
                </a:lnTo>
                <a:lnTo>
                  <a:pt x="4488" y="1882"/>
                </a:lnTo>
                <a:lnTo>
                  <a:pt x="4488" y="1882"/>
                </a:lnTo>
                <a:lnTo>
                  <a:pt x="4488" y="1882"/>
                </a:lnTo>
                <a:lnTo>
                  <a:pt x="4488" y="1883"/>
                </a:lnTo>
                <a:lnTo>
                  <a:pt x="4488" y="1883"/>
                </a:lnTo>
                <a:lnTo>
                  <a:pt x="4488" y="1884"/>
                </a:lnTo>
                <a:lnTo>
                  <a:pt x="4488" y="1884"/>
                </a:lnTo>
                <a:lnTo>
                  <a:pt x="4488" y="1884"/>
                </a:lnTo>
                <a:lnTo>
                  <a:pt x="4488" y="1885"/>
                </a:lnTo>
                <a:lnTo>
                  <a:pt x="4488" y="1885"/>
                </a:lnTo>
                <a:lnTo>
                  <a:pt x="4488" y="1886"/>
                </a:lnTo>
                <a:lnTo>
                  <a:pt x="4488" y="1886"/>
                </a:lnTo>
                <a:lnTo>
                  <a:pt x="4488" y="1887"/>
                </a:lnTo>
                <a:lnTo>
                  <a:pt x="4488" y="1888"/>
                </a:lnTo>
                <a:lnTo>
                  <a:pt x="4488" y="1888"/>
                </a:lnTo>
                <a:lnTo>
                  <a:pt x="4488" y="1889"/>
                </a:lnTo>
                <a:lnTo>
                  <a:pt x="4488" y="1889"/>
                </a:lnTo>
                <a:lnTo>
                  <a:pt x="4488" y="1890"/>
                </a:lnTo>
                <a:lnTo>
                  <a:pt x="4488" y="1890"/>
                </a:lnTo>
                <a:lnTo>
                  <a:pt x="4488" y="1890"/>
                </a:lnTo>
                <a:lnTo>
                  <a:pt x="4488" y="1891"/>
                </a:lnTo>
                <a:lnTo>
                  <a:pt x="4488" y="1891"/>
                </a:lnTo>
                <a:lnTo>
                  <a:pt x="4487" y="1892"/>
                </a:lnTo>
                <a:lnTo>
                  <a:pt x="4487" y="1892"/>
                </a:lnTo>
                <a:lnTo>
                  <a:pt x="4486" y="1896"/>
                </a:lnTo>
                <a:lnTo>
                  <a:pt x="4486" y="1896"/>
                </a:lnTo>
                <a:lnTo>
                  <a:pt x="4486" y="1897"/>
                </a:lnTo>
                <a:lnTo>
                  <a:pt x="4486" y="1897"/>
                </a:lnTo>
                <a:lnTo>
                  <a:pt x="4486" y="1898"/>
                </a:lnTo>
                <a:lnTo>
                  <a:pt x="4486" y="1898"/>
                </a:lnTo>
                <a:lnTo>
                  <a:pt x="4485" y="1898"/>
                </a:lnTo>
                <a:lnTo>
                  <a:pt x="4485" y="1899"/>
                </a:lnTo>
                <a:lnTo>
                  <a:pt x="4485" y="1899"/>
                </a:lnTo>
                <a:lnTo>
                  <a:pt x="4485" y="1900"/>
                </a:lnTo>
                <a:lnTo>
                  <a:pt x="4485" y="1900"/>
                </a:lnTo>
                <a:lnTo>
                  <a:pt x="4484" y="1901"/>
                </a:lnTo>
                <a:lnTo>
                  <a:pt x="4484" y="1901"/>
                </a:lnTo>
                <a:lnTo>
                  <a:pt x="4484" y="1901"/>
                </a:lnTo>
                <a:lnTo>
                  <a:pt x="4484" y="1902"/>
                </a:lnTo>
                <a:lnTo>
                  <a:pt x="4484" y="1902"/>
                </a:lnTo>
                <a:lnTo>
                  <a:pt x="4483" y="1903"/>
                </a:lnTo>
                <a:lnTo>
                  <a:pt x="4483" y="1903"/>
                </a:lnTo>
                <a:lnTo>
                  <a:pt x="4483" y="1904"/>
                </a:lnTo>
                <a:cubicBezTo>
                  <a:pt x="4482" y="1905"/>
                  <a:pt x="4482" y="1906"/>
                  <a:pt x="4481" y="1907"/>
                </a:cubicBezTo>
                <a:lnTo>
                  <a:pt x="4125" y="2525"/>
                </a:lnTo>
                <a:lnTo>
                  <a:pt x="6283" y="3107"/>
                </a:lnTo>
                <a:lnTo>
                  <a:pt x="6286" y="3108"/>
                </a:lnTo>
                <a:lnTo>
                  <a:pt x="6287" y="3108"/>
                </a:lnTo>
                <a:lnTo>
                  <a:pt x="6288" y="3108"/>
                </a:lnTo>
                <a:lnTo>
                  <a:pt x="6289" y="3108"/>
                </a:lnTo>
                <a:lnTo>
                  <a:pt x="6289" y="3108"/>
                </a:lnTo>
                <a:lnTo>
                  <a:pt x="6290" y="3109"/>
                </a:lnTo>
                <a:lnTo>
                  <a:pt x="6291" y="3109"/>
                </a:lnTo>
                <a:lnTo>
                  <a:pt x="6292" y="3109"/>
                </a:lnTo>
                <a:lnTo>
                  <a:pt x="6292" y="3110"/>
                </a:lnTo>
                <a:lnTo>
                  <a:pt x="6295" y="3111"/>
                </a:lnTo>
                <a:lnTo>
                  <a:pt x="6295" y="3111"/>
                </a:lnTo>
                <a:lnTo>
                  <a:pt x="6296" y="3111"/>
                </a:lnTo>
                <a:lnTo>
                  <a:pt x="6296" y="3111"/>
                </a:lnTo>
                <a:lnTo>
                  <a:pt x="6297" y="3112"/>
                </a:lnTo>
                <a:lnTo>
                  <a:pt x="6298" y="3112"/>
                </a:lnTo>
                <a:lnTo>
                  <a:pt x="6298" y="3112"/>
                </a:lnTo>
                <a:lnTo>
                  <a:pt x="6299" y="3113"/>
                </a:lnTo>
                <a:lnTo>
                  <a:pt x="6299" y="3113"/>
                </a:lnTo>
                <a:lnTo>
                  <a:pt x="6303" y="3115"/>
                </a:lnTo>
                <a:lnTo>
                  <a:pt x="6303" y="3115"/>
                </a:lnTo>
                <a:lnTo>
                  <a:pt x="6304" y="3115"/>
                </a:lnTo>
                <a:lnTo>
                  <a:pt x="6306" y="3117"/>
                </a:lnTo>
                <a:lnTo>
                  <a:pt x="6307" y="3117"/>
                </a:lnTo>
                <a:lnTo>
                  <a:pt x="6307" y="3118"/>
                </a:lnTo>
                <a:lnTo>
                  <a:pt x="6308" y="3118"/>
                </a:lnTo>
                <a:lnTo>
                  <a:pt x="6308" y="3119"/>
                </a:lnTo>
                <a:lnTo>
                  <a:pt x="6309" y="3119"/>
                </a:lnTo>
                <a:lnTo>
                  <a:pt x="6309" y="3119"/>
                </a:lnTo>
                <a:lnTo>
                  <a:pt x="6310" y="3120"/>
                </a:lnTo>
                <a:lnTo>
                  <a:pt x="6310" y="3120"/>
                </a:lnTo>
                <a:lnTo>
                  <a:pt x="6312" y="3122"/>
                </a:lnTo>
                <a:lnTo>
                  <a:pt x="6312" y="3122"/>
                </a:lnTo>
                <a:lnTo>
                  <a:pt x="6313" y="3123"/>
                </a:lnTo>
                <a:lnTo>
                  <a:pt x="6313" y="3123"/>
                </a:lnTo>
                <a:lnTo>
                  <a:pt x="6314" y="3124"/>
                </a:lnTo>
                <a:lnTo>
                  <a:pt x="6314" y="3124"/>
                </a:lnTo>
                <a:lnTo>
                  <a:pt x="6315" y="3125"/>
                </a:lnTo>
                <a:lnTo>
                  <a:pt x="6315" y="3125"/>
                </a:lnTo>
                <a:lnTo>
                  <a:pt x="6316" y="3126"/>
                </a:lnTo>
                <a:lnTo>
                  <a:pt x="6317" y="3126"/>
                </a:lnTo>
                <a:lnTo>
                  <a:pt x="6317" y="3127"/>
                </a:lnTo>
                <a:cubicBezTo>
                  <a:pt x="6319" y="3130"/>
                  <a:pt x="6321" y="3133"/>
                  <a:pt x="6323" y="3135"/>
                </a:cubicBezTo>
                <a:lnTo>
                  <a:pt x="6323" y="3136"/>
                </a:lnTo>
                <a:lnTo>
                  <a:pt x="6323" y="3136"/>
                </a:lnTo>
                <a:lnTo>
                  <a:pt x="6324" y="3137"/>
                </a:lnTo>
                <a:lnTo>
                  <a:pt x="6324" y="3138"/>
                </a:lnTo>
                <a:lnTo>
                  <a:pt x="6324" y="3138"/>
                </a:lnTo>
                <a:lnTo>
                  <a:pt x="6325" y="3139"/>
                </a:lnTo>
                <a:lnTo>
                  <a:pt x="6325" y="3140"/>
                </a:lnTo>
                <a:lnTo>
                  <a:pt x="6325" y="3140"/>
                </a:lnTo>
                <a:lnTo>
                  <a:pt x="6326" y="3141"/>
                </a:lnTo>
                <a:lnTo>
                  <a:pt x="6326" y="3141"/>
                </a:lnTo>
                <a:lnTo>
                  <a:pt x="6326" y="3142"/>
                </a:lnTo>
                <a:lnTo>
                  <a:pt x="6326" y="3142"/>
                </a:lnTo>
                <a:lnTo>
                  <a:pt x="6327" y="3144"/>
                </a:lnTo>
                <a:lnTo>
                  <a:pt x="6327" y="3144"/>
                </a:lnTo>
                <a:lnTo>
                  <a:pt x="6327" y="3145"/>
                </a:lnTo>
                <a:lnTo>
                  <a:pt x="6328" y="3146"/>
                </a:lnTo>
                <a:lnTo>
                  <a:pt x="6328" y="3146"/>
                </a:lnTo>
                <a:lnTo>
                  <a:pt x="6328" y="3148"/>
                </a:lnTo>
                <a:lnTo>
                  <a:pt x="6328" y="3148"/>
                </a:lnTo>
                <a:lnTo>
                  <a:pt x="6329" y="3149"/>
                </a:lnTo>
                <a:lnTo>
                  <a:pt x="6329" y="3149"/>
                </a:lnTo>
                <a:lnTo>
                  <a:pt x="6329" y="3150"/>
                </a:lnTo>
                <a:lnTo>
                  <a:pt x="6329" y="3151"/>
                </a:lnTo>
                <a:lnTo>
                  <a:pt x="6329" y="3152"/>
                </a:lnTo>
                <a:lnTo>
                  <a:pt x="6329" y="3152"/>
                </a:lnTo>
                <a:lnTo>
                  <a:pt x="6330" y="3153"/>
                </a:lnTo>
                <a:lnTo>
                  <a:pt x="6330" y="3153"/>
                </a:lnTo>
                <a:lnTo>
                  <a:pt x="6330" y="3156"/>
                </a:lnTo>
                <a:lnTo>
                  <a:pt x="6330" y="3156"/>
                </a:lnTo>
                <a:lnTo>
                  <a:pt x="6331" y="3158"/>
                </a:lnTo>
                <a:lnTo>
                  <a:pt x="6331" y="3158"/>
                </a:lnTo>
                <a:lnTo>
                  <a:pt x="6331" y="3159"/>
                </a:lnTo>
                <a:lnTo>
                  <a:pt x="6331" y="3159"/>
                </a:lnTo>
                <a:lnTo>
                  <a:pt x="6331" y="3161"/>
                </a:lnTo>
                <a:lnTo>
                  <a:pt x="6331" y="3161"/>
                </a:lnTo>
                <a:lnTo>
                  <a:pt x="6331" y="3162"/>
                </a:lnTo>
                <a:lnTo>
                  <a:pt x="6331" y="3162"/>
                </a:lnTo>
                <a:lnTo>
                  <a:pt x="6331" y="3164"/>
                </a:lnTo>
                <a:lnTo>
                  <a:pt x="6331" y="3164"/>
                </a:lnTo>
                <a:lnTo>
                  <a:pt x="6331" y="3165"/>
                </a:lnTo>
                <a:lnTo>
                  <a:pt x="6331" y="3166"/>
                </a:lnTo>
                <a:lnTo>
                  <a:pt x="6331" y="3167"/>
                </a:lnTo>
                <a:lnTo>
                  <a:pt x="6331" y="3167"/>
                </a:lnTo>
                <a:lnTo>
                  <a:pt x="6331" y="3168"/>
                </a:lnTo>
                <a:lnTo>
                  <a:pt x="6331" y="3168"/>
                </a:lnTo>
                <a:lnTo>
                  <a:pt x="6331" y="3170"/>
                </a:lnTo>
                <a:lnTo>
                  <a:pt x="6331" y="3170"/>
                </a:lnTo>
                <a:lnTo>
                  <a:pt x="6331" y="3171"/>
                </a:lnTo>
                <a:lnTo>
                  <a:pt x="6331" y="3171"/>
                </a:lnTo>
                <a:lnTo>
                  <a:pt x="6331" y="3173"/>
                </a:lnTo>
                <a:lnTo>
                  <a:pt x="6331" y="3173"/>
                </a:lnTo>
                <a:lnTo>
                  <a:pt x="6331" y="3174"/>
                </a:lnTo>
                <a:lnTo>
                  <a:pt x="6331" y="3174"/>
                </a:lnTo>
                <a:lnTo>
                  <a:pt x="6330" y="3176"/>
                </a:lnTo>
                <a:lnTo>
                  <a:pt x="6330" y="3176"/>
                </a:lnTo>
                <a:lnTo>
                  <a:pt x="6330" y="3179"/>
                </a:lnTo>
                <a:lnTo>
                  <a:pt x="6330" y="3179"/>
                </a:lnTo>
                <a:lnTo>
                  <a:pt x="6329" y="3180"/>
                </a:lnTo>
                <a:lnTo>
                  <a:pt x="6329" y="3180"/>
                </a:lnTo>
                <a:lnTo>
                  <a:pt x="6329" y="3182"/>
                </a:lnTo>
                <a:lnTo>
                  <a:pt x="6329" y="3182"/>
                </a:lnTo>
                <a:lnTo>
                  <a:pt x="6329" y="3183"/>
                </a:lnTo>
                <a:lnTo>
                  <a:pt x="6329" y="3183"/>
                </a:lnTo>
                <a:lnTo>
                  <a:pt x="6328" y="3184"/>
                </a:lnTo>
                <a:lnTo>
                  <a:pt x="6328" y="3185"/>
                </a:lnTo>
                <a:lnTo>
                  <a:pt x="6328" y="3186"/>
                </a:lnTo>
                <a:lnTo>
                  <a:pt x="6328" y="3186"/>
                </a:lnTo>
                <a:lnTo>
                  <a:pt x="6327" y="3187"/>
                </a:lnTo>
                <a:lnTo>
                  <a:pt x="6327" y="3188"/>
                </a:lnTo>
                <a:lnTo>
                  <a:pt x="6327" y="3188"/>
                </a:lnTo>
                <a:lnTo>
                  <a:pt x="6326" y="3190"/>
                </a:lnTo>
                <a:lnTo>
                  <a:pt x="6326" y="3190"/>
                </a:lnTo>
                <a:lnTo>
                  <a:pt x="6326" y="3191"/>
                </a:lnTo>
                <a:lnTo>
                  <a:pt x="6326" y="3191"/>
                </a:lnTo>
                <a:lnTo>
                  <a:pt x="6325" y="3192"/>
                </a:lnTo>
                <a:lnTo>
                  <a:pt x="6325" y="3192"/>
                </a:lnTo>
                <a:lnTo>
                  <a:pt x="6325" y="3193"/>
                </a:lnTo>
                <a:lnTo>
                  <a:pt x="6324" y="3194"/>
                </a:lnTo>
                <a:lnTo>
                  <a:pt x="6324" y="3195"/>
                </a:lnTo>
                <a:lnTo>
                  <a:pt x="6324" y="3195"/>
                </a:lnTo>
                <a:lnTo>
                  <a:pt x="6323" y="3196"/>
                </a:lnTo>
                <a:lnTo>
                  <a:pt x="6323" y="3196"/>
                </a:lnTo>
                <a:lnTo>
                  <a:pt x="6323" y="3197"/>
                </a:lnTo>
                <a:cubicBezTo>
                  <a:pt x="6321" y="3200"/>
                  <a:pt x="6319" y="3202"/>
                  <a:pt x="6317" y="3205"/>
                </a:cubicBezTo>
                <a:lnTo>
                  <a:pt x="6317" y="3206"/>
                </a:lnTo>
                <a:lnTo>
                  <a:pt x="6316" y="3206"/>
                </a:lnTo>
                <a:lnTo>
                  <a:pt x="6315" y="3207"/>
                </a:lnTo>
                <a:lnTo>
                  <a:pt x="6315" y="3207"/>
                </a:lnTo>
                <a:lnTo>
                  <a:pt x="6314" y="3208"/>
                </a:lnTo>
                <a:lnTo>
                  <a:pt x="6314" y="3208"/>
                </a:lnTo>
                <a:lnTo>
                  <a:pt x="6313" y="3209"/>
                </a:lnTo>
                <a:lnTo>
                  <a:pt x="6313" y="3209"/>
                </a:lnTo>
                <a:lnTo>
                  <a:pt x="6312" y="3210"/>
                </a:lnTo>
                <a:lnTo>
                  <a:pt x="6312" y="3210"/>
                </a:lnTo>
                <a:lnTo>
                  <a:pt x="6310" y="3212"/>
                </a:lnTo>
                <a:lnTo>
                  <a:pt x="6310" y="3212"/>
                </a:lnTo>
                <a:lnTo>
                  <a:pt x="6309" y="3213"/>
                </a:lnTo>
                <a:lnTo>
                  <a:pt x="6309" y="3213"/>
                </a:lnTo>
                <a:lnTo>
                  <a:pt x="6308" y="3214"/>
                </a:lnTo>
                <a:lnTo>
                  <a:pt x="6308" y="3214"/>
                </a:lnTo>
                <a:lnTo>
                  <a:pt x="6307" y="3214"/>
                </a:lnTo>
                <a:lnTo>
                  <a:pt x="6307" y="3215"/>
                </a:lnTo>
                <a:lnTo>
                  <a:pt x="6306" y="3215"/>
                </a:lnTo>
                <a:lnTo>
                  <a:pt x="6304" y="3217"/>
                </a:lnTo>
                <a:lnTo>
                  <a:pt x="6303" y="3217"/>
                </a:lnTo>
                <a:lnTo>
                  <a:pt x="6303" y="3217"/>
                </a:lnTo>
                <a:lnTo>
                  <a:pt x="6299" y="3219"/>
                </a:lnTo>
                <a:lnTo>
                  <a:pt x="6299" y="3220"/>
                </a:lnTo>
                <a:lnTo>
                  <a:pt x="6298" y="3220"/>
                </a:lnTo>
                <a:lnTo>
                  <a:pt x="6298" y="3220"/>
                </a:lnTo>
                <a:lnTo>
                  <a:pt x="6297" y="3221"/>
                </a:lnTo>
                <a:lnTo>
                  <a:pt x="6296" y="3221"/>
                </a:lnTo>
                <a:lnTo>
                  <a:pt x="6296" y="3221"/>
                </a:lnTo>
                <a:lnTo>
                  <a:pt x="6295" y="3222"/>
                </a:lnTo>
                <a:lnTo>
                  <a:pt x="6295" y="3222"/>
                </a:lnTo>
                <a:lnTo>
                  <a:pt x="6292" y="3223"/>
                </a:lnTo>
                <a:lnTo>
                  <a:pt x="6292" y="3223"/>
                </a:lnTo>
                <a:lnTo>
                  <a:pt x="6291" y="3223"/>
                </a:lnTo>
                <a:lnTo>
                  <a:pt x="6290" y="3224"/>
                </a:lnTo>
                <a:lnTo>
                  <a:pt x="6289" y="3224"/>
                </a:lnTo>
                <a:lnTo>
                  <a:pt x="6289" y="3224"/>
                </a:lnTo>
                <a:lnTo>
                  <a:pt x="6288" y="3224"/>
                </a:lnTo>
                <a:lnTo>
                  <a:pt x="6287" y="3224"/>
                </a:lnTo>
                <a:lnTo>
                  <a:pt x="6286" y="3225"/>
                </a:lnTo>
                <a:lnTo>
                  <a:pt x="6283" y="3225"/>
                </a:lnTo>
                <a:lnTo>
                  <a:pt x="4125" y="3807"/>
                </a:lnTo>
                <a:lnTo>
                  <a:pt x="4481" y="4425"/>
                </a:lnTo>
                <a:lnTo>
                  <a:pt x="4483" y="4429"/>
                </a:lnTo>
                <a:lnTo>
                  <a:pt x="4483" y="4429"/>
                </a:lnTo>
                <a:lnTo>
                  <a:pt x="4483" y="4430"/>
                </a:lnTo>
                <a:lnTo>
                  <a:pt x="4484" y="4430"/>
                </a:lnTo>
                <a:lnTo>
                  <a:pt x="4484" y="4430"/>
                </a:lnTo>
                <a:lnTo>
                  <a:pt x="4484" y="4431"/>
                </a:lnTo>
                <a:lnTo>
                  <a:pt x="4484" y="4431"/>
                </a:lnTo>
                <a:lnTo>
                  <a:pt x="4484" y="4431"/>
                </a:lnTo>
                <a:lnTo>
                  <a:pt x="4485" y="4432"/>
                </a:lnTo>
                <a:lnTo>
                  <a:pt x="4485" y="4432"/>
                </a:lnTo>
                <a:lnTo>
                  <a:pt x="4485" y="4433"/>
                </a:lnTo>
                <a:lnTo>
                  <a:pt x="4485" y="4433"/>
                </a:lnTo>
                <a:lnTo>
                  <a:pt x="4485" y="4434"/>
                </a:lnTo>
                <a:lnTo>
                  <a:pt x="4486" y="4434"/>
                </a:lnTo>
                <a:lnTo>
                  <a:pt x="4486" y="4434"/>
                </a:lnTo>
                <a:lnTo>
                  <a:pt x="4486" y="4435"/>
                </a:lnTo>
                <a:lnTo>
                  <a:pt x="4486" y="4435"/>
                </a:lnTo>
                <a:lnTo>
                  <a:pt x="4486" y="4436"/>
                </a:lnTo>
                <a:lnTo>
                  <a:pt x="4486" y="4436"/>
                </a:lnTo>
                <a:cubicBezTo>
                  <a:pt x="4487" y="4437"/>
                  <a:pt x="4487" y="4439"/>
                  <a:pt x="4487" y="4440"/>
                </a:cubicBezTo>
                <a:lnTo>
                  <a:pt x="4487" y="4440"/>
                </a:lnTo>
                <a:lnTo>
                  <a:pt x="4488" y="4441"/>
                </a:lnTo>
                <a:lnTo>
                  <a:pt x="4488" y="4441"/>
                </a:lnTo>
                <a:lnTo>
                  <a:pt x="4488" y="4442"/>
                </a:lnTo>
                <a:lnTo>
                  <a:pt x="4488" y="4442"/>
                </a:lnTo>
                <a:lnTo>
                  <a:pt x="4488" y="4442"/>
                </a:lnTo>
                <a:lnTo>
                  <a:pt x="4488" y="4444"/>
                </a:lnTo>
                <a:lnTo>
                  <a:pt x="4488" y="4444"/>
                </a:lnTo>
                <a:lnTo>
                  <a:pt x="4488" y="4444"/>
                </a:lnTo>
                <a:lnTo>
                  <a:pt x="4488" y="4445"/>
                </a:lnTo>
                <a:lnTo>
                  <a:pt x="4488" y="4445"/>
                </a:lnTo>
                <a:lnTo>
                  <a:pt x="4488" y="4446"/>
                </a:lnTo>
                <a:lnTo>
                  <a:pt x="4488" y="4446"/>
                </a:lnTo>
                <a:lnTo>
                  <a:pt x="4488" y="4447"/>
                </a:lnTo>
                <a:lnTo>
                  <a:pt x="4488" y="4447"/>
                </a:lnTo>
                <a:lnTo>
                  <a:pt x="4488" y="4448"/>
                </a:lnTo>
                <a:lnTo>
                  <a:pt x="4488" y="4448"/>
                </a:lnTo>
                <a:lnTo>
                  <a:pt x="4488" y="4448"/>
                </a:lnTo>
                <a:lnTo>
                  <a:pt x="4488" y="4449"/>
                </a:lnTo>
                <a:lnTo>
                  <a:pt x="4488" y="4449"/>
                </a:lnTo>
                <a:lnTo>
                  <a:pt x="4488" y="4450"/>
                </a:lnTo>
                <a:lnTo>
                  <a:pt x="4488" y="4450"/>
                </a:lnTo>
                <a:lnTo>
                  <a:pt x="4488" y="4451"/>
                </a:lnTo>
                <a:lnTo>
                  <a:pt x="4488" y="4451"/>
                </a:lnTo>
                <a:lnTo>
                  <a:pt x="4488" y="4452"/>
                </a:lnTo>
                <a:lnTo>
                  <a:pt x="4488" y="4452"/>
                </a:lnTo>
                <a:lnTo>
                  <a:pt x="4488" y="4453"/>
                </a:lnTo>
                <a:lnTo>
                  <a:pt x="4488" y="4453"/>
                </a:lnTo>
                <a:lnTo>
                  <a:pt x="4488" y="4453"/>
                </a:lnTo>
                <a:lnTo>
                  <a:pt x="4488" y="4454"/>
                </a:lnTo>
                <a:lnTo>
                  <a:pt x="4488" y="4454"/>
                </a:lnTo>
                <a:lnTo>
                  <a:pt x="4488" y="4454"/>
                </a:lnTo>
                <a:lnTo>
                  <a:pt x="4488" y="4455"/>
                </a:lnTo>
                <a:lnTo>
                  <a:pt x="4488" y="4456"/>
                </a:lnTo>
                <a:lnTo>
                  <a:pt x="4488" y="4457"/>
                </a:lnTo>
                <a:lnTo>
                  <a:pt x="4487" y="4457"/>
                </a:lnTo>
                <a:lnTo>
                  <a:pt x="4487" y="4458"/>
                </a:lnTo>
                <a:lnTo>
                  <a:pt x="4487" y="4458"/>
                </a:lnTo>
                <a:lnTo>
                  <a:pt x="4487" y="4458"/>
                </a:lnTo>
                <a:lnTo>
                  <a:pt x="4487" y="4459"/>
                </a:lnTo>
                <a:lnTo>
                  <a:pt x="4487" y="4459"/>
                </a:lnTo>
                <a:lnTo>
                  <a:pt x="4487" y="4460"/>
                </a:lnTo>
                <a:lnTo>
                  <a:pt x="4487" y="4460"/>
                </a:lnTo>
                <a:lnTo>
                  <a:pt x="4486" y="4461"/>
                </a:lnTo>
                <a:lnTo>
                  <a:pt x="4486" y="4461"/>
                </a:lnTo>
                <a:lnTo>
                  <a:pt x="4486" y="4462"/>
                </a:lnTo>
                <a:lnTo>
                  <a:pt x="4486" y="4463"/>
                </a:lnTo>
                <a:lnTo>
                  <a:pt x="4485" y="4465"/>
                </a:lnTo>
                <a:lnTo>
                  <a:pt x="4485" y="4465"/>
                </a:lnTo>
                <a:lnTo>
                  <a:pt x="4485" y="4466"/>
                </a:lnTo>
                <a:lnTo>
                  <a:pt x="4485" y="4466"/>
                </a:lnTo>
                <a:lnTo>
                  <a:pt x="4484" y="4467"/>
                </a:lnTo>
                <a:lnTo>
                  <a:pt x="4484" y="4467"/>
                </a:lnTo>
                <a:lnTo>
                  <a:pt x="4484" y="4467"/>
                </a:lnTo>
                <a:lnTo>
                  <a:pt x="4484" y="4467"/>
                </a:lnTo>
                <a:lnTo>
                  <a:pt x="4483" y="4468"/>
                </a:lnTo>
                <a:lnTo>
                  <a:pt x="4483" y="4468"/>
                </a:lnTo>
                <a:lnTo>
                  <a:pt x="4483" y="4469"/>
                </a:lnTo>
                <a:lnTo>
                  <a:pt x="4483" y="4469"/>
                </a:lnTo>
                <a:lnTo>
                  <a:pt x="4482" y="4470"/>
                </a:lnTo>
                <a:lnTo>
                  <a:pt x="4482" y="4470"/>
                </a:lnTo>
                <a:lnTo>
                  <a:pt x="4482" y="4471"/>
                </a:lnTo>
                <a:lnTo>
                  <a:pt x="4482" y="4471"/>
                </a:lnTo>
                <a:lnTo>
                  <a:pt x="4481" y="4472"/>
                </a:lnTo>
                <a:lnTo>
                  <a:pt x="4481" y="4472"/>
                </a:lnTo>
                <a:lnTo>
                  <a:pt x="4481" y="4472"/>
                </a:lnTo>
                <a:lnTo>
                  <a:pt x="4480" y="4473"/>
                </a:lnTo>
                <a:lnTo>
                  <a:pt x="4480" y="4473"/>
                </a:lnTo>
                <a:lnTo>
                  <a:pt x="4480" y="4474"/>
                </a:lnTo>
                <a:lnTo>
                  <a:pt x="4479" y="4474"/>
                </a:lnTo>
                <a:lnTo>
                  <a:pt x="4479" y="4475"/>
                </a:lnTo>
                <a:lnTo>
                  <a:pt x="4479" y="4475"/>
                </a:lnTo>
                <a:lnTo>
                  <a:pt x="4478" y="4475"/>
                </a:lnTo>
                <a:lnTo>
                  <a:pt x="4478" y="4476"/>
                </a:lnTo>
                <a:lnTo>
                  <a:pt x="4478" y="4476"/>
                </a:lnTo>
                <a:lnTo>
                  <a:pt x="4477" y="4476"/>
                </a:lnTo>
                <a:lnTo>
                  <a:pt x="4477" y="4477"/>
                </a:lnTo>
                <a:lnTo>
                  <a:pt x="4477" y="4477"/>
                </a:lnTo>
                <a:lnTo>
                  <a:pt x="4476" y="4477"/>
                </a:lnTo>
                <a:lnTo>
                  <a:pt x="4476" y="4478"/>
                </a:lnTo>
                <a:lnTo>
                  <a:pt x="4475" y="4478"/>
                </a:lnTo>
                <a:lnTo>
                  <a:pt x="4475" y="4478"/>
                </a:lnTo>
                <a:lnTo>
                  <a:pt x="4475" y="4479"/>
                </a:lnTo>
                <a:lnTo>
                  <a:pt x="4475" y="4479"/>
                </a:lnTo>
                <a:lnTo>
                  <a:pt x="4474" y="4479"/>
                </a:lnTo>
                <a:lnTo>
                  <a:pt x="4474" y="4480"/>
                </a:lnTo>
                <a:lnTo>
                  <a:pt x="4473" y="4480"/>
                </a:lnTo>
                <a:lnTo>
                  <a:pt x="4473" y="4480"/>
                </a:lnTo>
                <a:lnTo>
                  <a:pt x="4473" y="4481"/>
                </a:lnTo>
                <a:lnTo>
                  <a:pt x="4472" y="4481"/>
                </a:lnTo>
                <a:lnTo>
                  <a:pt x="4472" y="4482"/>
                </a:lnTo>
                <a:lnTo>
                  <a:pt x="4471" y="4482"/>
                </a:lnTo>
                <a:lnTo>
                  <a:pt x="4471" y="4482"/>
                </a:lnTo>
                <a:lnTo>
                  <a:pt x="4470" y="4483"/>
                </a:lnTo>
                <a:lnTo>
                  <a:pt x="4470" y="4483"/>
                </a:lnTo>
                <a:lnTo>
                  <a:pt x="4469" y="4483"/>
                </a:lnTo>
                <a:lnTo>
                  <a:pt x="4469" y="4483"/>
                </a:lnTo>
                <a:lnTo>
                  <a:pt x="4468" y="4484"/>
                </a:lnTo>
                <a:lnTo>
                  <a:pt x="4468" y="4484"/>
                </a:lnTo>
                <a:lnTo>
                  <a:pt x="4467" y="4484"/>
                </a:lnTo>
                <a:lnTo>
                  <a:pt x="4467" y="4484"/>
                </a:lnTo>
                <a:lnTo>
                  <a:pt x="4467" y="4485"/>
                </a:lnTo>
                <a:lnTo>
                  <a:pt x="4467" y="4485"/>
                </a:lnTo>
                <a:lnTo>
                  <a:pt x="4466" y="4485"/>
                </a:lnTo>
                <a:lnTo>
                  <a:pt x="4466" y="4485"/>
                </a:lnTo>
                <a:lnTo>
                  <a:pt x="4465" y="4485"/>
                </a:lnTo>
                <a:lnTo>
                  <a:pt x="4465" y="4485"/>
                </a:lnTo>
                <a:lnTo>
                  <a:pt x="4464" y="4486"/>
                </a:lnTo>
                <a:lnTo>
                  <a:pt x="4464" y="4486"/>
                </a:lnTo>
                <a:lnTo>
                  <a:pt x="4462" y="4487"/>
                </a:lnTo>
                <a:lnTo>
                  <a:pt x="4461" y="4487"/>
                </a:lnTo>
                <a:lnTo>
                  <a:pt x="4460" y="4487"/>
                </a:lnTo>
                <a:lnTo>
                  <a:pt x="4460" y="4487"/>
                </a:lnTo>
                <a:lnTo>
                  <a:pt x="4459" y="4488"/>
                </a:lnTo>
                <a:lnTo>
                  <a:pt x="4459" y="4488"/>
                </a:lnTo>
                <a:lnTo>
                  <a:pt x="4458" y="4488"/>
                </a:lnTo>
                <a:lnTo>
                  <a:pt x="4458" y="4488"/>
                </a:lnTo>
                <a:lnTo>
                  <a:pt x="4458" y="4488"/>
                </a:lnTo>
                <a:lnTo>
                  <a:pt x="4457" y="4488"/>
                </a:lnTo>
                <a:lnTo>
                  <a:pt x="4457" y="4488"/>
                </a:lnTo>
                <a:lnTo>
                  <a:pt x="4457" y="4488"/>
                </a:lnTo>
                <a:lnTo>
                  <a:pt x="4456" y="4488"/>
                </a:lnTo>
                <a:lnTo>
                  <a:pt x="4456" y="4488"/>
                </a:lnTo>
                <a:lnTo>
                  <a:pt x="4454" y="4489"/>
                </a:lnTo>
                <a:lnTo>
                  <a:pt x="4454" y="4489"/>
                </a:lnTo>
                <a:lnTo>
                  <a:pt x="4453" y="4489"/>
                </a:lnTo>
                <a:lnTo>
                  <a:pt x="4453" y="4489"/>
                </a:lnTo>
                <a:lnTo>
                  <a:pt x="4453" y="4489"/>
                </a:lnTo>
                <a:lnTo>
                  <a:pt x="4452" y="4489"/>
                </a:lnTo>
                <a:lnTo>
                  <a:pt x="4452" y="4489"/>
                </a:lnTo>
                <a:lnTo>
                  <a:pt x="4451" y="4489"/>
                </a:lnTo>
                <a:lnTo>
                  <a:pt x="4451" y="4489"/>
                </a:lnTo>
                <a:lnTo>
                  <a:pt x="4450" y="4489"/>
                </a:lnTo>
                <a:lnTo>
                  <a:pt x="4450" y="4489"/>
                </a:lnTo>
                <a:lnTo>
                  <a:pt x="4449" y="4489"/>
                </a:lnTo>
                <a:lnTo>
                  <a:pt x="4449" y="4489"/>
                </a:lnTo>
                <a:lnTo>
                  <a:pt x="4448" y="4489"/>
                </a:lnTo>
                <a:lnTo>
                  <a:pt x="4448" y="4489"/>
                </a:lnTo>
                <a:lnTo>
                  <a:pt x="4447" y="4489"/>
                </a:lnTo>
                <a:lnTo>
                  <a:pt x="4447" y="4489"/>
                </a:lnTo>
                <a:lnTo>
                  <a:pt x="4447" y="4489"/>
                </a:lnTo>
                <a:lnTo>
                  <a:pt x="4446" y="4489"/>
                </a:lnTo>
                <a:lnTo>
                  <a:pt x="4446" y="4489"/>
                </a:lnTo>
                <a:lnTo>
                  <a:pt x="4445" y="4489"/>
                </a:lnTo>
                <a:lnTo>
                  <a:pt x="4445" y="4489"/>
                </a:lnTo>
                <a:lnTo>
                  <a:pt x="4444" y="4489"/>
                </a:lnTo>
                <a:lnTo>
                  <a:pt x="4444" y="4489"/>
                </a:lnTo>
                <a:lnTo>
                  <a:pt x="4443" y="4489"/>
                </a:lnTo>
                <a:lnTo>
                  <a:pt x="4443" y="4489"/>
                </a:lnTo>
                <a:lnTo>
                  <a:pt x="4443" y="4489"/>
                </a:lnTo>
                <a:lnTo>
                  <a:pt x="4442" y="4489"/>
                </a:lnTo>
                <a:lnTo>
                  <a:pt x="4441" y="4489"/>
                </a:lnTo>
                <a:lnTo>
                  <a:pt x="4441" y="4489"/>
                </a:lnTo>
                <a:lnTo>
                  <a:pt x="4440" y="4488"/>
                </a:lnTo>
                <a:lnTo>
                  <a:pt x="4440" y="4488"/>
                </a:lnTo>
                <a:lnTo>
                  <a:pt x="4439" y="4488"/>
                </a:lnTo>
                <a:lnTo>
                  <a:pt x="4439" y="4488"/>
                </a:lnTo>
                <a:lnTo>
                  <a:pt x="4435" y="4487"/>
                </a:lnTo>
                <a:lnTo>
                  <a:pt x="4435" y="4487"/>
                </a:lnTo>
                <a:lnTo>
                  <a:pt x="4435" y="4487"/>
                </a:lnTo>
                <a:lnTo>
                  <a:pt x="4434" y="4487"/>
                </a:lnTo>
                <a:lnTo>
                  <a:pt x="4434" y="4487"/>
                </a:lnTo>
                <a:lnTo>
                  <a:pt x="4433" y="4486"/>
                </a:lnTo>
                <a:lnTo>
                  <a:pt x="4433" y="4486"/>
                </a:lnTo>
                <a:lnTo>
                  <a:pt x="4433" y="4486"/>
                </a:lnTo>
                <a:lnTo>
                  <a:pt x="4432" y="4486"/>
                </a:lnTo>
                <a:lnTo>
                  <a:pt x="4432" y="4486"/>
                </a:lnTo>
                <a:lnTo>
                  <a:pt x="4431" y="4486"/>
                </a:lnTo>
                <a:lnTo>
                  <a:pt x="4431" y="4485"/>
                </a:lnTo>
                <a:lnTo>
                  <a:pt x="4431" y="4485"/>
                </a:lnTo>
                <a:lnTo>
                  <a:pt x="4430" y="4485"/>
                </a:lnTo>
                <a:lnTo>
                  <a:pt x="4429" y="4485"/>
                </a:lnTo>
                <a:lnTo>
                  <a:pt x="4429" y="4484"/>
                </a:lnTo>
                <a:lnTo>
                  <a:pt x="4429" y="4484"/>
                </a:lnTo>
                <a:lnTo>
                  <a:pt x="4428" y="4484"/>
                </a:lnTo>
                <a:lnTo>
                  <a:pt x="4428" y="4484"/>
                </a:lnTo>
                <a:cubicBezTo>
                  <a:pt x="4427" y="4483"/>
                  <a:pt x="4426" y="4483"/>
                  <a:pt x="4424" y="4482"/>
                </a:cubicBezTo>
                <a:lnTo>
                  <a:pt x="3806" y="4126"/>
                </a:lnTo>
                <a:lnTo>
                  <a:pt x="3225" y="6284"/>
                </a:lnTo>
                <a:lnTo>
                  <a:pt x="3224" y="6287"/>
                </a:lnTo>
                <a:lnTo>
                  <a:pt x="3223" y="6288"/>
                </a:lnTo>
                <a:lnTo>
                  <a:pt x="3223" y="6289"/>
                </a:lnTo>
                <a:lnTo>
                  <a:pt x="3223" y="6289"/>
                </a:lnTo>
                <a:lnTo>
                  <a:pt x="3223" y="6290"/>
                </a:lnTo>
                <a:lnTo>
                  <a:pt x="3223" y="6291"/>
                </a:lnTo>
                <a:lnTo>
                  <a:pt x="3222" y="6292"/>
                </a:lnTo>
                <a:lnTo>
                  <a:pt x="3222" y="6293"/>
                </a:lnTo>
                <a:lnTo>
                  <a:pt x="3222" y="6293"/>
                </a:lnTo>
                <a:lnTo>
                  <a:pt x="3221" y="6296"/>
                </a:lnTo>
                <a:lnTo>
                  <a:pt x="3221" y="6296"/>
                </a:lnTo>
                <a:lnTo>
                  <a:pt x="3220" y="6297"/>
                </a:lnTo>
                <a:lnTo>
                  <a:pt x="3220" y="6297"/>
                </a:lnTo>
                <a:lnTo>
                  <a:pt x="3220" y="6298"/>
                </a:lnTo>
                <a:lnTo>
                  <a:pt x="3219" y="6299"/>
                </a:lnTo>
                <a:lnTo>
                  <a:pt x="3219" y="6299"/>
                </a:lnTo>
                <a:lnTo>
                  <a:pt x="3219" y="6300"/>
                </a:lnTo>
                <a:lnTo>
                  <a:pt x="3219" y="6300"/>
                </a:lnTo>
                <a:lnTo>
                  <a:pt x="3217" y="6304"/>
                </a:lnTo>
                <a:lnTo>
                  <a:pt x="3216" y="6304"/>
                </a:lnTo>
                <a:lnTo>
                  <a:pt x="3216" y="6305"/>
                </a:lnTo>
                <a:lnTo>
                  <a:pt x="3214" y="6307"/>
                </a:lnTo>
                <a:lnTo>
                  <a:pt x="3214" y="6307"/>
                </a:lnTo>
                <a:lnTo>
                  <a:pt x="3214" y="6308"/>
                </a:lnTo>
                <a:lnTo>
                  <a:pt x="3213" y="6309"/>
                </a:lnTo>
                <a:lnTo>
                  <a:pt x="3213" y="6309"/>
                </a:lnTo>
                <a:lnTo>
                  <a:pt x="3212" y="6310"/>
                </a:lnTo>
                <a:lnTo>
                  <a:pt x="3212" y="6310"/>
                </a:lnTo>
                <a:lnTo>
                  <a:pt x="3211" y="6311"/>
                </a:lnTo>
                <a:lnTo>
                  <a:pt x="3211" y="6311"/>
                </a:lnTo>
                <a:lnTo>
                  <a:pt x="3209" y="6313"/>
                </a:lnTo>
                <a:lnTo>
                  <a:pt x="3209" y="6313"/>
                </a:lnTo>
                <a:lnTo>
                  <a:pt x="3209" y="6314"/>
                </a:lnTo>
                <a:lnTo>
                  <a:pt x="3208" y="6314"/>
                </a:lnTo>
                <a:lnTo>
                  <a:pt x="3208" y="6315"/>
                </a:lnTo>
                <a:lnTo>
                  <a:pt x="3207" y="6315"/>
                </a:lnTo>
                <a:lnTo>
                  <a:pt x="3207" y="6316"/>
                </a:lnTo>
                <a:lnTo>
                  <a:pt x="3206" y="6316"/>
                </a:lnTo>
                <a:lnTo>
                  <a:pt x="3205" y="6317"/>
                </a:lnTo>
                <a:lnTo>
                  <a:pt x="3205" y="6317"/>
                </a:lnTo>
                <a:lnTo>
                  <a:pt x="3204" y="6318"/>
                </a:lnTo>
                <a:cubicBezTo>
                  <a:pt x="3201" y="6320"/>
                  <a:pt x="3199" y="6322"/>
                  <a:pt x="3196" y="6324"/>
                </a:cubicBezTo>
                <a:lnTo>
                  <a:pt x="3196" y="6324"/>
                </a:lnTo>
                <a:lnTo>
                  <a:pt x="3195" y="6324"/>
                </a:lnTo>
                <a:lnTo>
                  <a:pt x="3194" y="6325"/>
                </a:lnTo>
                <a:lnTo>
                  <a:pt x="3194" y="6325"/>
                </a:lnTo>
                <a:lnTo>
                  <a:pt x="3193" y="6325"/>
                </a:lnTo>
                <a:lnTo>
                  <a:pt x="3193" y="6325"/>
                </a:lnTo>
                <a:lnTo>
                  <a:pt x="3192" y="6326"/>
                </a:lnTo>
                <a:lnTo>
                  <a:pt x="3191" y="6326"/>
                </a:lnTo>
                <a:lnTo>
                  <a:pt x="3190" y="6327"/>
                </a:lnTo>
                <a:lnTo>
                  <a:pt x="3190" y="6327"/>
                </a:lnTo>
                <a:lnTo>
                  <a:pt x="3189" y="6327"/>
                </a:lnTo>
                <a:lnTo>
                  <a:pt x="3189" y="6327"/>
                </a:lnTo>
                <a:lnTo>
                  <a:pt x="3188" y="6328"/>
                </a:lnTo>
                <a:lnTo>
                  <a:pt x="3188" y="6328"/>
                </a:lnTo>
                <a:lnTo>
                  <a:pt x="3186" y="6328"/>
                </a:lnTo>
                <a:lnTo>
                  <a:pt x="3185" y="6329"/>
                </a:lnTo>
                <a:lnTo>
                  <a:pt x="3185" y="6329"/>
                </a:lnTo>
                <a:lnTo>
                  <a:pt x="3184" y="6329"/>
                </a:lnTo>
                <a:lnTo>
                  <a:pt x="3183" y="6329"/>
                </a:lnTo>
                <a:lnTo>
                  <a:pt x="3182" y="6329"/>
                </a:lnTo>
                <a:lnTo>
                  <a:pt x="3182" y="6330"/>
                </a:lnTo>
                <a:lnTo>
                  <a:pt x="3181" y="6330"/>
                </a:lnTo>
                <a:lnTo>
                  <a:pt x="3181" y="6330"/>
                </a:lnTo>
                <a:lnTo>
                  <a:pt x="3180" y="6330"/>
                </a:lnTo>
                <a:lnTo>
                  <a:pt x="3179" y="6330"/>
                </a:lnTo>
                <a:lnTo>
                  <a:pt x="3178" y="6331"/>
                </a:lnTo>
                <a:lnTo>
                  <a:pt x="3178" y="6331"/>
                </a:lnTo>
                <a:lnTo>
                  <a:pt x="3175" y="6331"/>
                </a:lnTo>
                <a:lnTo>
                  <a:pt x="3175" y="6331"/>
                </a:lnTo>
                <a:lnTo>
                  <a:pt x="3173" y="6331"/>
                </a:lnTo>
                <a:lnTo>
                  <a:pt x="3173" y="6331"/>
                </a:lnTo>
                <a:lnTo>
                  <a:pt x="3172" y="6332"/>
                </a:lnTo>
                <a:lnTo>
                  <a:pt x="3172" y="6332"/>
                </a:lnTo>
                <a:lnTo>
                  <a:pt x="3171" y="6332"/>
                </a:lnTo>
                <a:lnTo>
                  <a:pt x="3170" y="6332"/>
                </a:lnTo>
                <a:lnTo>
                  <a:pt x="3169" y="6332"/>
                </a:lnTo>
                <a:lnTo>
                  <a:pt x="3169" y="6332"/>
                </a:lnTo>
                <a:lnTo>
                  <a:pt x="3168" y="6332"/>
                </a:lnTo>
                <a:lnTo>
                  <a:pt x="3167" y="6332"/>
                </a:lnTo>
                <a:lnTo>
                  <a:pt x="3166" y="6332"/>
                </a:lnTo>
                <a:lnTo>
                  <a:pt x="3166" y="6332"/>
                </a:lnTo>
                <a:lnTo>
                  <a:pt x="3165" y="6332"/>
                </a:lnTo>
                <a:lnTo>
                  <a:pt x="3164" y="6332"/>
                </a:lnTo>
                <a:lnTo>
                  <a:pt x="3163" y="6332"/>
                </a:lnTo>
                <a:lnTo>
                  <a:pt x="3163" y="6332"/>
                </a:lnTo>
                <a:lnTo>
                  <a:pt x="3162" y="6332"/>
                </a:lnTo>
                <a:lnTo>
                  <a:pt x="3161" y="6332"/>
                </a:lnTo>
                <a:lnTo>
                  <a:pt x="3160" y="6332"/>
                </a:lnTo>
                <a:lnTo>
                  <a:pt x="3160" y="6332"/>
                </a:lnTo>
                <a:lnTo>
                  <a:pt x="3159" y="6332"/>
                </a:lnTo>
                <a:lnTo>
                  <a:pt x="3159" y="6332"/>
                </a:lnTo>
                <a:lnTo>
                  <a:pt x="3157" y="6331"/>
                </a:lnTo>
                <a:lnTo>
                  <a:pt x="3157" y="6331"/>
                </a:lnTo>
                <a:lnTo>
                  <a:pt x="3156" y="6331"/>
                </a:lnTo>
                <a:lnTo>
                  <a:pt x="3156" y="6331"/>
                </a:lnTo>
                <a:lnTo>
                  <a:pt x="3153" y="6331"/>
                </a:lnTo>
                <a:lnTo>
                  <a:pt x="3153" y="6331"/>
                </a:lnTo>
                <a:lnTo>
                  <a:pt x="3151" y="6330"/>
                </a:lnTo>
                <a:lnTo>
                  <a:pt x="3151" y="6330"/>
                </a:lnTo>
                <a:lnTo>
                  <a:pt x="3150" y="6330"/>
                </a:lnTo>
                <a:lnTo>
                  <a:pt x="3149" y="6330"/>
                </a:lnTo>
                <a:lnTo>
                  <a:pt x="3148" y="6330"/>
                </a:lnTo>
                <a:lnTo>
                  <a:pt x="3148" y="6329"/>
                </a:lnTo>
                <a:lnTo>
                  <a:pt x="3147" y="6329"/>
                </a:lnTo>
                <a:lnTo>
                  <a:pt x="3147" y="6329"/>
                </a:lnTo>
                <a:lnTo>
                  <a:pt x="3146" y="6329"/>
                </a:lnTo>
                <a:lnTo>
                  <a:pt x="3145" y="6329"/>
                </a:lnTo>
                <a:lnTo>
                  <a:pt x="3144" y="6328"/>
                </a:lnTo>
                <a:lnTo>
                  <a:pt x="3143" y="6328"/>
                </a:lnTo>
                <a:lnTo>
                  <a:pt x="3143" y="6328"/>
                </a:lnTo>
                <a:lnTo>
                  <a:pt x="3142" y="6327"/>
                </a:lnTo>
                <a:lnTo>
                  <a:pt x="3141" y="6327"/>
                </a:lnTo>
                <a:lnTo>
                  <a:pt x="3140" y="6327"/>
                </a:lnTo>
                <a:lnTo>
                  <a:pt x="3140" y="6327"/>
                </a:lnTo>
                <a:lnTo>
                  <a:pt x="3139" y="6326"/>
                </a:lnTo>
                <a:lnTo>
                  <a:pt x="3139" y="6326"/>
                </a:lnTo>
                <a:lnTo>
                  <a:pt x="3138" y="6325"/>
                </a:lnTo>
                <a:lnTo>
                  <a:pt x="3138" y="6325"/>
                </a:lnTo>
                <a:lnTo>
                  <a:pt x="3137" y="6325"/>
                </a:lnTo>
                <a:lnTo>
                  <a:pt x="3136" y="6325"/>
                </a:lnTo>
                <a:lnTo>
                  <a:pt x="3136" y="6324"/>
                </a:lnTo>
                <a:lnTo>
                  <a:pt x="3135" y="6324"/>
                </a:lnTo>
                <a:lnTo>
                  <a:pt x="3134" y="6324"/>
                </a:lnTo>
                <a:cubicBezTo>
                  <a:pt x="3132" y="6322"/>
                  <a:pt x="3129" y="6320"/>
                  <a:pt x="3127" y="6318"/>
                </a:cubicBezTo>
                <a:lnTo>
                  <a:pt x="3126" y="6317"/>
                </a:lnTo>
                <a:lnTo>
                  <a:pt x="3126" y="6317"/>
                </a:lnTo>
                <a:lnTo>
                  <a:pt x="3124" y="6316"/>
                </a:lnTo>
                <a:lnTo>
                  <a:pt x="3124" y="6316"/>
                </a:lnTo>
                <a:lnTo>
                  <a:pt x="3123" y="6315"/>
                </a:lnTo>
                <a:lnTo>
                  <a:pt x="3123" y="6315"/>
                </a:lnTo>
                <a:lnTo>
                  <a:pt x="3122" y="6314"/>
                </a:lnTo>
                <a:lnTo>
                  <a:pt x="3122" y="6314"/>
                </a:lnTo>
                <a:lnTo>
                  <a:pt x="3121" y="6313"/>
                </a:lnTo>
                <a:lnTo>
                  <a:pt x="3121" y="6313"/>
                </a:lnTo>
                <a:lnTo>
                  <a:pt x="3119" y="6311"/>
                </a:lnTo>
                <a:lnTo>
                  <a:pt x="3119" y="6311"/>
                </a:lnTo>
                <a:lnTo>
                  <a:pt x="3119" y="6310"/>
                </a:lnTo>
                <a:lnTo>
                  <a:pt x="3119" y="6310"/>
                </a:lnTo>
                <a:lnTo>
                  <a:pt x="3118" y="6309"/>
                </a:lnTo>
                <a:lnTo>
                  <a:pt x="3118" y="6309"/>
                </a:lnTo>
                <a:lnTo>
                  <a:pt x="3117" y="6308"/>
                </a:lnTo>
                <a:lnTo>
                  <a:pt x="3117" y="6307"/>
                </a:lnTo>
                <a:lnTo>
                  <a:pt x="3116" y="6307"/>
                </a:lnTo>
                <a:lnTo>
                  <a:pt x="3115" y="6305"/>
                </a:lnTo>
                <a:lnTo>
                  <a:pt x="3114" y="6304"/>
                </a:lnTo>
                <a:lnTo>
                  <a:pt x="3114" y="6304"/>
                </a:lnTo>
                <a:lnTo>
                  <a:pt x="3112" y="6300"/>
                </a:lnTo>
                <a:lnTo>
                  <a:pt x="3112" y="6300"/>
                </a:lnTo>
                <a:lnTo>
                  <a:pt x="3111" y="6299"/>
                </a:lnTo>
                <a:lnTo>
                  <a:pt x="3111" y="6299"/>
                </a:lnTo>
                <a:lnTo>
                  <a:pt x="3111" y="6298"/>
                </a:lnTo>
                <a:lnTo>
                  <a:pt x="3110" y="6297"/>
                </a:lnTo>
                <a:lnTo>
                  <a:pt x="3110" y="6297"/>
                </a:lnTo>
                <a:lnTo>
                  <a:pt x="3110" y="6296"/>
                </a:lnTo>
                <a:lnTo>
                  <a:pt x="3110" y="6296"/>
                </a:lnTo>
                <a:lnTo>
                  <a:pt x="3109" y="6293"/>
                </a:lnTo>
                <a:lnTo>
                  <a:pt x="3109" y="6293"/>
                </a:lnTo>
                <a:lnTo>
                  <a:pt x="3108" y="6292"/>
                </a:lnTo>
                <a:lnTo>
                  <a:pt x="3108" y="6291"/>
                </a:lnTo>
                <a:lnTo>
                  <a:pt x="3108" y="6290"/>
                </a:lnTo>
                <a:lnTo>
                  <a:pt x="3107" y="6289"/>
                </a:lnTo>
                <a:lnTo>
                  <a:pt x="3107" y="6289"/>
                </a:lnTo>
                <a:lnTo>
                  <a:pt x="3107" y="6288"/>
                </a:lnTo>
                <a:lnTo>
                  <a:pt x="3107" y="6287"/>
                </a:lnTo>
                <a:lnTo>
                  <a:pt x="3106" y="6284"/>
                </a:lnTo>
                <a:lnTo>
                  <a:pt x="2524" y="4126"/>
                </a:lnTo>
                <a:lnTo>
                  <a:pt x="1906" y="4482"/>
                </a:lnTo>
                <a:lnTo>
                  <a:pt x="1903" y="4484"/>
                </a:lnTo>
                <a:lnTo>
                  <a:pt x="1902" y="4484"/>
                </a:lnTo>
                <a:lnTo>
                  <a:pt x="1902" y="4484"/>
                </a:lnTo>
                <a:lnTo>
                  <a:pt x="1901" y="4484"/>
                </a:lnTo>
                <a:lnTo>
                  <a:pt x="1901" y="4485"/>
                </a:lnTo>
                <a:lnTo>
                  <a:pt x="1901" y="4485"/>
                </a:lnTo>
                <a:lnTo>
                  <a:pt x="1900" y="4485"/>
                </a:lnTo>
                <a:lnTo>
                  <a:pt x="1900" y="4485"/>
                </a:lnTo>
                <a:lnTo>
                  <a:pt x="1899" y="4486"/>
                </a:lnTo>
                <a:lnTo>
                  <a:pt x="1899" y="4486"/>
                </a:lnTo>
                <a:lnTo>
                  <a:pt x="1898" y="4486"/>
                </a:lnTo>
                <a:lnTo>
                  <a:pt x="1898" y="4486"/>
                </a:lnTo>
                <a:lnTo>
                  <a:pt x="1898" y="4486"/>
                </a:lnTo>
                <a:lnTo>
                  <a:pt x="1897" y="4486"/>
                </a:lnTo>
                <a:lnTo>
                  <a:pt x="1897" y="4487"/>
                </a:lnTo>
                <a:lnTo>
                  <a:pt x="1896" y="4487"/>
                </a:lnTo>
                <a:lnTo>
                  <a:pt x="1896" y="4487"/>
                </a:lnTo>
                <a:lnTo>
                  <a:pt x="1895" y="4487"/>
                </a:lnTo>
                <a:lnTo>
                  <a:pt x="1895" y="4487"/>
                </a:lnTo>
                <a:lnTo>
                  <a:pt x="1891" y="4488"/>
                </a:lnTo>
                <a:lnTo>
                  <a:pt x="1891" y="4488"/>
                </a:lnTo>
                <a:lnTo>
                  <a:pt x="1890" y="4488"/>
                </a:lnTo>
                <a:lnTo>
                  <a:pt x="1890" y="4488"/>
                </a:lnTo>
                <a:lnTo>
                  <a:pt x="1890" y="4489"/>
                </a:lnTo>
                <a:lnTo>
                  <a:pt x="1889" y="4489"/>
                </a:lnTo>
                <a:lnTo>
                  <a:pt x="1889" y="4489"/>
                </a:lnTo>
                <a:lnTo>
                  <a:pt x="1888" y="4489"/>
                </a:lnTo>
                <a:lnTo>
                  <a:pt x="1888" y="4489"/>
                </a:lnTo>
                <a:lnTo>
                  <a:pt x="1887" y="4489"/>
                </a:lnTo>
                <a:lnTo>
                  <a:pt x="1887" y="4489"/>
                </a:lnTo>
                <a:lnTo>
                  <a:pt x="1886" y="4489"/>
                </a:lnTo>
                <a:lnTo>
                  <a:pt x="1886" y="4489"/>
                </a:lnTo>
                <a:lnTo>
                  <a:pt x="1885" y="4489"/>
                </a:lnTo>
                <a:lnTo>
                  <a:pt x="1885" y="4489"/>
                </a:lnTo>
                <a:lnTo>
                  <a:pt x="1885" y="4489"/>
                </a:lnTo>
                <a:lnTo>
                  <a:pt x="1884" y="4489"/>
                </a:lnTo>
                <a:lnTo>
                  <a:pt x="1884" y="4489"/>
                </a:lnTo>
                <a:lnTo>
                  <a:pt x="1883" y="4489"/>
                </a:lnTo>
                <a:lnTo>
                  <a:pt x="1883" y="4489"/>
                </a:lnTo>
                <a:lnTo>
                  <a:pt x="1882" y="4489"/>
                </a:lnTo>
                <a:lnTo>
                  <a:pt x="1882" y="4489"/>
                </a:lnTo>
                <a:lnTo>
                  <a:pt x="1881" y="4489"/>
                </a:lnTo>
                <a:lnTo>
                  <a:pt x="1881" y="4489"/>
                </a:lnTo>
                <a:lnTo>
                  <a:pt x="1881" y="4489"/>
                </a:lnTo>
                <a:lnTo>
                  <a:pt x="1880" y="4489"/>
                </a:lnTo>
                <a:lnTo>
                  <a:pt x="1880" y="4489"/>
                </a:lnTo>
                <a:lnTo>
                  <a:pt x="1879" y="4489"/>
                </a:lnTo>
                <a:lnTo>
                  <a:pt x="1879" y="4489"/>
                </a:lnTo>
                <a:lnTo>
                  <a:pt x="1878" y="4489"/>
                </a:lnTo>
                <a:lnTo>
                  <a:pt x="1878" y="4489"/>
                </a:lnTo>
                <a:lnTo>
                  <a:pt x="1877" y="4489"/>
                </a:lnTo>
                <a:lnTo>
                  <a:pt x="1877" y="4489"/>
                </a:lnTo>
                <a:lnTo>
                  <a:pt x="1876" y="4489"/>
                </a:lnTo>
                <a:lnTo>
                  <a:pt x="1875" y="4488"/>
                </a:lnTo>
                <a:lnTo>
                  <a:pt x="1875" y="4488"/>
                </a:lnTo>
                <a:lnTo>
                  <a:pt x="1874" y="4488"/>
                </a:lnTo>
                <a:lnTo>
                  <a:pt x="1874" y="4488"/>
                </a:lnTo>
                <a:lnTo>
                  <a:pt x="1873" y="4488"/>
                </a:lnTo>
                <a:lnTo>
                  <a:pt x="1873" y="4488"/>
                </a:lnTo>
                <a:lnTo>
                  <a:pt x="1872" y="4488"/>
                </a:lnTo>
                <a:lnTo>
                  <a:pt x="1872" y="4488"/>
                </a:lnTo>
                <a:lnTo>
                  <a:pt x="1871" y="4488"/>
                </a:lnTo>
                <a:lnTo>
                  <a:pt x="1871" y="4488"/>
                </a:lnTo>
                <a:lnTo>
                  <a:pt x="1870" y="4487"/>
                </a:lnTo>
                <a:lnTo>
                  <a:pt x="1870" y="4487"/>
                </a:lnTo>
                <a:lnTo>
                  <a:pt x="1869" y="4487"/>
                </a:lnTo>
                <a:lnTo>
                  <a:pt x="1869" y="4487"/>
                </a:lnTo>
                <a:lnTo>
                  <a:pt x="1867" y="4486"/>
                </a:lnTo>
                <a:lnTo>
                  <a:pt x="1866" y="4486"/>
                </a:lnTo>
                <a:lnTo>
                  <a:pt x="1866" y="4485"/>
                </a:lnTo>
                <a:lnTo>
                  <a:pt x="1866" y="4485"/>
                </a:lnTo>
                <a:lnTo>
                  <a:pt x="1865" y="4485"/>
                </a:lnTo>
                <a:lnTo>
                  <a:pt x="1865" y="4485"/>
                </a:lnTo>
                <a:lnTo>
                  <a:pt x="1864" y="4485"/>
                </a:lnTo>
                <a:lnTo>
                  <a:pt x="1864" y="4485"/>
                </a:lnTo>
                <a:lnTo>
                  <a:pt x="1863" y="4484"/>
                </a:lnTo>
                <a:lnTo>
                  <a:pt x="1863" y="4484"/>
                </a:lnTo>
                <a:lnTo>
                  <a:pt x="1862" y="4484"/>
                </a:lnTo>
                <a:lnTo>
                  <a:pt x="1862" y="4484"/>
                </a:lnTo>
                <a:lnTo>
                  <a:pt x="1862" y="4483"/>
                </a:lnTo>
                <a:lnTo>
                  <a:pt x="1861" y="4483"/>
                </a:lnTo>
                <a:lnTo>
                  <a:pt x="1861" y="4483"/>
                </a:lnTo>
                <a:lnTo>
                  <a:pt x="1861" y="4483"/>
                </a:lnTo>
                <a:lnTo>
                  <a:pt x="1860" y="4482"/>
                </a:lnTo>
                <a:lnTo>
                  <a:pt x="1860" y="4482"/>
                </a:lnTo>
                <a:lnTo>
                  <a:pt x="1859" y="4482"/>
                </a:lnTo>
                <a:lnTo>
                  <a:pt x="1858" y="4481"/>
                </a:lnTo>
                <a:lnTo>
                  <a:pt x="1858" y="4481"/>
                </a:lnTo>
                <a:lnTo>
                  <a:pt x="1857" y="4480"/>
                </a:lnTo>
                <a:lnTo>
                  <a:pt x="1857" y="4480"/>
                </a:lnTo>
                <a:lnTo>
                  <a:pt x="1857" y="4480"/>
                </a:lnTo>
                <a:lnTo>
                  <a:pt x="1857" y="4479"/>
                </a:lnTo>
                <a:lnTo>
                  <a:pt x="1856" y="4479"/>
                </a:lnTo>
                <a:lnTo>
                  <a:pt x="1856" y="4479"/>
                </a:lnTo>
                <a:lnTo>
                  <a:pt x="1855" y="4478"/>
                </a:lnTo>
                <a:lnTo>
                  <a:pt x="1855" y="4478"/>
                </a:lnTo>
                <a:lnTo>
                  <a:pt x="1854" y="4478"/>
                </a:lnTo>
                <a:lnTo>
                  <a:pt x="1854" y="4477"/>
                </a:lnTo>
                <a:lnTo>
                  <a:pt x="1854" y="4477"/>
                </a:lnTo>
                <a:lnTo>
                  <a:pt x="1854" y="4477"/>
                </a:lnTo>
                <a:lnTo>
                  <a:pt x="1853" y="4476"/>
                </a:lnTo>
                <a:lnTo>
                  <a:pt x="1853" y="4476"/>
                </a:lnTo>
                <a:lnTo>
                  <a:pt x="1852" y="4476"/>
                </a:lnTo>
                <a:lnTo>
                  <a:pt x="1852" y="4475"/>
                </a:lnTo>
                <a:lnTo>
                  <a:pt x="1852" y="4475"/>
                </a:lnTo>
                <a:lnTo>
                  <a:pt x="1852" y="4475"/>
                </a:lnTo>
                <a:lnTo>
                  <a:pt x="1851" y="4474"/>
                </a:lnTo>
                <a:lnTo>
                  <a:pt x="1851" y="4474"/>
                </a:lnTo>
                <a:lnTo>
                  <a:pt x="1850" y="4473"/>
                </a:lnTo>
                <a:lnTo>
                  <a:pt x="1850" y="4473"/>
                </a:lnTo>
                <a:lnTo>
                  <a:pt x="1850" y="4472"/>
                </a:lnTo>
                <a:lnTo>
                  <a:pt x="1849" y="4472"/>
                </a:lnTo>
                <a:lnTo>
                  <a:pt x="1849" y="4472"/>
                </a:lnTo>
                <a:lnTo>
                  <a:pt x="1849" y="4471"/>
                </a:lnTo>
                <a:lnTo>
                  <a:pt x="1849" y="4471"/>
                </a:lnTo>
                <a:lnTo>
                  <a:pt x="1848" y="4470"/>
                </a:lnTo>
                <a:lnTo>
                  <a:pt x="1848" y="4470"/>
                </a:lnTo>
                <a:lnTo>
                  <a:pt x="1848" y="4469"/>
                </a:lnTo>
                <a:lnTo>
                  <a:pt x="1848" y="4469"/>
                </a:lnTo>
                <a:lnTo>
                  <a:pt x="1847" y="4468"/>
                </a:lnTo>
                <a:lnTo>
                  <a:pt x="1847" y="4468"/>
                </a:lnTo>
                <a:lnTo>
                  <a:pt x="1847" y="4467"/>
                </a:lnTo>
                <a:lnTo>
                  <a:pt x="1847" y="4467"/>
                </a:lnTo>
                <a:lnTo>
                  <a:pt x="1846" y="4467"/>
                </a:lnTo>
                <a:lnTo>
                  <a:pt x="1846" y="4467"/>
                </a:lnTo>
                <a:lnTo>
                  <a:pt x="1846" y="4466"/>
                </a:lnTo>
                <a:lnTo>
                  <a:pt x="1846" y="4466"/>
                </a:lnTo>
                <a:lnTo>
                  <a:pt x="1846" y="4465"/>
                </a:lnTo>
                <a:lnTo>
                  <a:pt x="1845" y="4465"/>
                </a:lnTo>
                <a:lnTo>
                  <a:pt x="1845" y="4463"/>
                </a:lnTo>
                <a:lnTo>
                  <a:pt x="1844" y="4462"/>
                </a:lnTo>
                <a:lnTo>
                  <a:pt x="1844" y="4461"/>
                </a:lnTo>
                <a:lnTo>
                  <a:pt x="1844" y="4461"/>
                </a:lnTo>
                <a:lnTo>
                  <a:pt x="1844" y="4460"/>
                </a:lnTo>
                <a:lnTo>
                  <a:pt x="1844" y="4460"/>
                </a:lnTo>
                <a:lnTo>
                  <a:pt x="1844" y="4459"/>
                </a:lnTo>
                <a:lnTo>
                  <a:pt x="1844" y="4459"/>
                </a:lnTo>
                <a:lnTo>
                  <a:pt x="1843" y="4458"/>
                </a:lnTo>
                <a:lnTo>
                  <a:pt x="1843" y="4458"/>
                </a:lnTo>
                <a:lnTo>
                  <a:pt x="1843" y="4458"/>
                </a:lnTo>
                <a:lnTo>
                  <a:pt x="1843" y="4457"/>
                </a:lnTo>
                <a:lnTo>
                  <a:pt x="1843" y="4457"/>
                </a:lnTo>
                <a:lnTo>
                  <a:pt x="1843" y="4456"/>
                </a:lnTo>
                <a:lnTo>
                  <a:pt x="1843" y="4455"/>
                </a:lnTo>
                <a:lnTo>
                  <a:pt x="1843" y="4454"/>
                </a:lnTo>
                <a:lnTo>
                  <a:pt x="1843" y="4454"/>
                </a:lnTo>
                <a:lnTo>
                  <a:pt x="1843" y="4454"/>
                </a:lnTo>
                <a:lnTo>
                  <a:pt x="1843" y="4453"/>
                </a:lnTo>
                <a:lnTo>
                  <a:pt x="1843" y="4453"/>
                </a:lnTo>
                <a:lnTo>
                  <a:pt x="1842" y="4453"/>
                </a:lnTo>
                <a:lnTo>
                  <a:pt x="1842" y="4452"/>
                </a:lnTo>
                <a:lnTo>
                  <a:pt x="1842" y="4452"/>
                </a:lnTo>
                <a:lnTo>
                  <a:pt x="1842" y="4451"/>
                </a:lnTo>
                <a:lnTo>
                  <a:pt x="1842" y="4451"/>
                </a:lnTo>
                <a:lnTo>
                  <a:pt x="1842" y="4450"/>
                </a:lnTo>
                <a:lnTo>
                  <a:pt x="1842" y="4450"/>
                </a:lnTo>
                <a:lnTo>
                  <a:pt x="1842" y="4449"/>
                </a:lnTo>
                <a:lnTo>
                  <a:pt x="1842" y="4449"/>
                </a:lnTo>
                <a:lnTo>
                  <a:pt x="1842" y="4448"/>
                </a:lnTo>
                <a:lnTo>
                  <a:pt x="1842" y="4448"/>
                </a:lnTo>
                <a:lnTo>
                  <a:pt x="1842" y="4448"/>
                </a:lnTo>
                <a:lnTo>
                  <a:pt x="1842" y="4447"/>
                </a:lnTo>
                <a:lnTo>
                  <a:pt x="1842" y="4447"/>
                </a:lnTo>
                <a:lnTo>
                  <a:pt x="1842" y="4446"/>
                </a:lnTo>
                <a:lnTo>
                  <a:pt x="1842" y="4446"/>
                </a:lnTo>
                <a:lnTo>
                  <a:pt x="1842" y="4445"/>
                </a:lnTo>
                <a:lnTo>
                  <a:pt x="1843" y="4445"/>
                </a:lnTo>
                <a:lnTo>
                  <a:pt x="1843" y="4444"/>
                </a:lnTo>
                <a:lnTo>
                  <a:pt x="1843" y="4444"/>
                </a:lnTo>
                <a:lnTo>
                  <a:pt x="1843" y="4444"/>
                </a:lnTo>
                <a:lnTo>
                  <a:pt x="1843" y="4442"/>
                </a:lnTo>
                <a:lnTo>
                  <a:pt x="1843" y="4442"/>
                </a:lnTo>
                <a:lnTo>
                  <a:pt x="1843" y="4442"/>
                </a:lnTo>
                <a:lnTo>
                  <a:pt x="1843" y="4441"/>
                </a:lnTo>
                <a:lnTo>
                  <a:pt x="1843" y="4441"/>
                </a:lnTo>
                <a:lnTo>
                  <a:pt x="1843" y="4440"/>
                </a:lnTo>
                <a:lnTo>
                  <a:pt x="1843" y="4440"/>
                </a:lnTo>
                <a:cubicBezTo>
                  <a:pt x="1844" y="4439"/>
                  <a:pt x="1844" y="4437"/>
                  <a:pt x="1844" y="4436"/>
                </a:cubicBezTo>
                <a:lnTo>
                  <a:pt x="1844" y="4436"/>
                </a:lnTo>
                <a:lnTo>
                  <a:pt x="1844" y="4435"/>
                </a:lnTo>
                <a:lnTo>
                  <a:pt x="1845" y="4435"/>
                </a:lnTo>
                <a:lnTo>
                  <a:pt x="1845" y="4434"/>
                </a:lnTo>
                <a:lnTo>
                  <a:pt x="1845" y="4434"/>
                </a:lnTo>
                <a:lnTo>
                  <a:pt x="1845" y="4434"/>
                </a:lnTo>
                <a:lnTo>
                  <a:pt x="1845" y="4433"/>
                </a:lnTo>
                <a:lnTo>
                  <a:pt x="1845" y="4433"/>
                </a:lnTo>
                <a:lnTo>
                  <a:pt x="1846" y="4432"/>
                </a:lnTo>
                <a:lnTo>
                  <a:pt x="1846" y="4432"/>
                </a:lnTo>
                <a:lnTo>
                  <a:pt x="1846" y="4431"/>
                </a:lnTo>
                <a:lnTo>
                  <a:pt x="1846" y="4431"/>
                </a:lnTo>
                <a:lnTo>
                  <a:pt x="1846" y="4431"/>
                </a:lnTo>
                <a:lnTo>
                  <a:pt x="1847" y="4430"/>
                </a:lnTo>
                <a:lnTo>
                  <a:pt x="1847" y="4430"/>
                </a:lnTo>
                <a:lnTo>
                  <a:pt x="1847" y="4430"/>
                </a:lnTo>
                <a:lnTo>
                  <a:pt x="1847" y="4429"/>
                </a:lnTo>
                <a:lnTo>
                  <a:pt x="1848" y="4429"/>
                </a:lnTo>
                <a:lnTo>
                  <a:pt x="1850" y="4425"/>
                </a:lnTo>
                <a:lnTo>
                  <a:pt x="2205" y="3807"/>
                </a:lnTo>
                <a:lnTo>
                  <a:pt x="47" y="3225"/>
                </a:lnTo>
                <a:close/>
                <a:moveTo>
                  <a:pt x="3632" y="5469"/>
                </a:moveTo>
                <a:cubicBezTo>
                  <a:pt x="3858" y="5423"/>
                  <a:pt x="4072" y="5346"/>
                  <a:pt x="4269" y="5240"/>
                </a:cubicBezTo>
                <a:lnTo>
                  <a:pt x="4134" y="5005"/>
                </a:lnTo>
                <a:lnTo>
                  <a:pt x="4273" y="4924"/>
                </a:lnTo>
                <a:lnTo>
                  <a:pt x="4409" y="5159"/>
                </a:lnTo>
                <a:cubicBezTo>
                  <a:pt x="4561" y="5064"/>
                  <a:pt x="4701" y="4953"/>
                  <a:pt x="4826" y="4827"/>
                </a:cubicBezTo>
                <a:cubicBezTo>
                  <a:pt x="4952" y="4702"/>
                  <a:pt x="5064" y="4562"/>
                  <a:pt x="5158" y="4410"/>
                </a:cubicBezTo>
                <a:lnTo>
                  <a:pt x="4923" y="4274"/>
                </a:lnTo>
                <a:lnTo>
                  <a:pt x="5004" y="4134"/>
                </a:lnTo>
                <a:lnTo>
                  <a:pt x="5239" y="4270"/>
                </a:lnTo>
                <a:cubicBezTo>
                  <a:pt x="5345" y="4073"/>
                  <a:pt x="5422" y="3859"/>
                  <a:pt x="5468" y="3633"/>
                </a:cubicBezTo>
                <a:lnTo>
                  <a:pt x="5737" y="3561"/>
                </a:lnTo>
                <a:cubicBezTo>
                  <a:pt x="5692" y="3859"/>
                  <a:pt x="5596" y="4140"/>
                  <a:pt x="5458" y="4396"/>
                </a:cubicBezTo>
                <a:lnTo>
                  <a:pt x="5459" y="4397"/>
                </a:lnTo>
                <a:lnTo>
                  <a:pt x="5441" y="4427"/>
                </a:lnTo>
                <a:cubicBezTo>
                  <a:pt x="5427" y="4452"/>
                  <a:pt x="5413" y="4477"/>
                  <a:pt x="5398" y="4502"/>
                </a:cubicBezTo>
                <a:lnTo>
                  <a:pt x="5378" y="4537"/>
                </a:lnTo>
                <a:lnTo>
                  <a:pt x="5377" y="4536"/>
                </a:lnTo>
                <a:cubicBezTo>
                  <a:pt x="5271" y="4707"/>
                  <a:pt x="5146" y="4864"/>
                  <a:pt x="5005" y="5005"/>
                </a:cubicBezTo>
                <a:cubicBezTo>
                  <a:pt x="4864" y="5147"/>
                  <a:pt x="4706" y="5272"/>
                  <a:pt x="4536" y="5378"/>
                </a:cubicBezTo>
                <a:lnTo>
                  <a:pt x="4536" y="5379"/>
                </a:lnTo>
                <a:lnTo>
                  <a:pt x="4502" y="5399"/>
                </a:lnTo>
                <a:cubicBezTo>
                  <a:pt x="4477" y="5413"/>
                  <a:pt x="4452" y="5428"/>
                  <a:pt x="4426" y="5442"/>
                </a:cubicBezTo>
                <a:lnTo>
                  <a:pt x="4396" y="5460"/>
                </a:lnTo>
                <a:lnTo>
                  <a:pt x="4396" y="5459"/>
                </a:lnTo>
                <a:cubicBezTo>
                  <a:pt x="4140" y="5596"/>
                  <a:pt x="3858" y="5692"/>
                  <a:pt x="3560" y="5738"/>
                </a:cubicBezTo>
                <a:lnTo>
                  <a:pt x="3632" y="5469"/>
                </a:lnTo>
                <a:lnTo>
                  <a:pt x="3632" y="5469"/>
                </a:lnTo>
                <a:close/>
              </a:path>
            </a:pathLst>
          </a:custGeom>
          <a:solidFill>
            <a:srgbClr val="3C8DBC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775471" y="707455"/>
            <a:ext cx="43519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Региональный проект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«Цифровая образовательная среда (Белгородская область)»</a:t>
            </a:r>
          </a:p>
        </p:txBody>
      </p:sp>
      <p:grpSp>
        <p:nvGrpSpPr>
          <p:cNvPr id="53" name="Arrow19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 bwMode="auto">
          <a:xfrm>
            <a:off x="9555686" y="5533559"/>
            <a:ext cx="625475" cy="542925"/>
            <a:chOff x="1412032" y="2732632"/>
            <a:chExt cx="1016496" cy="884112"/>
          </a:xfrm>
        </p:grpSpPr>
        <p:sp>
          <p:nvSpPr>
            <p:cNvPr id="54" name="Chevron 177">
              <a:extLst>
                <a:ext uri="{FF2B5EF4-FFF2-40B4-BE49-F238E27FC236}">
                  <a16:creationId xmlns:a16="http://schemas.microsoft.com/office/drawing/2014/main" id="{77067CE6-CA0F-4414-B96E-7E87D231A199}"/>
                </a:ext>
              </a:extLst>
            </p:cNvPr>
            <p:cNvSpPr/>
            <p:nvPr/>
          </p:nvSpPr>
          <p:spPr>
            <a:xfrm>
              <a:off x="1412032" y="2732632"/>
              <a:ext cx="575326" cy="884112"/>
            </a:xfrm>
            <a:prstGeom prst="chevron">
              <a:avLst>
                <a:gd name="adj" fmla="val 5618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Chevron 178">
              <a:extLst>
                <a:ext uri="{FF2B5EF4-FFF2-40B4-BE49-F238E27FC236}">
                  <a16:creationId xmlns:a16="http://schemas.microsoft.com/office/drawing/2014/main" id="{4668FEBE-C66D-4C01-BDB8-4F5883D23441}"/>
                </a:ext>
              </a:extLst>
            </p:cNvPr>
            <p:cNvSpPr/>
            <p:nvPr/>
          </p:nvSpPr>
          <p:spPr>
            <a:xfrm>
              <a:off x="1853201" y="2732632"/>
              <a:ext cx="575327" cy="884112"/>
            </a:xfrm>
            <a:prstGeom prst="chevron">
              <a:avLst>
                <a:gd name="adj" fmla="val 5618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8015938" y="5412016"/>
            <a:ext cx="1490603" cy="769968"/>
            <a:chOff x="4691207" y="4183932"/>
            <a:chExt cx="1490603" cy="769968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4691207" y="4584568"/>
              <a:ext cx="14906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2023 год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856344" y="4183932"/>
              <a:ext cx="13254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8C3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50,0 %</a:t>
              </a: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0163719" y="5386938"/>
            <a:ext cx="1490603" cy="785189"/>
            <a:chOff x="4691207" y="4168711"/>
            <a:chExt cx="1490603" cy="785189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4691207" y="4584568"/>
              <a:ext cx="14906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2024 год</a:t>
              </a: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839923" y="4168711"/>
              <a:ext cx="13254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60,0 %</a:t>
              </a:r>
            </a:p>
          </p:txBody>
        </p:sp>
      </p:grpSp>
      <p:grpSp>
        <p:nvGrpSpPr>
          <p:cNvPr id="2053" name="Группа 2052"/>
          <p:cNvGrpSpPr/>
          <p:nvPr/>
        </p:nvGrpSpPr>
        <p:grpSpPr>
          <a:xfrm>
            <a:off x="7933009" y="4153050"/>
            <a:ext cx="3814357" cy="795296"/>
            <a:chOff x="7933009" y="4153050"/>
            <a:chExt cx="3814357" cy="795296"/>
          </a:xfrm>
        </p:grpSpPr>
        <p:grpSp>
          <p:nvGrpSpPr>
            <p:cNvPr id="62" name="Arrow19" descr="{&quot;Key&quot;:&quot;POWER_USER_SHAPE_ICON&quot;,&quot;Value&quot;:&quot;POWER_USER_SHAPE_ICON_STYLE_1&quot;}"/>
            <p:cNvGrpSpPr>
              <a:grpSpLocks noChangeAspect="1"/>
            </p:cNvGrpSpPr>
            <p:nvPr/>
          </p:nvGrpSpPr>
          <p:grpSpPr bwMode="auto">
            <a:xfrm>
              <a:off x="9472757" y="4299921"/>
              <a:ext cx="625475" cy="542925"/>
              <a:chOff x="1412032" y="2732632"/>
              <a:chExt cx="1016496" cy="884112"/>
            </a:xfrm>
          </p:grpSpPr>
          <p:sp>
            <p:nvSpPr>
              <p:cNvPr id="63" name="Chevron 177">
                <a:extLst>
                  <a:ext uri="{FF2B5EF4-FFF2-40B4-BE49-F238E27FC236}">
                    <a16:creationId xmlns:a16="http://schemas.microsoft.com/office/drawing/2014/main" id="{77067CE6-CA0F-4414-B96E-7E87D231A199}"/>
                  </a:ext>
                </a:extLst>
              </p:cNvPr>
              <p:cNvSpPr/>
              <p:nvPr/>
            </p:nvSpPr>
            <p:spPr>
              <a:xfrm>
                <a:off x="1412032" y="2732632"/>
                <a:ext cx="575326" cy="884112"/>
              </a:xfrm>
              <a:prstGeom prst="chevron">
                <a:avLst>
                  <a:gd name="adj" fmla="val 5618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Chevron 178">
                <a:extLst>
                  <a:ext uri="{FF2B5EF4-FFF2-40B4-BE49-F238E27FC236}">
                    <a16:creationId xmlns:a16="http://schemas.microsoft.com/office/drawing/2014/main" id="{4668FEBE-C66D-4C01-BDB8-4F5883D23441}"/>
                  </a:ext>
                </a:extLst>
              </p:cNvPr>
              <p:cNvSpPr/>
              <p:nvPr/>
            </p:nvSpPr>
            <p:spPr>
              <a:xfrm>
                <a:off x="1853201" y="2732632"/>
                <a:ext cx="575327" cy="884112"/>
              </a:xfrm>
              <a:prstGeom prst="chevron">
                <a:avLst>
                  <a:gd name="adj" fmla="val 5618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Группа 64"/>
            <p:cNvGrpSpPr/>
            <p:nvPr/>
          </p:nvGrpSpPr>
          <p:grpSpPr>
            <a:xfrm>
              <a:off x="7933009" y="4178378"/>
              <a:ext cx="1490603" cy="769968"/>
              <a:chOff x="4691207" y="4183932"/>
              <a:chExt cx="1490603" cy="769968"/>
            </a:xfrm>
          </p:grpSpPr>
          <p:sp>
            <p:nvSpPr>
              <p:cNvPr id="66" name="Прямоугольник 65"/>
              <p:cNvSpPr/>
              <p:nvPr/>
            </p:nvSpPr>
            <p:spPr>
              <a:xfrm>
                <a:off x="4691207" y="4584568"/>
                <a:ext cx="1490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2023 год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856344" y="4183932"/>
                <a:ext cx="13254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8C3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95,0 %</a:t>
                </a:r>
              </a:p>
            </p:txBody>
          </p:sp>
        </p:grpSp>
        <p:grpSp>
          <p:nvGrpSpPr>
            <p:cNvPr id="68" name="Группа 67"/>
            <p:cNvGrpSpPr/>
            <p:nvPr/>
          </p:nvGrpSpPr>
          <p:grpSpPr>
            <a:xfrm>
              <a:off x="10080790" y="4153050"/>
              <a:ext cx="1666576" cy="785439"/>
              <a:chOff x="4691207" y="4168461"/>
              <a:chExt cx="1666576" cy="785439"/>
            </a:xfrm>
          </p:grpSpPr>
          <p:sp>
            <p:nvSpPr>
              <p:cNvPr id="69" name="Прямоугольник 68"/>
              <p:cNvSpPr/>
              <p:nvPr/>
            </p:nvSpPr>
            <p:spPr>
              <a:xfrm>
                <a:off x="4691207" y="4584568"/>
                <a:ext cx="1490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2024 год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4839923" y="4168461"/>
                <a:ext cx="15178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100,0 %</a:t>
                </a:r>
              </a:p>
            </p:txBody>
          </p:sp>
        </p:grpSp>
      </p:grpSp>
      <p:grpSp>
        <p:nvGrpSpPr>
          <p:cNvPr id="72" name="Группа 71"/>
          <p:cNvGrpSpPr/>
          <p:nvPr/>
        </p:nvGrpSpPr>
        <p:grpSpPr>
          <a:xfrm>
            <a:off x="7839965" y="2857476"/>
            <a:ext cx="3814357" cy="795046"/>
            <a:chOff x="7933009" y="4153300"/>
            <a:chExt cx="3814357" cy="795046"/>
          </a:xfrm>
        </p:grpSpPr>
        <p:grpSp>
          <p:nvGrpSpPr>
            <p:cNvPr id="73" name="Arrow19" descr="{&quot;Key&quot;:&quot;POWER_USER_SHAPE_ICON&quot;,&quot;Value&quot;:&quot;POWER_USER_SHAPE_ICON_STYLE_1&quot;}"/>
            <p:cNvGrpSpPr>
              <a:grpSpLocks noChangeAspect="1"/>
            </p:cNvGrpSpPr>
            <p:nvPr/>
          </p:nvGrpSpPr>
          <p:grpSpPr bwMode="auto">
            <a:xfrm>
              <a:off x="9472757" y="4299921"/>
              <a:ext cx="625475" cy="542925"/>
              <a:chOff x="1412032" y="2732632"/>
              <a:chExt cx="1016496" cy="884112"/>
            </a:xfrm>
          </p:grpSpPr>
          <p:sp>
            <p:nvSpPr>
              <p:cNvPr id="80" name="Chevron 177">
                <a:extLst>
                  <a:ext uri="{FF2B5EF4-FFF2-40B4-BE49-F238E27FC236}">
                    <a16:creationId xmlns:a16="http://schemas.microsoft.com/office/drawing/2014/main" id="{77067CE6-CA0F-4414-B96E-7E87D231A199}"/>
                  </a:ext>
                </a:extLst>
              </p:cNvPr>
              <p:cNvSpPr/>
              <p:nvPr/>
            </p:nvSpPr>
            <p:spPr>
              <a:xfrm>
                <a:off x="1412032" y="2732632"/>
                <a:ext cx="575326" cy="884112"/>
              </a:xfrm>
              <a:prstGeom prst="chevron">
                <a:avLst>
                  <a:gd name="adj" fmla="val 5618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Chevron 178">
                <a:extLst>
                  <a:ext uri="{FF2B5EF4-FFF2-40B4-BE49-F238E27FC236}">
                    <a16:creationId xmlns:a16="http://schemas.microsoft.com/office/drawing/2014/main" id="{4668FEBE-C66D-4C01-BDB8-4F5883D23441}"/>
                  </a:ext>
                </a:extLst>
              </p:cNvPr>
              <p:cNvSpPr/>
              <p:nvPr/>
            </p:nvSpPr>
            <p:spPr>
              <a:xfrm>
                <a:off x="1853201" y="2732632"/>
                <a:ext cx="575327" cy="884112"/>
              </a:xfrm>
              <a:prstGeom prst="chevron">
                <a:avLst>
                  <a:gd name="adj" fmla="val 5618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4" name="Группа 73"/>
            <p:cNvGrpSpPr/>
            <p:nvPr/>
          </p:nvGrpSpPr>
          <p:grpSpPr>
            <a:xfrm>
              <a:off x="7933009" y="4178378"/>
              <a:ext cx="1490603" cy="769968"/>
              <a:chOff x="4691207" y="4183932"/>
              <a:chExt cx="1490603" cy="769968"/>
            </a:xfrm>
          </p:grpSpPr>
          <p:sp>
            <p:nvSpPr>
              <p:cNvPr id="78" name="Прямоугольник 77"/>
              <p:cNvSpPr/>
              <p:nvPr/>
            </p:nvSpPr>
            <p:spPr>
              <a:xfrm>
                <a:off x="4691207" y="4584568"/>
                <a:ext cx="1490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2023 год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4856344" y="4183932"/>
                <a:ext cx="13254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8C3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50,0 %</a:t>
                </a:r>
              </a:p>
            </p:txBody>
          </p:sp>
        </p:grpSp>
        <p:grpSp>
          <p:nvGrpSpPr>
            <p:cNvPr id="75" name="Группа 74"/>
            <p:cNvGrpSpPr/>
            <p:nvPr/>
          </p:nvGrpSpPr>
          <p:grpSpPr>
            <a:xfrm>
              <a:off x="10080790" y="4153300"/>
              <a:ext cx="1666576" cy="785189"/>
              <a:chOff x="4691207" y="4168711"/>
              <a:chExt cx="1666576" cy="785189"/>
            </a:xfrm>
          </p:grpSpPr>
          <p:sp>
            <p:nvSpPr>
              <p:cNvPr id="76" name="Прямоугольник 75"/>
              <p:cNvSpPr/>
              <p:nvPr/>
            </p:nvSpPr>
            <p:spPr>
              <a:xfrm>
                <a:off x="4691207" y="4584568"/>
                <a:ext cx="149060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2024 год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4839923" y="4168711"/>
                <a:ext cx="15178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55,0 %</a:t>
                </a:r>
              </a:p>
            </p:txBody>
          </p:sp>
        </p:grpSp>
      </p:grpSp>
      <p:sp>
        <p:nvSpPr>
          <p:cNvPr id="2054" name="Плюс 2053"/>
          <p:cNvSpPr/>
          <p:nvPr/>
        </p:nvSpPr>
        <p:spPr>
          <a:xfrm>
            <a:off x="8012317" y="1867871"/>
            <a:ext cx="487120" cy="511213"/>
          </a:xfrm>
          <a:prstGeom prst="mathPlus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499437" y="1872299"/>
            <a:ext cx="1325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8C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382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8939250" y="2264350"/>
            <a:ext cx="1490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2023 год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85" name="Picture 6" descr="https://eservices.ifg.gr/static/images/schoo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077" y="1779635"/>
            <a:ext cx="503217" cy="50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6" descr="https://eservices.ifg.gr/static/images/schoo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2504" y="1772603"/>
            <a:ext cx="503217" cy="50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6" descr="https://eservices.ifg.gr/static/images/schoo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379" y="1772603"/>
            <a:ext cx="503217" cy="50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3395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0" y="2592540"/>
            <a:ext cx="3984336" cy="1395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Объект 2">
            <a:extLst>
              <a:ext uri="{FF2B5EF4-FFF2-40B4-BE49-F238E27FC236}">
                <a16:creationId xmlns:a16="http://schemas.microsoft.com/office/drawing/2014/main" id="{D151A876-6385-9240-A69D-E9AE7823C8F1}"/>
              </a:ext>
            </a:extLst>
          </p:cNvPr>
          <p:cNvSpPr txBox="1">
            <a:spLocks/>
          </p:cNvSpPr>
          <p:nvPr/>
        </p:nvSpPr>
        <p:spPr>
          <a:xfrm>
            <a:off x="4684948" y="889860"/>
            <a:ext cx="2954102" cy="72770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:a16="http://schemas.microsoft.com/office/drawing/2014/main" id="{83DB31D2-64CE-42A1-90C3-F5EF2E767E8C}"/>
              </a:ext>
            </a:extLst>
          </p:cNvPr>
          <p:cNvGrpSpPr/>
          <p:nvPr/>
        </p:nvGrpSpPr>
        <p:grpSpPr>
          <a:xfrm>
            <a:off x="0" y="6409018"/>
            <a:ext cx="12192000" cy="457332"/>
            <a:chOff x="0" y="6086693"/>
            <a:chExt cx="12192000" cy="803103"/>
          </a:xfrm>
        </p:grpSpPr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9" name="Рисунок 18" descr="E7YGZR1X0AIxWl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51" y="830"/>
            <a:ext cx="1774457" cy="1580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/>
          <a:srcRect l="7739" t="9193" r="31701"/>
          <a:stretch>
            <a:fillRect/>
          </a:stretch>
        </p:blipFill>
        <p:spPr bwMode="auto">
          <a:xfrm>
            <a:off x="-392035" y="1124271"/>
            <a:ext cx="5056244" cy="469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719079" y="133606"/>
            <a:ext cx="73949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ПРОБЛЕМЫ ДИСТАНЦИОННОГО ФОРМАТА ОБУЧЕНИЯ</a:t>
            </a:r>
            <a:endParaRPr lang="en-US" sz="20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84947" y="1037486"/>
            <a:ext cx="3962097" cy="954107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НИЗКИЙ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УРОВЕНЬ ЦИФРОВОЙ ГРАМОТНОСТИ </a:t>
            </a:r>
          </a:p>
          <a:p>
            <a:pPr algn="ctr"/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ПЕДАГОГОВ РЕГИОНА. ОСОБЕННО ЭТО ОТНОСИТСЯ К ПЕДАГОГАМ СТАРШЕГО ПОКОЛЕНИЯ.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4947" y="2129054"/>
            <a:ext cx="3962097" cy="95410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DA0000"/>
                </a:solidFill>
              </a:rPr>
              <a:t>ИЗМЕНЕНИЕ </a:t>
            </a:r>
            <a:r>
              <a:rPr lang="ru-RU" sz="1400" dirty="0" smtClean="0">
                <a:solidFill>
                  <a:srgbClr val="DA0000"/>
                </a:solidFill>
              </a:rPr>
              <a:t>МОДЕЛИ НАСТАВНИЧЕСТВА</a:t>
            </a:r>
            <a:r>
              <a:rPr lang="en-US" sz="1400" dirty="0" smtClean="0">
                <a:solidFill>
                  <a:srgbClr val="DA0000"/>
                </a:solidFill>
              </a:rPr>
              <a:t>,</a:t>
            </a:r>
            <a:r>
              <a:rPr lang="ru-RU" sz="1400" dirty="0" smtClean="0">
                <a:solidFill>
                  <a:srgbClr val="DA0000"/>
                </a:solidFill>
              </a:rPr>
              <a:t> КОГДА НАСТАВНИКАМИ ОПЫТНЫХ ПЕДАГОГОВ СТАНОВЯТСЯ МОЛОДЫЕ СПЕЦИАЛИСТЫ. ОСОБЕННО ЭТО КАСАЕТСЯ СЕЛЬСКИХ ШКОЛ.</a:t>
            </a:r>
            <a:endParaRPr lang="ru-RU" sz="1400" dirty="0">
              <a:solidFill>
                <a:srgbClr val="DA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84947" y="4089278"/>
            <a:ext cx="3962097" cy="52322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4C7BD1"/>
                </a:solidFill>
              </a:rPr>
              <a:t>ПРОБЛЕМЫ </a:t>
            </a:r>
            <a:r>
              <a:rPr lang="ru-RU" sz="1400" dirty="0" smtClean="0">
                <a:solidFill>
                  <a:srgbClr val="4C7BD1"/>
                </a:solidFill>
              </a:rPr>
              <a:t>ДИСТАНЦИОННОГО ОБУЧЕНИЯ ДЕТЕЙ С ОВЗ.</a:t>
            </a:r>
            <a:endParaRPr lang="ru-RU" sz="1400" dirty="0">
              <a:solidFill>
                <a:srgbClr val="4C7BD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18138" y="3223825"/>
            <a:ext cx="5930811" cy="73866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512507"/>
                </a:solidFill>
              </a:rPr>
              <a:t>ОТСУТСТВИЕ ЛИЧНОГО ОБЩЕНИЯ ОБУЧАЮЩИХСЯ И ПЕДАГОГА. НЕДОСТАТОЧНОЕ ОБЩЕНИЕ ДЕТЕЙ СО СВЕРСТНИКАМИ. ОТСУТСТВИЕ КУЛЬТУРНО-МАССОВЫХ И СПОРТИВНЫХ МЕРОПРИЯТИЙ.</a:t>
            </a:r>
            <a:endParaRPr lang="ru-RU" sz="1400" dirty="0">
              <a:solidFill>
                <a:srgbClr val="512507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684947" y="4855578"/>
            <a:ext cx="3895711" cy="52322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B0F0"/>
                </a:solidFill>
              </a:rPr>
              <a:t>ПРОЦЕСС ОБУЧЕНИЯ УЧАЩИХСЯ НАЧАЛЬНОЙ ШКОЛЫ</a:t>
            </a:r>
            <a:r>
              <a:rPr lang="en-US" sz="1400" dirty="0" smtClean="0">
                <a:solidFill>
                  <a:srgbClr val="00B0F0"/>
                </a:solidFill>
              </a:rPr>
              <a:t>,</a:t>
            </a:r>
            <a:r>
              <a:rPr lang="ru-RU" sz="1400" dirty="0" smtClean="0">
                <a:solidFill>
                  <a:srgbClr val="00B0F0"/>
                </a:solidFill>
              </a:rPr>
              <a:t> ОСОБЕННО ПЕРВОКЛАССНИКОВ.</a:t>
            </a:r>
            <a:endParaRPr lang="ru-RU" sz="1400" dirty="0">
              <a:solidFill>
                <a:srgbClr val="00B0F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0346" y="964254"/>
            <a:ext cx="2005758" cy="1603387"/>
          </a:xfrm>
          <a:prstGeom prst="rect">
            <a:avLst/>
          </a:prstGeom>
        </p:spPr>
      </p:pic>
      <p:grpSp>
        <p:nvGrpSpPr>
          <p:cNvPr id="23" name="Group 37"/>
          <p:cNvGrpSpPr>
            <a:grpSpLocks/>
          </p:cNvGrpSpPr>
          <p:nvPr/>
        </p:nvGrpSpPr>
        <p:grpSpPr bwMode="auto">
          <a:xfrm>
            <a:off x="9553340" y="4248947"/>
            <a:ext cx="1931804" cy="1736482"/>
            <a:chOff x="1207675" y="1387446"/>
            <a:chExt cx="5089216" cy="4807394"/>
          </a:xfrm>
        </p:grpSpPr>
        <p:sp>
          <p:nvSpPr>
            <p:cNvPr id="24" name="Rectangle 2"/>
            <p:cNvSpPr/>
            <p:nvPr/>
          </p:nvSpPr>
          <p:spPr>
            <a:xfrm>
              <a:off x="2834736" y="2793127"/>
              <a:ext cx="1026639" cy="1028464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Rectangle 60"/>
            <p:cNvSpPr/>
            <p:nvPr/>
          </p:nvSpPr>
          <p:spPr>
            <a:xfrm>
              <a:off x="3852917" y="2793127"/>
              <a:ext cx="1028329" cy="1028464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Rectangle 66"/>
            <p:cNvSpPr/>
            <p:nvPr/>
          </p:nvSpPr>
          <p:spPr>
            <a:xfrm>
              <a:off x="2834736" y="3835124"/>
              <a:ext cx="1026639" cy="1028464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67"/>
            <p:cNvSpPr/>
            <p:nvPr/>
          </p:nvSpPr>
          <p:spPr>
            <a:xfrm>
              <a:off x="3852917" y="3835124"/>
              <a:ext cx="1028329" cy="1028464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207675" y="1387446"/>
              <a:ext cx="1758482" cy="1694207"/>
            </a:xfrm>
            <a:custGeom>
              <a:avLst/>
              <a:gdLst>
                <a:gd name="T0" fmla="*/ 2147483647 w 2134"/>
                <a:gd name="T1" fmla="*/ 0 h 2056"/>
                <a:gd name="T2" fmla="*/ 2147483647 w 2134"/>
                <a:gd name="T3" fmla="*/ 2147483647 h 2056"/>
                <a:gd name="T4" fmla="*/ 0 w 2134"/>
                <a:gd name="T5" fmla="*/ 2147483647 h 2056"/>
                <a:gd name="T6" fmla="*/ 2147483647 w 2134"/>
                <a:gd name="T7" fmla="*/ 2147483647 h 2056"/>
                <a:gd name="T8" fmla="*/ 2147483647 w 2134"/>
                <a:gd name="T9" fmla="*/ 0 h 20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4"/>
                <a:gd name="T16" fmla="*/ 0 h 2056"/>
                <a:gd name="T17" fmla="*/ 2134 w 2134"/>
                <a:gd name="T18" fmla="*/ 2056 h 20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4" h="2056">
                  <a:moveTo>
                    <a:pt x="2134" y="0"/>
                  </a:moveTo>
                  <a:lnTo>
                    <a:pt x="2081" y="2056"/>
                  </a:lnTo>
                  <a:lnTo>
                    <a:pt x="0" y="2056"/>
                  </a:lnTo>
                  <a:lnTo>
                    <a:pt x="141" y="217"/>
                  </a:lnTo>
                  <a:lnTo>
                    <a:pt x="2134" y="0"/>
                  </a:lnTo>
                  <a:close/>
                </a:path>
              </a:pathLst>
            </a:custGeom>
            <a:solidFill>
              <a:srgbClr val="5B9BD5"/>
            </a:solidFill>
            <a:ln w="0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6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922685" y="1387446"/>
              <a:ext cx="580127" cy="2114441"/>
            </a:xfrm>
            <a:custGeom>
              <a:avLst/>
              <a:gdLst>
                <a:gd name="T0" fmla="*/ 53 w 705"/>
                <a:gd name="T1" fmla="*/ 0 h 2565"/>
                <a:gd name="T2" fmla="*/ 705 w 705"/>
                <a:gd name="T3" fmla="*/ 2099 h 2565"/>
                <a:gd name="T4" fmla="*/ 705 w 705"/>
                <a:gd name="T5" fmla="*/ 2565 h 2565"/>
                <a:gd name="T6" fmla="*/ 0 w 705"/>
                <a:gd name="T7" fmla="*/ 2056 h 2565"/>
                <a:gd name="T8" fmla="*/ 53 w 705"/>
                <a:gd name="T9" fmla="*/ 0 h 2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5" h="2565">
                  <a:moveTo>
                    <a:pt x="53" y="0"/>
                  </a:moveTo>
                  <a:lnTo>
                    <a:pt x="705" y="2099"/>
                  </a:lnTo>
                  <a:lnTo>
                    <a:pt x="705" y="2565"/>
                  </a:lnTo>
                  <a:lnTo>
                    <a:pt x="0" y="2056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1207675" y="3082382"/>
              <a:ext cx="2295137" cy="419505"/>
            </a:xfrm>
            <a:custGeom>
              <a:avLst/>
              <a:gdLst>
                <a:gd name="T0" fmla="*/ 0 w 2786"/>
                <a:gd name="T1" fmla="*/ 0 h 509"/>
                <a:gd name="T2" fmla="*/ 2081 w 2786"/>
                <a:gd name="T3" fmla="*/ 0 h 509"/>
                <a:gd name="T4" fmla="*/ 2786 w 2786"/>
                <a:gd name="T5" fmla="*/ 509 h 509"/>
                <a:gd name="T6" fmla="*/ 2433 w 2786"/>
                <a:gd name="T7" fmla="*/ 509 h 509"/>
                <a:gd name="T8" fmla="*/ 0 w 2786"/>
                <a:gd name="T9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6" h="509">
                  <a:moveTo>
                    <a:pt x="0" y="0"/>
                  </a:moveTo>
                  <a:lnTo>
                    <a:pt x="2081" y="0"/>
                  </a:lnTo>
                  <a:lnTo>
                    <a:pt x="2786" y="509"/>
                  </a:lnTo>
                  <a:lnTo>
                    <a:pt x="2433" y="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4850717" y="1851375"/>
              <a:ext cx="1142107" cy="1105849"/>
            </a:xfrm>
            <a:custGeom>
              <a:avLst/>
              <a:gdLst>
                <a:gd name="T0" fmla="*/ 0 w 1386"/>
                <a:gd name="T1" fmla="*/ 0 h 1342"/>
                <a:gd name="T2" fmla="*/ 2147483647 w 1386"/>
                <a:gd name="T3" fmla="*/ 2147483647 h 1342"/>
                <a:gd name="T4" fmla="*/ 2147483647 w 1386"/>
                <a:gd name="T5" fmla="*/ 2147483647 h 1342"/>
                <a:gd name="T6" fmla="*/ 0 w 1386"/>
                <a:gd name="T7" fmla="*/ 2147483647 h 1342"/>
                <a:gd name="T8" fmla="*/ 0 w 1386"/>
                <a:gd name="T9" fmla="*/ 0 h 13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6"/>
                <a:gd name="T16" fmla="*/ 0 h 1342"/>
                <a:gd name="T17" fmla="*/ 1386 w 1386"/>
                <a:gd name="T18" fmla="*/ 1342 h 13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6" h="1342">
                  <a:moveTo>
                    <a:pt x="0" y="0"/>
                  </a:moveTo>
                  <a:lnTo>
                    <a:pt x="1311" y="109"/>
                  </a:lnTo>
                  <a:lnTo>
                    <a:pt x="1386" y="1342"/>
                  </a:lnTo>
                  <a:lnTo>
                    <a:pt x="0" y="13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7D31"/>
            </a:solidFill>
            <a:ln w="0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4189492" y="1850932"/>
              <a:ext cx="661310" cy="1650956"/>
            </a:xfrm>
            <a:custGeom>
              <a:avLst/>
              <a:gdLst>
                <a:gd name="T0" fmla="*/ 802 w 802"/>
                <a:gd name="T1" fmla="*/ 0 h 2002"/>
                <a:gd name="T2" fmla="*/ 802 w 802"/>
                <a:gd name="T3" fmla="*/ 1342 h 2002"/>
                <a:gd name="T4" fmla="*/ 0 w 802"/>
                <a:gd name="T5" fmla="*/ 2002 h 2002"/>
                <a:gd name="T6" fmla="*/ 0 w 802"/>
                <a:gd name="T7" fmla="*/ 1634 h 2002"/>
                <a:gd name="T8" fmla="*/ 802 w 802"/>
                <a:gd name="T9" fmla="*/ 0 h 2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2" h="2002">
                  <a:moveTo>
                    <a:pt x="802" y="0"/>
                  </a:moveTo>
                  <a:lnTo>
                    <a:pt x="802" y="1342"/>
                  </a:lnTo>
                  <a:lnTo>
                    <a:pt x="0" y="2002"/>
                  </a:lnTo>
                  <a:lnTo>
                    <a:pt x="0" y="1634"/>
                  </a:lnTo>
                  <a:lnTo>
                    <a:pt x="802" y="0"/>
                  </a:lnTo>
                  <a:close/>
                </a:path>
              </a:pathLst>
            </a:custGeom>
            <a:solidFill>
              <a:srgbClr val="ED7D31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4189492" y="2957207"/>
              <a:ext cx="1802959" cy="544680"/>
            </a:xfrm>
            <a:custGeom>
              <a:avLst/>
              <a:gdLst>
                <a:gd name="T0" fmla="*/ 802 w 2188"/>
                <a:gd name="T1" fmla="*/ 0 h 660"/>
                <a:gd name="T2" fmla="*/ 2188 w 2188"/>
                <a:gd name="T3" fmla="*/ 0 h 660"/>
                <a:gd name="T4" fmla="*/ 358 w 2188"/>
                <a:gd name="T5" fmla="*/ 660 h 660"/>
                <a:gd name="T6" fmla="*/ 0 w 2188"/>
                <a:gd name="T7" fmla="*/ 660 h 660"/>
                <a:gd name="T8" fmla="*/ 802 w 2188"/>
                <a:gd name="T9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8" h="660">
                  <a:moveTo>
                    <a:pt x="802" y="0"/>
                  </a:moveTo>
                  <a:lnTo>
                    <a:pt x="2188" y="0"/>
                  </a:lnTo>
                  <a:lnTo>
                    <a:pt x="358" y="660"/>
                  </a:lnTo>
                  <a:lnTo>
                    <a:pt x="0" y="660"/>
                  </a:lnTo>
                  <a:lnTo>
                    <a:pt x="802" y="0"/>
                  </a:lnTo>
                  <a:close/>
                </a:path>
              </a:pathLst>
            </a:custGeom>
            <a:solidFill>
              <a:srgbClr val="ED7D31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34" name="Freeform 16"/>
            <p:cNvSpPr>
              <a:spLocks/>
            </p:cNvSpPr>
            <p:nvPr/>
          </p:nvSpPr>
          <p:spPr bwMode="auto">
            <a:xfrm>
              <a:off x="4520993" y="4472839"/>
              <a:ext cx="1775898" cy="1722001"/>
            </a:xfrm>
            <a:custGeom>
              <a:avLst/>
              <a:gdLst>
                <a:gd name="T0" fmla="*/ 2156 w 2156"/>
                <a:gd name="T1" fmla="*/ 0 h 2090"/>
                <a:gd name="T2" fmla="*/ 1973 w 2156"/>
                <a:gd name="T3" fmla="*/ 1851 h 2090"/>
                <a:gd name="T4" fmla="*/ 0 w 2156"/>
                <a:gd name="T5" fmla="*/ 2090 h 2090"/>
                <a:gd name="T6" fmla="*/ 0 w 2156"/>
                <a:gd name="T7" fmla="*/ 54 h 2090"/>
                <a:gd name="T8" fmla="*/ 2156 w 2156"/>
                <a:gd name="T9" fmla="*/ 0 h 2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6" h="2090">
                  <a:moveTo>
                    <a:pt x="2156" y="0"/>
                  </a:moveTo>
                  <a:lnTo>
                    <a:pt x="1973" y="1851"/>
                  </a:lnTo>
                  <a:lnTo>
                    <a:pt x="0" y="2090"/>
                  </a:lnTo>
                  <a:lnTo>
                    <a:pt x="0" y="5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4472C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6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137061" y="4178509"/>
              <a:ext cx="2159830" cy="338311"/>
            </a:xfrm>
            <a:custGeom>
              <a:avLst/>
              <a:gdLst>
                <a:gd name="T0" fmla="*/ 0 w 2622"/>
                <a:gd name="T1" fmla="*/ 0 h 411"/>
                <a:gd name="T2" fmla="*/ 564 w 2622"/>
                <a:gd name="T3" fmla="*/ 0 h 411"/>
                <a:gd name="T4" fmla="*/ 2622 w 2622"/>
                <a:gd name="T5" fmla="*/ 357 h 411"/>
                <a:gd name="T6" fmla="*/ 466 w 2622"/>
                <a:gd name="T7" fmla="*/ 411 h 411"/>
                <a:gd name="T8" fmla="*/ 0 w 2622"/>
                <a:gd name="T9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2" h="411">
                  <a:moveTo>
                    <a:pt x="0" y="0"/>
                  </a:moveTo>
                  <a:lnTo>
                    <a:pt x="564" y="0"/>
                  </a:lnTo>
                  <a:lnTo>
                    <a:pt x="2622" y="357"/>
                  </a:lnTo>
                  <a:lnTo>
                    <a:pt x="466" y="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2C4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4137061" y="4178509"/>
              <a:ext cx="383933" cy="2016331"/>
            </a:xfrm>
            <a:custGeom>
              <a:avLst/>
              <a:gdLst>
                <a:gd name="T0" fmla="*/ 0 w 466"/>
                <a:gd name="T1" fmla="*/ 0 h 2447"/>
                <a:gd name="T2" fmla="*/ 466 w 466"/>
                <a:gd name="T3" fmla="*/ 411 h 2447"/>
                <a:gd name="T4" fmla="*/ 466 w 466"/>
                <a:gd name="T5" fmla="*/ 2447 h 2447"/>
                <a:gd name="T6" fmla="*/ 0 w 466"/>
                <a:gd name="T7" fmla="*/ 357 h 2447"/>
                <a:gd name="T8" fmla="*/ 0 w 466"/>
                <a:gd name="T9" fmla="*/ 0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" h="2447">
                  <a:moveTo>
                    <a:pt x="0" y="0"/>
                  </a:moveTo>
                  <a:lnTo>
                    <a:pt x="466" y="411"/>
                  </a:lnTo>
                  <a:lnTo>
                    <a:pt x="466" y="2447"/>
                  </a:lnTo>
                  <a:lnTo>
                    <a:pt x="0" y="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2C4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37829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214B4D6-729B-CE83-45AA-7A1E86E02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28F019-2469-23CF-C53E-46A747724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6652"/>
            <a:ext cx="12192000" cy="47453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DFAC322-4077-EBE0-8167-725AEB7BA06F}"/>
              </a:ext>
            </a:extLst>
          </p:cNvPr>
          <p:cNvSpPr txBox="1">
            <a:spLocks/>
          </p:cNvSpPr>
          <p:nvPr/>
        </p:nvSpPr>
        <p:spPr>
          <a:xfrm>
            <a:off x="551050" y="263987"/>
            <a:ext cx="11353800" cy="923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rgbClr val="015EA4"/>
                </a:solidFill>
                <a:latin typeface="Arial Nova" panose="020B0604020202020204" pitchFamily="34" charset="0"/>
              </a:rPr>
              <a:t>МЕТОДИЧЕСКОЕ СОПРОВОЖДЕНИЕ ПЕДАГОГОВ В ОРГАНИЗАЦИИ ОБРАЗОВАТЕЛЬНОНОГО ПРОЦЕССА ПРИ ДИСТАНЦИОННОМ ОБУЧЕНИИ</a:t>
            </a:r>
            <a:endParaRPr lang="ru-RU" sz="2400" b="1" dirty="0">
              <a:solidFill>
                <a:srgbClr val="015EA4"/>
              </a:solidFill>
              <a:latin typeface="Arial Nova" panose="020B060402020202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DFAC322-4077-EBE0-8167-725AEB7B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95" y="1310217"/>
            <a:ext cx="3472310" cy="923649"/>
          </a:xfrm>
          <a:ln>
            <a:solidFill>
              <a:srgbClr val="CF3C4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 Nova" panose="020B0604020202020204" pitchFamily="34" charset="0"/>
              </a:rPr>
              <a:t>ПРОВЕДЕНИЕ ОБУЧАЮЩИХ ВЕБИНАРОВ И СЕМИНАРОВ </a:t>
            </a:r>
            <a:r>
              <a:rPr lang="ru-RU" sz="1600" b="1" dirty="0">
                <a:solidFill>
                  <a:srgbClr val="C00000"/>
                </a:solidFill>
                <a:latin typeface="Arial Nova" panose="020B0604020202020204" pitchFamily="34" charset="0"/>
              </a:rPr>
              <a:t>ПО ПОВЫШЕНИЮ </a:t>
            </a:r>
            <a:r>
              <a:rPr lang="ru-RU" sz="1600" b="1" dirty="0" smtClean="0">
                <a:solidFill>
                  <a:srgbClr val="C00000"/>
                </a:solidFill>
                <a:latin typeface="Arial Nova" panose="020B0604020202020204" pitchFamily="34" charset="0"/>
              </a:rPr>
              <a:t>ИКТ-компетенций ПЕДАГОГОВ РЕГИОНА</a:t>
            </a:r>
            <a:endParaRPr lang="ru-RU" sz="1600" b="1" dirty="0">
              <a:solidFill>
                <a:srgbClr val="C00000"/>
              </a:solidFill>
              <a:latin typeface="Arial Nova" panose="020B0604020202020204" pitchFamily="34" charset="0"/>
            </a:endParaRPr>
          </a:p>
        </p:txBody>
      </p:sp>
      <p:pic>
        <p:nvPicPr>
          <p:cNvPr id="1026" name="Picture 2" descr="https://gazeta-pedagogov.ru/wp-content/uploads/2020/04/rabotala-stala-kruglosutochnoj-kak-pedagogi-spravlyayutsya-s-distantsionnym-obucheni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26" y="2356447"/>
            <a:ext cx="2148067" cy="151512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157056" y="1356543"/>
            <a:ext cx="3681846" cy="83099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ПРОВЕДЕНИЕ ПОСТОЯННО ДЕЙСТВУЮЩЕГО ПРАКТИЧЕСКОГО СЕМИНАРА ДЛЯ ПЕДАГОГОВ «УПРАВЛЕНИЕ ОБУЧЕНИЕМ В СИСТЕМЕ ЭЛЕКТРОННОГО ОБРАЗОВАНИЯ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16879" t="295" r="1213" b="12568"/>
          <a:stretch/>
        </p:blipFill>
        <p:spPr>
          <a:xfrm>
            <a:off x="4896029" y="2338088"/>
            <a:ext cx="2203042" cy="1562424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1" name="Прямоугольник 10"/>
          <p:cNvSpPr/>
          <p:nvPr/>
        </p:nvSpPr>
        <p:spPr>
          <a:xfrm>
            <a:off x="8138854" y="1356543"/>
            <a:ext cx="3648594" cy="83099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ЗНАКОМСТВО ПЕДАГОГОВ РЕГИОНА С ЦИФРОВЫ-МИ ОБРАЗОВАТЕЛЬНЫМИ РЕСУРСАМИ И СЕРВИСА-МИ ДЛЯ ОРГАНИЗАЦИИ УЧЕБНОГО ПРОЦЕССА В ДИСТАНЦИОННОМ ФОРМАТЕ ОБУЧЕНИЯ.</a:t>
            </a:r>
            <a:endParaRPr lang="ru-RU" sz="12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11731" r="5332" b="11175"/>
          <a:stretch/>
        </p:blipFill>
        <p:spPr>
          <a:xfrm>
            <a:off x="9061135" y="2347267"/>
            <a:ext cx="2153660" cy="153348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35952" t="14762" r="33334" b="7143"/>
          <a:stretch/>
        </p:blipFill>
        <p:spPr>
          <a:xfrm>
            <a:off x="9474792" y="4040478"/>
            <a:ext cx="1602783" cy="229235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384795" y="4414918"/>
            <a:ext cx="3472310" cy="954107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7030A0"/>
                </a:solidFill>
              </a:rPr>
              <a:t>РАЗРАБОТАНЫ РЕКОМЕНДАЦИИ ДЛЯ РОДИТЕЛЕЙ ДЕТЕЙ С ОВЗ ПО СОПРОВОЖДЕНИЮ ИХ ОБУЧЕНИЯ В ДИСТАНЦИОННОМ ФОРМАТЕ. </a:t>
            </a:r>
            <a:endParaRPr lang="ru-RU" sz="1400" b="1" dirty="0">
              <a:solidFill>
                <a:srgbClr val="7030A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55076" y="4414918"/>
            <a:ext cx="3681847" cy="1261884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ПРОВЕДЕНИЕ РЕГИОНАЛЬНЫХ ИНТЕНСИВОВ</a:t>
            </a:r>
          </a:p>
          <a:p>
            <a:pPr algn="ctr"/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«СУПЕРМАРАФОН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</a:rPr>
              <a:t>«76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+». </a:t>
            </a:r>
          </a:p>
          <a:p>
            <a:pPr algn="ctr"/>
            <a:r>
              <a:rPr lang="ru-RU" sz="1200" i="1" dirty="0" smtClean="0">
                <a:solidFill>
                  <a:schemeClr val="accent4">
                    <a:lumMod val="50000"/>
                  </a:schemeClr>
                </a:solidFill>
              </a:rPr>
              <a:t>(пример - https</a:t>
            </a:r>
            <a:r>
              <a:rPr lang="ru-RU" sz="1200" i="1" dirty="0">
                <a:solidFill>
                  <a:schemeClr val="accent4">
                    <a:lumMod val="50000"/>
                  </a:schemeClr>
                </a:solidFill>
              </a:rPr>
              <a:t>://</a:t>
            </a:r>
            <a:r>
              <a:rPr lang="ru-RU" sz="1200" i="1" dirty="0" smtClean="0">
                <a:solidFill>
                  <a:schemeClr val="accent4">
                    <a:lumMod val="50000"/>
                  </a:schemeClr>
                </a:solidFill>
              </a:rPr>
              <a:t>rutube.ru/video/6de7702115583e1534d3a4514369a398/  - региональный </a:t>
            </a:r>
            <a:r>
              <a:rPr lang="ru-RU" sz="1200" i="1" dirty="0" err="1">
                <a:solidFill>
                  <a:schemeClr val="accent4">
                    <a:lumMod val="50000"/>
                  </a:schemeClr>
                </a:solidFill>
              </a:rPr>
              <a:t>интенсив</a:t>
            </a:r>
            <a:r>
              <a:rPr lang="ru-RU" sz="1200" i="1" dirty="0">
                <a:solidFill>
                  <a:schemeClr val="accent4">
                    <a:lumMod val="50000"/>
                  </a:schemeClr>
                </a:solidFill>
              </a:rPr>
              <a:t> по математике (профильный уровень</a:t>
            </a:r>
            <a:r>
              <a:rPr lang="ru-RU" sz="1200" i="1" dirty="0" smtClean="0">
                <a:solidFill>
                  <a:schemeClr val="accent4">
                    <a:lumMod val="50000"/>
                  </a:schemeClr>
                </a:solidFill>
              </a:rPr>
              <a:t>). </a:t>
            </a:r>
            <a:endParaRPr lang="ru-RU" sz="12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7" name="Picture 9" descr="https://cdn-icons-png.flaticon.com/512/4511/451175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607" y="2476430"/>
            <a:ext cx="1320991" cy="132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6572" y="2433982"/>
            <a:ext cx="1316850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6074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AC322-4077-EBE0-8167-725AEB7B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2" y="136525"/>
            <a:ext cx="11353800" cy="92364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15EA4"/>
                </a:solidFill>
                <a:latin typeface="Arial Nova" panose="020B0604020202020204" pitchFamily="34" charset="0"/>
              </a:rPr>
              <a:t>МЕТОДИЧЕСКОЕ СОПРОВОЖДЕНИЕ ПЕДАГОГОВ </a:t>
            </a:r>
            <a:r>
              <a:rPr lang="ru-RU" sz="2400" b="1" dirty="0">
                <a:solidFill>
                  <a:srgbClr val="015EA4"/>
                </a:solidFill>
                <a:latin typeface="Arial Nova" panose="020B0604020202020204" pitchFamily="34" charset="0"/>
              </a:rPr>
              <a:t>В ОРГАНИЗАЦИИ ОБРАЗОВАТЕЛЬНОНОГО ПРОЦЕССА ПРИ ДИСТАНЦИОННОМ ОБУЧЕНИИ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214B4D6-729B-CE83-45AA-7A1E86E02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BAAFF-5DA9-4695-8650-3AC011808BA9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28F019-2469-23CF-C53E-46A747724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6652"/>
            <a:ext cx="12192000" cy="4745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B4E904-D4D8-5A6F-A713-9AF4A90160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435" t="21822" r="25435" b="6881"/>
          <a:stretch/>
        </p:blipFill>
        <p:spPr>
          <a:xfrm>
            <a:off x="391492" y="1253695"/>
            <a:ext cx="3551584" cy="48871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E6BCA8-6CD9-9932-4437-E0DA25E9E6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348" t="21420" r="23954" b="5647"/>
          <a:stretch/>
        </p:blipFill>
        <p:spPr>
          <a:xfrm>
            <a:off x="4207052" y="1289845"/>
            <a:ext cx="3777896" cy="48871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34345" t="18283" r="33788" b="6566"/>
          <a:stretch/>
        </p:blipFill>
        <p:spPr>
          <a:xfrm>
            <a:off x="8226185" y="1309498"/>
            <a:ext cx="3684207" cy="48871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2420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D42FA17-741A-C372-C481-CA5B56DD1C07}"/>
              </a:ext>
            </a:extLst>
          </p:cNvPr>
          <p:cNvCxnSpPr/>
          <p:nvPr/>
        </p:nvCxnSpPr>
        <p:spPr>
          <a:xfrm>
            <a:off x="0" y="6029325"/>
            <a:ext cx="12192000" cy="34925"/>
          </a:xfrm>
          <a:prstGeom prst="line">
            <a:avLst/>
          </a:prstGeom>
          <a:ln w="19050">
            <a:solidFill>
              <a:srgbClr val="EA2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441384A-46C6-15BF-6F39-B3CD551DAC1D}"/>
              </a:ext>
            </a:extLst>
          </p:cNvPr>
          <p:cNvSpPr/>
          <p:nvPr/>
        </p:nvSpPr>
        <p:spPr>
          <a:xfrm>
            <a:off x="0" y="5819775"/>
            <a:ext cx="12192000" cy="10382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676" name="TextBox 11">
            <a:extLst>
              <a:ext uri="{FF2B5EF4-FFF2-40B4-BE49-F238E27FC236}">
                <a16:creationId xmlns:a16="http://schemas.microsoft.com/office/drawing/2014/main" id="{306EC1B4-41CE-AC1E-6EED-6824E6064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754688"/>
            <a:ext cx="1122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www.beliro.ru</a:t>
            </a:r>
          </a:p>
        </p:txBody>
      </p:sp>
      <p:pic>
        <p:nvPicPr>
          <p:cNvPr id="28677" name="Рисунок 8">
            <a:extLst>
              <a:ext uri="{FF2B5EF4-FFF2-40B4-BE49-F238E27FC236}">
                <a16:creationId xmlns:a16="http://schemas.microsoft.com/office/drawing/2014/main" id="{980A9339-24C8-3D1F-741D-9FE66682B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4838" y="6107113"/>
            <a:ext cx="1236662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8">
            <a:extLst>
              <a:ext uri="{FF2B5EF4-FFF2-40B4-BE49-F238E27FC236}">
                <a16:creationId xmlns:a16="http://schemas.microsoft.com/office/drawing/2014/main" id="{37E6BB14-64EC-24CF-9490-37F076866C0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727075" y="8250"/>
            <a:ext cx="10607675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15EA4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МЕТОДИЧЕСКОЕ ОБЕСПЕЧЕНИЕ ОБУЧЕНИЯ ДЕТЕЙ НАВЫКАМ </a:t>
            </a:r>
            <a:r>
              <a:rPr lang="ru-RU" sz="2000" b="1" kern="0" dirty="0">
                <a:solidFill>
                  <a:srgbClr val="015EA4"/>
                </a:solidFill>
                <a:latin typeface="Times New Roman" pitchFamily="18" charset="0"/>
                <a:cs typeface="Times New Roman" pitchFamily="18" charset="0"/>
              </a:rPr>
              <a:t>БЕЗОПАСНОГО ПОВЕДЕНИЯ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15EA4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8679" name="Picture 32">
            <a:extLst>
              <a:ext uri="{FF2B5EF4-FFF2-40B4-BE49-F238E27FC236}">
                <a16:creationId xmlns:a16="http://schemas.microsoft.com/office/drawing/2014/main" id="{D4C5E2E8-8BFE-FC20-EBB4-A635A8C1D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1222375"/>
            <a:ext cx="3117850" cy="426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1A5BA3CB-904E-C194-0635-67D18B3A5943}"/>
              </a:ext>
            </a:extLst>
          </p:cNvPr>
          <p:cNvSpPr/>
          <p:nvPr/>
        </p:nvSpPr>
        <p:spPr>
          <a:xfrm>
            <a:off x="4382218" y="1199071"/>
            <a:ext cx="2311879" cy="9057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Опасные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 чрезвычайные ситуации</a:t>
            </a: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94F1B2B5-B04E-37EA-D29C-2C19A514ECBD}"/>
              </a:ext>
            </a:extLst>
          </p:cNvPr>
          <p:cNvSpPr/>
          <p:nvPr/>
        </p:nvSpPr>
        <p:spPr>
          <a:xfrm>
            <a:off x="4408098" y="2294627"/>
            <a:ext cx="2286001" cy="8971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Опасности военного характера</a:t>
            </a: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00935A7C-AC7C-6270-1313-842C660D700B}"/>
              </a:ext>
            </a:extLst>
          </p:cNvPr>
          <p:cNvSpPr/>
          <p:nvPr/>
        </p:nvSpPr>
        <p:spPr>
          <a:xfrm>
            <a:off x="4408098" y="3398808"/>
            <a:ext cx="2329133" cy="10696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Опасности террористических актов в образовательных организациях</a:t>
            </a: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B9EB3E12-F745-C76B-3DD5-5AC5E3E2A359}"/>
              </a:ext>
            </a:extLst>
          </p:cNvPr>
          <p:cNvSpPr/>
          <p:nvPr/>
        </p:nvSpPr>
        <p:spPr>
          <a:xfrm>
            <a:off x="4451231" y="4632386"/>
            <a:ext cx="2303252" cy="8971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Оказание первой помощи</a:t>
            </a:r>
          </a:p>
        </p:txBody>
      </p:sp>
      <p:sp>
        <p:nvSpPr>
          <p:cNvPr id="37" name="Левая фигурная скобка 36">
            <a:extLst>
              <a:ext uri="{FF2B5EF4-FFF2-40B4-BE49-F238E27FC236}">
                <a16:creationId xmlns:a16="http://schemas.microsoft.com/office/drawing/2014/main" id="{17F7BD4A-5705-248C-043B-A8B83DA81F31}"/>
              </a:ext>
            </a:extLst>
          </p:cNvPr>
          <p:cNvSpPr/>
          <p:nvPr/>
        </p:nvSpPr>
        <p:spPr>
          <a:xfrm rot="10800000">
            <a:off x="6918384" y="1190445"/>
            <a:ext cx="277449" cy="4330460"/>
          </a:xfrm>
          <a:prstGeom prst="leftBrace">
            <a:avLst>
              <a:gd name="adj1" fmla="val 75862"/>
              <a:gd name="adj2" fmla="val 49807"/>
            </a:avLst>
          </a:prstGeom>
          <a:ln w="38100">
            <a:solidFill>
              <a:srgbClr val="0070C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62B9635B-5D0F-E1DF-C693-210EE854F211}"/>
              </a:ext>
            </a:extLst>
          </p:cNvPr>
          <p:cNvSpPr/>
          <p:nvPr/>
        </p:nvSpPr>
        <p:spPr>
          <a:xfrm>
            <a:off x="7815263" y="1069975"/>
            <a:ext cx="3398837" cy="801688"/>
          </a:xfrm>
          <a:prstGeom prst="roundRect">
            <a:avLst/>
          </a:prstGeom>
          <a:solidFill>
            <a:srgbClr val="C00000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Дети дошкольного возраста</a:t>
            </a: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C156B7A7-D9B2-392F-6B6B-DB348E7DEE17}"/>
              </a:ext>
            </a:extLst>
          </p:cNvPr>
          <p:cNvSpPr/>
          <p:nvPr/>
        </p:nvSpPr>
        <p:spPr>
          <a:xfrm>
            <a:off x="7867650" y="2130425"/>
            <a:ext cx="3398838" cy="836613"/>
          </a:xfrm>
          <a:prstGeom prst="roundRect">
            <a:avLst/>
          </a:prstGeom>
          <a:solidFill>
            <a:srgbClr val="0066FF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Обучающиеся младшего школьного возраста</a:t>
            </a: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00222D2A-5C41-0DC0-14CC-AC06981A32E2}"/>
              </a:ext>
            </a:extLst>
          </p:cNvPr>
          <p:cNvSpPr/>
          <p:nvPr/>
        </p:nvSpPr>
        <p:spPr>
          <a:xfrm>
            <a:off x="7893050" y="3303588"/>
            <a:ext cx="3398838" cy="931862"/>
          </a:xfrm>
          <a:prstGeom prst="roundRect">
            <a:avLst/>
          </a:prstGeom>
          <a:solidFill>
            <a:schemeClr val="accent6">
              <a:lumMod val="75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Обучающиеся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подросткового возраста</a:t>
            </a: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D4C7CE4F-EA4F-AE4D-C1CD-9C8B8E1E006F}"/>
              </a:ext>
            </a:extLst>
          </p:cNvPr>
          <p:cNvSpPr/>
          <p:nvPr/>
        </p:nvSpPr>
        <p:spPr>
          <a:xfrm>
            <a:off x="7935913" y="4589463"/>
            <a:ext cx="3398837" cy="9318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Обучающиеся старшего школьного возраста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FB48B4F-04C2-BD92-0E82-19968B2BD076}"/>
              </a:ext>
            </a:extLst>
          </p:cNvPr>
          <p:cNvCxnSpPr/>
          <p:nvPr/>
        </p:nvCxnSpPr>
        <p:spPr>
          <a:xfrm>
            <a:off x="0" y="6029325"/>
            <a:ext cx="12192000" cy="34925"/>
          </a:xfrm>
          <a:prstGeom prst="line">
            <a:avLst/>
          </a:prstGeom>
          <a:ln w="19050">
            <a:solidFill>
              <a:srgbClr val="EA2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4E78975-056D-0568-9CCE-6A2727E427B9}"/>
              </a:ext>
            </a:extLst>
          </p:cNvPr>
          <p:cNvSpPr/>
          <p:nvPr/>
        </p:nvSpPr>
        <p:spPr>
          <a:xfrm>
            <a:off x="0" y="5819775"/>
            <a:ext cx="12192000" cy="10382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24" name="TextBox 11">
            <a:extLst>
              <a:ext uri="{FF2B5EF4-FFF2-40B4-BE49-F238E27FC236}">
                <a16:creationId xmlns:a16="http://schemas.microsoft.com/office/drawing/2014/main" id="{437F3BD7-043F-9593-C987-F5837D2AB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5" y="5754688"/>
            <a:ext cx="1122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www.beliro.ru</a:t>
            </a:r>
          </a:p>
        </p:txBody>
      </p:sp>
      <p:pic>
        <p:nvPicPr>
          <p:cNvPr id="30725" name="Рисунок 8">
            <a:extLst>
              <a:ext uri="{FF2B5EF4-FFF2-40B4-BE49-F238E27FC236}">
                <a16:creationId xmlns:a16="http://schemas.microsoft.com/office/drawing/2014/main" id="{5E35200E-93E6-BC4E-6996-96FAE4F7F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825" y="5938838"/>
            <a:ext cx="1236663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8">
            <a:extLst>
              <a:ext uri="{FF2B5EF4-FFF2-40B4-BE49-F238E27FC236}">
                <a16:creationId xmlns:a16="http://schemas.microsoft.com/office/drawing/2014/main" id="{D3FC878B-12C1-571D-7591-5D62AC8F89D0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789113" y="4763"/>
            <a:ext cx="8070504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Дневник безопасности для учителя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727" name="Picture 12">
            <a:extLst>
              <a:ext uri="{FF2B5EF4-FFF2-40B4-BE49-F238E27FC236}">
                <a16:creationId xmlns:a16="http://schemas.microsoft.com/office/drawing/2014/main" id="{5F867D08-D2A9-90AD-5A60-DCCD5BEA4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661988"/>
            <a:ext cx="3509963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13">
            <a:extLst>
              <a:ext uri="{FF2B5EF4-FFF2-40B4-BE49-F238E27FC236}">
                <a16:creationId xmlns:a16="http://schemas.microsoft.com/office/drawing/2014/main" id="{93740023-06D1-3343-3085-B66C63E9D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698500"/>
            <a:ext cx="3581400" cy="505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Соединительная линия уступом 15">
            <a:extLst>
              <a:ext uri="{FF2B5EF4-FFF2-40B4-BE49-F238E27FC236}">
                <a16:creationId xmlns:a16="http://schemas.microsoft.com/office/drawing/2014/main" id="{2FC2BD08-24B0-12EE-B9F9-B8BAB98564CB}"/>
              </a:ext>
            </a:extLst>
          </p:cNvPr>
          <p:cNvCxnSpPr/>
          <p:nvPr/>
        </p:nvCxnSpPr>
        <p:spPr>
          <a:xfrm flipV="1">
            <a:off x="698500" y="1501775"/>
            <a:ext cx="5322888" cy="1474788"/>
          </a:xfrm>
          <a:prstGeom prst="bentConnector3">
            <a:avLst>
              <a:gd name="adj1" fmla="val 6555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3DA22AD-F007-F3B3-7BD3-388AB7B117BE}"/>
              </a:ext>
            </a:extLst>
          </p:cNvPr>
          <p:cNvSpPr/>
          <p:nvPr/>
        </p:nvSpPr>
        <p:spPr>
          <a:xfrm>
            <a:off x="4386263" y="793750"/>
            <a:ext cx="1876425" cy="647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Содержание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модуля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19" name="Соединительная линия уступом 18">
            <a:extLst>
              <a:ext uri="{FF2B5EF4-FFF2-40B4-BE49-F238E27FC236}">
                <a16:creationId xmlns:a16="http://schemas.microsoft.com/office/drawing/2014/main" id="{100E4A68-FBB5-F45B-113D-7DFA96964E84}"/>
              </a:ext>
            </a:extLst>
          </p:cNvPr>
          <p:cNvCxnSpPr/>
          <p:nvPr/>
        </p:nvCxnSpPr>
        <p:spPr>
          <a:xfrm flipV="1">
            <a:off x="715963" y="2916238"/>
            <a:ext cx="5322887" cy="1474787"/>
          </a:xfrm>
          <a:prstGeom prst="bentConnector3">
            <a:avLst>
              <a:gd name="adj1" fmla="val 67018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22ADD1C-BCCA-CFE2-8483-388E5DC54D64}"/>
              </a:ext>
            </a:extLst>
          </p:cNvPr>
          <p:cNvSpPr/>
          <p:nvPr/>
        </p:nvSpPr>
        <p:spPr>
          <a:xfrm>
            <a:off x="4362450" y="1674813"/>
            <a:ext cx="1887538" cy="12001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Особенность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организации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образовательной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деятельности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22" name="Соединительная линия уступом 21">
            <a:extLst>
              <a:ext uri="{FF2B5EF4-FFF2-40B4-BE49-F238E27FC236}">
                <a16:creationId xmlns:a16="http://schemas.microsoft.com/office/drawing/2014/main" id="{1964874A-B09A-E312-F81C-4E28F1E140A9}"/>
              </a:ext>
            </a:extLst>
          </p:cNvPr>
          <p:cNvCxnSpPr/>
          <p:nvPr/>
        </p:nvCxnSpPr>
        <p:spPr>
          <a:xfrm flipV="1">
            <a:off x="595313" y="3951288"/>
            <a:ext cx="5416550" cy="1457325"/>
          </a:xfrm>
          <a:prstGeom prst="bentConnector3">
            <a:avLst>
              <a:gd name="adj1" fmla="val 70223"/>
            </a:avLst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4" name="Прямоугольник 25">
            <a:extLst>
              <a:ext uri="{FF2B5EF4-FFF2-40B4-BE49-F238E27FC236}">
                <a16:creationId xmlns:a16="http://schemas.microsoft.com/office/drawing/2014/main" id="{0A572E28-0AA8-B7D7-25ED-56406CE51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6425" y="3235325"/>
            <a:ext cx="1765300" cy="646113"/>
          </a:xfrm>
          <a:prstGeom prst="rect">
            <a:avLst/>
          </a:prstGeom>
          <a:solidFill>
            <a:srgbClr val="FFCD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Материалы для педагога</a:t>
            </a: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29" name="Соединительная линия уступом 28">
            <a:extLst>
              <a:ext uri="{FF2B5EF4-FFF2-40B4-BE49-F238E27FC236}">
                <a16:creationId xmlns:a16="http://schemas.microsoft.com/office/drawing/2014/main" id="{090BD8CB-4B32-E9F3-8828-230218D768C5}"/>
              </a:ext>
            </a:extLst>
          </p:cNvPr>
          <p:cNvCxnSpPr/>
          <p:nvPr/>
        </p:nvCxnSpPr>
        <p:spPr>
          <a:xfrm flipV="1">
            <a:off x="6616700" y="1138238"/>
            <a:ext cx="5322888" cy="1474787"/>
          </a:xfrm>
          <a:prstGeom prst="bentConnector3">
            <a:avLst>
              <a:gd name="adj1" fmla="val 6555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700903-5776-D559-C6AA-343DD5080AB5}"/>
              </a:ext>
            </a:extLst>
          </p:cNvPr>
          <p:cNvSpPr/>
          <p:nvPr/>
        </p:nvSpPr>
        <p:spPr>
          <a:xfrm>
            <a:off x="10179050" y="104775"/>
            <a:ext cx="1846263" cy="954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Планируемые образовательные результаты по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модулю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1" name="Соединительная линия уступом 30">
            <a:extLst>
              <a:ext uri="{FF2B5EF4-FFF2-40B4-BE49-F238E27FC236}">
                <a16:creationId xmlns:a16="http://schemas.microsoft.com/office/drawing/2014/main" id="{BE8C85BF-B90F-D349-8AA5-F5A7F59515A8}"/>
              </a:ext>
            </a:extLst>
          </p:cNvPr>
          <p:cNvCxnSpPr/>
          <p:nvPr/>
        </p:nvCxnSpPr>
        <p:spPr>
          <a:xfrm flipV="1">
            <a:off x="6591300" y="2778125"/>
            <a:ext cx="5348288" cy="2070100"/>
          </a:xfrm>
          <a:prstGeom prst="bentConnector3">
            <a:avLst>
              <a:gd name="adj1" fmla="val 68387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CD095D6B-5A57-F3F1-7B39-702DD079CE22}"/>
              </a:ext>
            </a:extLst>
          </p:cNvPr>
          <p:cNvCxnSpPr/>
          <p:nvPr/>
        </p:nvCxnSpPr>
        <p:spPr>
          <a:xfrm>
            <a:off x="6667500" y="3381375"/>
            <a:ext cx="35814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9E295B6F-66EE-DCDE-9A5C-5A5D0FB8D220}"/>
              </a:ext>
            </a:extLst>
          </p:cNvPr>
          <p:cNvSpPr/>
          <p:nvPr/>
        </p:nvSpPr>
        <p:spPr>
          <a:xfrm>
            <a:off x="10260013" y="1287463"/>
            <a:ext cx="1800225" cy="13843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Контроль за степенью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достижения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образовательных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результатов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обучающимися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0" y="6029325"/>
            <a:ext cx="12192000" cy="34925"/>
          </a:xfrm>
          <a:prstGeom prst="line">
            <a:avLst/>
          </a:prstGeom>
          <a:ln w="19050">
            <a:solidFill>
              <a:srgbClr val="EA2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0" y="5819775"/>
            <a:ext cx="12192000" cy="10382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916" name="TextBox 11"/>
          <p:cNvSpPr txBox="1">
            <a:spLocks noChangeArrowheads="1"/>
          </p:cNvSpPr>
          <p:nvPr/>
        </p:nvSpPr>
        <p:spPr bwMode="auto">
          <a:xfrm>
            <a:off x="968375" y="5754688"/>
            <a:ext cx="1122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www.beliro.ru</a:t>
            </a:r>
          </a:p>
        </p:txBody>
      </p:sp>
      <p:pic>
        <p:nvPicPr>
          <p:cNvPr id="38917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4838" y="6107113"/>
            <a:ext cx="1236662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Рисунок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0" t="18501" r="35040" b="12064"/>
          <a:stretch>
            <a:fillRect/>
          </a:stretch>
        </p:blipFill>
        <p:spPr bwMode="auto">
          <a:xfrm>
            <a:off x="161925" y="169863"/>
            <a:ext cx="5368925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Box 6"/>
          <p:cNvSpPr txBox="1">
            <a:spLocks noChangeArrowheads="1"/>
          </p:cNvSpPr>
          <p:nvPr/>
        </p:nvSpPr>
        <p:spPr bwMode="auto">
          <a:xfrm>
            <a:off x="5649999" y="2671948"/>
            <a:ext cx="5905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5"/>
              </a:rPr>
              <a:t>https://</a:t>
            </a:r>
            <a:r>
              <a:rPr kumimoji="0" lang="en-US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5"/>
              </a:rPr>
              <a:t>rutube.ru/plst/314450</a:t>
            </a:r>
            <a:endParaRPr kumimoji="0" lang="ru-RU" alt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8920" name="Рисунок 8" descr="Изображение выглядит как круг, символ, Дорожный знак, Карминный цвет&#10;&#10;Автоматически созданное описани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155" y="3728430"/>
            <a:ext cx="2038957" cy="2038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8">
            <a:extLst>
              <a:ext uri="{FF2B5EF4-FFF2-40B4-BE49-F238E27FC236}">
                <a16:creationId xmlns:a16="http://schemas.microsoft.com/office/drawing/2014/main" id="{D3FC878B-12C1-571D-7591-5D62AC8F89D0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918199" y="338138"/>
            <a:ext cx="5994401" cy="21082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4472C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СОЗДАНИЕ УЧЕБНЫХ ВИДЕОФИЛЬМОВ</a:t>
            </a: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rgbClr val="4472C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КОТОРЫЕ ПЕДАГОГИ МОГУТ ИСПОЛЬЗОВАТЬ В ОБРАЗОВАТЕЛЬНОМ ПРОЦЕССЕ.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ВСЕ видеофильмы сняты непосредственно в регионе</a:t>
            </a:r>
            <a:r>
              <a:rPr kumimoji="0" lang="ru-RU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 конкретными примерами и региональными особенностями.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068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五边形 1"/>
          <p:cNvSpPr/>
          <p:nvPr/>
        </p:nvSpPr>
        <p:spPr>
          <a:xfrm>
            <a:off x="-516475" y="-63738"/>
            <a:ext cx="4312920" cy="6858000"/>
          </a:xfrm>
          <a:prstGeom prst="homePlate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0" y="2592540"/>
            <a:ext cx="3984336" cy="1395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/>
          <a:srcRect l="48395" t="16561"/>
          <a:stretch>
            <a:fillRect/>
          </a:stretch>
        </p:blipFill>
        <p:spPr>
          <a:xfrm>
            <a:off x="4767871" y="3368784"/>
            <a:ext cx="1794237" cy="2014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" name="Объект 2">
            <a:extLst>
              <a:ext uri="{FF2B5EF4-FFF2-40B4-BE49-F238E27FC236}">
                <a16:creationId xmlns:a16="http://schemas.microsoft.com/office/drawing/2014/main" id="{D151A876-6385-9240-A69D-E9AE7823C8F1}"/>
              </a:ext>
            </a:extLst>
          </p:cNvPr>
          <p:cNvSpPr txBox="1">
            <a:spLocks/>
          </p:cNvSpPr>
          <p:nvPr/>
        </p:nvSpPr>
        <p:spPr>
          <a:xfrm>
            <a:off x="7838094" y="2027996"/>
            <a:ext cx="4027918" cy="124416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РОДИТЕЛЯМ</a:t>
            </a:r>
            <a:r>
              <a:rPr lang="en-US" sz="12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снижение затрат, вызванное усилением конкуренции на рынке образовательных услуг;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увеличение прозрачности образовательного процесса;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сокращение бюрократической нагрузки за счет автоматизации;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повышение удобства мониторинга образовательного процесса;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формирование новых условий мотивации учащихся при создании и выполнении зада-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ний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организация условий для выработки индивидуальной образовательной траектории</a:t>
            </a: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84505" y="63738"/>
            <a:ext cx="2947538" cy="1964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9" name="Объект 2">
            <a:extLst>
              <a:ext uri="{FF2B5EF4-FFF2-40B4-BE49-F238E27FC236}">
                <a16:creationId xmlns:a16="http://schemas.microsoft.com/office/drawing/2014/main" id="{D151A876-6385-9240-A69D-E9AE7823C8F1}"/>
              </a:ext>
            </a:extLst>
          </p:cNvPr>
          <p:cNvSpPr txBox="1">
            <a:spLocks/>
          </p:cNvSpPr>
          <p:nvPr/>
        </p:nvSpPr>
        <p:spPr>
          <a:xfrm>
            <a:off x="3796445" y="2027996"/>
            <a:ext cx="3935366" cy="96744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УЧАЩИМСЯ</a:t>
            </a:r>
            <a:r>
              <a:rPr lang="en-US" sz="1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расширение возможностей построения образовательной траектории;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доступ к новейшим образовательным ресурсам;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растворение рамок образовательных организаций до масштабов всего мира</a:t>
            </a:r>
            <a:endParaRPr lang="en-US" sz="1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3094384" y="5266239"/>
            <a:ext cx="555266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ПЕДАГОГАМ</a:t>
            </a:r>
            <a:r>
              <a:rPr lang="en-US" sz="1200" b="1" dirty="0">
                <a:solidFill>
                  <a:srgbClr val="FF000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: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-</a:t>
            </a:r>
            <a:r>
              <a:rPr kumimoji="0" lang="ru-RU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снижение бюрократической нагрузки за счет автоматизации;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– повышение удобства мониторинга образовательного процесса;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–организация условий для выработки индивидуальной образовательной траектории учащегося</a:t>
            </a:r>
            <a:r>
              <a:rPr kumimoji="0" lang="ru-RU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.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grpSp>
        <p:nvGrpSpPr>
          <p:cNvPr id="2" name="Группа 5">
            <a:extLst>
              <a:ext uri="{FF2B5EF4-FFF2-40B4-BE49-F238E27FC236}">
                <a16:creationId xmlns:a16="http://schemas.microsoft.com/office/drawing/2014/main" id="{83DB31D2-64CE-42A1-90C3-F5EF2E767E8C}"/>
              </a:ext>
            </a:extLst>
          </p:cNvPr>
          <p:cNvGrpSpPr/>
          <p:nvPr/>
        </p:nvGrpSpPr>
        <p:grpSpPr>
          <a:xfrm>
            <a:off x="0" y="6409018"/>
            <a:ext cx="12192000" cy="457332"/>
            <a:chOff x="0" y="6086693"/>
            <a:chExt cx="12192000" cy="803103"/>
          </a:xfrm>
        </p:grpSpPr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9" name="Рисунок 18" descr="E7YGZR1X0AIxWlq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426" y="242062"/>
            <a:ext cx="1418936" cy="126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A329C0FE-947C-FA1A-8D25-4365D3F9BF08}"/>
              </a:ext>
            </a:extLst>
          </p:cNvPr>
          <p:cNvSpPr txBox="1">
            <a:spLocks/>
          </p:cNvSpPr>
          <p:nvPr/>
        </p:nvSpPr>
        <p:spPr>
          <a:xfrm>
            <a:off x="-84426" y="2624751"/>
            <a:ext cx="3442915" cy="96744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ЧТО ДАЕТ ЦОС УЧАСТНИКАМ ОБРАЗОВАТЕЛЬНОГО ПРОЦЕССА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Как быстро делать уроки: советы родителям младших школьников">
            <a:extLst>
              <a:ext uri="{FF2B5EF4-FFF2-40B4-BE49-F238E27FC236}">
                <a16:creationId xmlns:a16="http://schemas.microsoft.com/office/drawing/2014/main" id="{876636D6-7622-9EC7-EB79-69BE11833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095" y="242062"/>
            <a:ext cx="3779905" cy="1701209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8224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4550" y="229526"/>
            <a:ext cx="9877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Автоматизированная информационная система </a:t>
            </a:r>
          </a:p>
          <a:p>
            <a:pPr algn="ctr" defTabSz="457200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«Индивидуальный образовательный маршрут»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АИС «ИОМ») IOM.BELIRO.RU</a:t>
            </a:r>
          </a:p>
        </p:txBody>
      </p:sp>
      <p:sp>
        <p:nvSpPr>
          <p:cNvPr id="3" name="Выноска: стрелка вниз 2">
            <a:extLst>
              <a:ext uri="{FF2B5EF4-FFF2-40B4-BE49-F238E27FC236}">
                <a16:creationId xmlns:a16="http://schemas.microsoft.com/office/drawing/2014/main" id="{6282B526-C801-0997-C62F-17ADC84B5D3C}"/>
              </a:ext>
            </a:extLst>
          </p:cNvPr>
          <p:cNvSpPr/>
          <p:nvPr/>
        </p:nvSpPr>
        <p:spPr>
          <a:xfrm>
            <a:off x="3045308" y="1040675"/>
            <a:ext cx="7977809" cy="1325416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sz="1200" b="1" dirty="0">
                <a:solidFill>
                  <a:srgbClr val="1422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информационной среды для обеспечения возможности построения индивидуального образовательного маршрута через тестирование по трем направлениям (предметное, методическое, психолого-педагогическое), обработку, анализ и создание отчета в виде индивидуального маршрута профессионального саморазвития педагога с помощью ИКТ. 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57B5AA4A-FFCC-1AA8-DA13-A78F0D0385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9151856"/>
              </p:ext>
            </p:extLst>
          </p:nvPr>
        </p:nvGraphicFramePr>
        <p:xfrm>
          <a:off x="4444215" y="2398961"/>
          <a:ext cx="6096000" cy="3921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2805BE1-8CAF-43EB-5AC0-B5A1073AC31F}"/>
              </a:ext>
            </a:extLst>
          </p:cNvPr>
          <p:cNvSpPr/>
          <p:nvPr/>
        </p:nvSpPr>
        <p:spPr>
          <a:xfrm>
            <a:off x="1304116" y="1969944"/>
            <a:ext cx="1396215" cy="41153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выявленных профессиональных затруднений разрабатываются тестовые задания и формируются в банк тестовых заданий, содержащий систематизированный комплект заданий и ответов на задания, позволяющий измерить уровень и оценить профессиональные знания педагога.  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5">
            <a:extLst>
              <a:ext uri="{FF2B5EF4-FFF2-40B4-BE49-F238E27FC236}">
                <a16:creationId xmlns:a16="http://schemas.microsoft.com/office/drawing/2014/main" id="{83DB31D2-64CE-42A1-90C3-F5EF2E767E8C}"/>
              </a:ext>
            </a:extLst>
          </p:cNvPr>
          <p:cNvGrpSpPr/>
          <p:nvPr/>
        </p:nvGrpSpPr>
        <p:grpSpPr>
          <a:xfrm>
            <a:off x="0" y="6409018"/>
            <a:ext cx="12192000" cy="457332"/>
            <a:chOff x="0" y="6086693"/>
            <a:chExt cx="12192000" cy="803103"/>
          </a:xfrm>
        </p:grpSpPr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noFill/>
            <a:ln w="28575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rgbClr val="5B9BD5">
                <a:lumMod val="75000"/>
              </a:srgbClr>
            </a:solidFill>
            <a:ln w="12700" cap="flat" cmpd="sng" algn="ctr">
              <a:solidFill>
                <a:srgbClr val="5B9BD5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Рисунок 10" descr="E7YGZR1X0AIxWlq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287" y="160338"/>
            <a:ext cx="1418936" cy="126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utoShape 2" descr="https://top-fon.com/uploads/posts/2023-01/1674812834_top-fon-com-p-strelki-bez-fona-dlya-prezentatsii-14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8" name="Picture 4" descr="https://borovsk.org/wp-content/uploads/2020/06/2rightarrow_nuvola_colors_svg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641" y="3099909"/>
            <a:ext cx="1553264" cy="155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4779" y="2454509"/>
            <a:ext cx="2704015" cy="27651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6449" y="5314939"/>
            <a:ext cx="3033947" cy="16276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4221" y="5914546"/>
            <a:ext cx="1012024" cy="90228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80251" y="5292392"/>
            <a:ext cx="1577460" cy="107680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94724" y="5314938"/>
            <a:ext cx="1536251" cy="104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450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56214" y="3148105"/>
            <a:ext cx="1143578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00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646406" y="4551269"/>
            <a:ext cx="81695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333333"/>
                </a:solidFill>
                <a:latin typeface="Poppins"/>
              </a:rPr>
              <a:t>Контакты: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Poppins"/>
                <a:hlinkClick r:id="rId3"/>
              </a:rPr>
              <a:t>+</a:t>
            </a:r>
            <a:r>
              <a:rPr lang="ru-RU" u="sng" dirty="0">
                <a:solidFill>
                  <a:srgbClr val="006DAD"/>
                </a:solidFill>
                <a:latin typeface="Poppins"/>
              </a:rPr>
              <a:t>7 9140390210</a:t>
            </a:r>
            <a:r>
              <a:rPr lang="en-US" u="sng" dirty="0">
                <a:solidFill>
                  <a:srgbClr val="006DAD"/>
                </a:solidFill>
                <a:latin typeface="Poppins"/>
              </a:rPr>
              <a:t>,</a:t>
            </a:r>
            <a:endParaRPr lang="ru-RU" u="sng" dirty="0">
              <a:solidFill>
                <a:srgbClr val="006DAD"/>
              </a:solidFill>
              <a:latin typeface="Poppins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Poppins"/>
              </a:rPr>
              <a:t>308007, г. Белгород, ул. Студенческая 14, </a:t>
            </a:r>
          </a:p>
          <a:p>
            <a:pPr algn="ctr"/>
            <a:r>
              <a:rPr lang="ru-RU" dirty="0">
                <a:solidFill>
                  <a:srgbClr val="333333"/>
                </a:solidFill>
                <a:latin typeface="Poppins"/>
              </a:rPr>
              <a:t>корп. 4, кабинет </a:t>
            </a:r>
            <a:r>
              <a:rPr lang="ru-RU" dirty="0" smtClean="0">
                <a:solidFill>
                  <a:srgbClr val="333333"/>
                </a:solidFill>
                <a:latin typeface="Poppins"/>
              </a:rPr>
              <a:t>906</a:t>
            </a:r>
            <a:endParaRPr lang="en-US" dirty="0" smtClean="0">
              <a:solidFill>
                <a:srgbClr val="333333"/>
              </a:solidFill>
              <a:latin typeface="Poppins"/>
            </a:endParaRPr>
          </a:p>
          <a:p>
            <a:pPr algn="ctr"/>
            <a:r>
              <a:rPr lang="en-US" dirty="0">
                <a:solidFill>
                  <a:srgbClr val="333333"/>
                </a:solidFill>
                <a:latin typeface="Poppins"/>
              </a:rPr>
              <a:t>e</a:t>
            </a:r>
            <a:r>
              <a:rPr lang="en-US" dirty="0" smtClean="0">
                <a:solidFill>
                  <a:srgbClr val="333333"/>
                </a:solidFill>
                <a:latin typeface="Poppins"/>
              </a:rPr>
              <a:t>-mail: pastyuk_ov@beliro.ru</a:t>
            </a:r>
            <a:endParaRPr lang="ru-RU" dirty="0" smtClean="0">
              <a:solidFill>
                <a:srgbClr val="333333"/>
              </a:solidFill>
              <a:latin typeface="Poppins"/>
            </a:endParaRPr>
          </a:p>
          <a:p>
            <a:pPr algn="ctr"/>
            <a:endParaRPr lang="ru-RU" b="0" i="0" dirty="0">
              <a:solidFill>
                <a:srgbClr val="333333"/>
              </a:solidFill>
              <a:effectLst/>
              <a:latin typeface="Poppins"/>
            </a:endParaRPr>
          </a:p>
        </p:txBody>
      </p:sp>
      <p:grpSp>
        <p:nvGrpSpPr>
          <p:cNvPr id="5" name="Группа 5">
            <a:extLst>
              <a:ext uri="{FF2B5EF4-FFF2-40B4-BE49-F238E27FC236}">
                <a16:creationId xmlns:a16="http://schemas.microsoft.com/office/drawing/2014/main" id="{83DB31D2-64CE-42A1-90C3-F5EF2E767E8C}"/>
              </a:ext>
            </a:extLst>
          </p:cNvPr>
          <p:cNvGrpSpPr/>
          <p:nvPr/>
        </p:nvGrpSpPr>
        <p:grpSpPr>
          <a:xfrm>
            <a:off x="0" y="6409018"/>
            <a:ext cx="12192000" cy="457332"/>
            <a:chOff x="0" y="6086693"/>
            <a:chExt cx="12192000" cy="803103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91F3022A-0379-4076-AF10-1323481D066B}"/>
                </a:ext>
              </a:extLst>
            </p:cNvPr>
            <p:cNvCxnSpPr/>
            <p:nvPr/>
          </p:nvCxnSpPr>
          <p:spPr>
            <a:xfrm>
              <a:off x="0" y="6086693"/>
              <a:ext cx="1219199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081AAB7-53E2-410D-AFC0-6B0261DA8EC9}"/>
                </a:ext>
              </a:extLst>
            </p:cNvPr>
            <p:cNvSpPr/>
            <p:nvPr/>
          </p:nvSpPr>
          <p:spPr>
            <a:xfrm>
              <a:off x="0" y="6144417"/>
              <a:ext cx="12192000" cy="7453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949127-C79D-43CD-817A-BA280B2E68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94" b="7928"/>
          <a:stretch/>
        </p:blipFill>
        <p:spPr>
          <a:xfrm>
            <a:off x="10360993" y="4201545"/>
            <a:ext cx="1831006" cy="22074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095" y="632879"/>
            <a:ext cx="2086379" cy="20863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6655" y="632879"/>
            <a:ext cx="2089470" cy="20978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2045" y="632879"/>
            <a:ext cx="2126429" cy="212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514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</TotalTime>
  <Words>1001</Words>
  <Application>Microsoft Office PowerPoint</Application>
  <PresentationFormat>Широкоэкранный</PresentationFormat>
  <Paragraphs>184</Paragraphs>
  <Slides>15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15</vt:i4>
      </vt:variant>
    </vt:vector>
  </HeadingPairs>
  <TitlesOfParts>
    <vt:vector size="33" baseType="lpstr">
      <vt:lpstr>微软雅黑</vt:lpstr>
      <vt:lpstr>宋体</vt:lpstr>
      <vt:lpstr>宋体</vt:lpstr>
      <vt:lpstr>Arial</vt:lpstr>
      <vt:lpstr>Arial Nova</vt:lpstr>
      <vt:lpstr>Calibri</vt:lpstr>
      <vt:lpstr>Calibri Light</vt:lpstr>
      <vt:lpstr>等线</vt:lpstr>
      <vt:lpstr>Exo 2 Semi Bold</vt:lpstr>
      <vt:lpstr>Poppins</vt:lpstr>
      <vt:lpstr>Tahoma</vt:lpstr>
      <vt:lpstr>Times New Roman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ПРОВЕДЕНИЕ ОБУЧАЮЩИХ ВЕБИНАРОВ И СЕМИНАРОВ ПО ПОВЫШЕНИЮ ИКТ-компетенций ПЕДАГОГОВ РЕГИОНА</vt:lpstr>
      <vt:lpstr>МЕТОДИЧЕСКОЕ СОПРОВОЖДЕНИЕ ПЕДАГОГОВ В ОРГАНИЗАЦИИ ОБРАЗОВАТЕЛЬНОНОГО ПРОЦЕССА ПРИ ДИСТАНЦИОННОМ ОБУЧЕНИИ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Пастюк О.В.</cp:lastModifiedBy>
  <cp:revision>389</cp:revision>
  <cp:lastPrinted>2023-09-12T09:06:48Z</cp:lastPrinted>
  <dcterms:created xsi:type="dcterms:W3CDTF">2021-09-20T09:17:18Z</dcterms:created>
  <dcterms:modified xsi:type="dcterms:W3CDTF">2023-09-12T09:08:02Z</dcterms:modified>
</cp:coreProperties>
</file>