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5"/>
  </p:notesMasterIdLst>
  <p:sldIdLst>
    <p:sldId id="256" r:id="rId2"/>
    <p:sldId id="513" r:id="rId3"/>
    <p:sldId id="514" r:id="rId4"/>
    <p:sldId id="515" r:id="rId5"/>
    <p:sldId id="516" r:id="rId6"/>
    <p:sldId id="517" r:id="rId7"/>
    <p:sldId id="518" r:id="rId8"/>
    <p:sldId id="519" r:id="rId9"/>
    <p:sldId id="520" r:id="rId10"/>
    <p:sldId id="521" r:id="rId11"/>
    <p:sldId id="522" r:id="rId12"/>
    <p:sldId id="523" r:id="rId13"/>
    <p:sldId id="524" r:id="rId14"/>
    <p:sldId id="525" r:id="rId15"/>
    <p:sldId id="526" r:id="rId16"/>
    <p:sldId id="527" r:id="rId17"/>
    <p:sldId id="528" r:id="rId18"/>
    <p:sldId id="529" r:id="rId19"/>
    <p:sldId id="293" r:id="rId20"/>
    <p:sldId id="294" r:id="rId21"/>
    <p:sldId id="295" r:id="rId22"/>
    <p:sldId id="296" r:id="rId23"/>
    <p:sldId id="363" r:id="rId24"/>
    <p:sldId id="364" r:id="rId25"/>
    <p:sldId id="267" r:id="rId26"/>
    <p:sldId id="415" r:id="rId27"/>
    <p:sldId id="452" r:id="rId28"/>
    <p:sldId id="416" r:id="rId29"/>
    <p:sldId id="268" r:id="rId30"/>
    <p:sldId id="417" r:id="rId31"/>
    <p:sldId id="453" r:id="rId32"/>
    <p:sldId id="269" r:id="rId33"/>
    <p:sldId id="418" r:id="rId34"/>
    <p:sldId id="454" r:id="rId35"/>
    <p:sldId id="419" r:id="rId36"/>
    <p:sldId id="270" r:id="rId37"/>
    <p:sldId id="420" r:id="rId38"/>
    <p:sldId id="455" r:id="rId39"/>
    <p:sldId id="271" r:id="rId40"/>
    <p:sldId id="289" r:id="rId41"/>
    <p:sldId id="471" r:id="rId42"/>
    <p:sldId id="365" r:id="rId43"/>
    <p:sldId id="272" r:id="rId44"/>
    <p:sldId id="421" r:id="rId45"/>
    <p:sldId id="457" r:id="rId46"/>
    <p:sldId id="423" r:id="rId47"/>
    <p:sldId id="273" r:id="rId48"/>
    <p:sldId id="424" r:id="rId49"/>
    <p:sldId id="458" r:id="rId50"/>
    <p:sldId id="425" r:id="rId51"/>
    <p:sldId id="274" r:id="rId52"/>
    <p:sldId id="427" r:id="rId53"/>
    <p:sldId id="459" r:id="rId54"/>
    <p:sldId id="428" r:id="rId55"/>
    <p:sldId id="275" r:id="rId56"/>
    <p:sldId id="429" r:id="rId57"/>
    <p:sldId id="460" r:id="rId58"/>
    <p:sldId id="276" r:id="rId59"/>
    <p:sldId id="431" r:id="rId60"/>
    <p:sldId id="461" r:id="rId61"/>
    <p:sldId id="290" r:id="rId62"/>
    <p:sldId id="366" r:id="rId63"/>
    <p:sldId id="278" r:id="rId64"/>
    <p:sldId id="432" r:id="rId65"/>
    <p:sldId id="462" r:id="rId66"/>
    <p:sldId id="433" r:id="rId67"/>
    <p:sldId id="463" r:id="rId68"/>
    <p:sldId id="434" r:id="rId69"/>
    <p:sldId id="512" r:id="rId70"/>
    <p:sldId id="435" r:id="rId71"/>
    <p:sldId id="464" r:id="rId72"/>
    <p:sldId id="436" r:id="rId73"/>
    <p:sldId id="279" r:id="rId74"/>
    <p:sldId id="437" r:id="rId75"/>
    <p:sldId id="280" r:id="rId76"/>
    <p:sldId id="438" r:id="rId77"/>
    <p:sldId id="465" r:id="rId78"/>
    <p:sldId id="439" r:id="rId79"/>
    <p:sldId id="281" r:id="rId80"/>
    <p:sldId id="440" r:id="rId81"/>
    <p:sldId id="466" r:id="rId82"/>
    <p:sldId id="441" r:id="rId83"/>
    <p:sldId id="282" r:id="rId84"/>
    <p:sldId id="443" r:id="rId85"/>
    <p:sldId id="445" r:id="rId86"/>
    <p:sldId id="467" r:id="rId87"/>
    <p:sldId id="446" r:id="rId88"/>
    <p:sldId id="449" r:id="rId89"/>
    <p:sldId id="291" r:id="rId90"/>
    <p:sldId id="468" r:id="rId91"/>
    <p:sldId id="367" r:id="rId92"/>
    <p:sldId id="283" r:id="rId93"/>
    <p:sldId id="447" r:id="rId94"/>
    <p:sldId id="469" r:id="rId95"/>
    <p:sldId id="448" r:id="rId96"/>
    <p:sldId id="470" r:id="rId97"/>
    <p:sldId id="450" r:id="rId98"/>
    <p:sldId id="284" r:id="rId99"/>
    <p:sldId id="285" r:id="rId100"/>
    <p:sldId id="286" r:id="rId101"/>
    <p:sldId id="287" r:id="rId102"/>
    <p:sldId id="370" r:id="rId103"/>
    <p:sldId id="292" r:id="rId104"/>
    <p:sldId id="505" r:id="rId105"/>
    <p:sldId id="297" r:id="rId106"/>
    <p:sldId id="504" r:id="rId107"/>
    <p:sldId id="298" r:id="rId108"/>
    <p:sldId id="506" r:id="rId109"/>
    <p:sldId id="299" r:id="rId110"/>
    <p:sldId id="507" r:id="rId111"/>
    <p:sldId id="300" r:id="rId112"/>
    <p:sldId id="508" r:id="rId113"/>
    <p:sldId id="301" r:id="rId114"/>
    <p:sldId id="509" r:id="rId115"/>
    <p:sldId id="302" r:id="rId116"/>
    <p:sldId id="510" r:id="rId117"/>
    <p:sldId id="303" r:id="rId118"/>
    <p:sldId id="511" r:id="rId119"/>
    <p:sldId id="304" r:id="rId120"/>
    <p:sldId id="305" r:id="rId121"/>
    <p:sldId id="306" r:id="rId122"/>
    <p:sldId id="307" r:id="rId123"/>
    <p:sldId id="309" r:id="rId124"/>
    <p:sldId id="310" r:id="rId125"/>
    <p:sldId id="311" r:id="rId126"/>
    <p:sldId id="312" r:id="rId127"/>
    <p:sldId id="502" r:id="rId128"/>
    <p:sldId id="313" r:id="rId129"/>
    <p:sldId id="503" r:id="rId130"/>
    <p:sldId id="314" r:id="rId131"/>
    <p:sldId id="315" r:id="rId132"/>
    <p:sldId id="316" r:id="rId133"/>
    <p:sldId id="317" r:id="rId134"/>
    <p:sldId id="318" r:id="rId135"/>
    <p:sldId id="319" r:id="rId136"/>
    <p:sldId id="321" r:id="rId137"/>
    <p:sldId id="320" r:id="rId138"/>
    <p:sldId id="322" r:id="rId139"/>
    <p:sldId id="500" r:id="rId140"/>
    <p:sldId id="323" r:id="rId141"/>
    <p:sldId id="501" r:id="rId142"/>
    <p:sldId id="324" r:id="rId143"/>
    <p:sldId id="325" r:id="rId144"/>
    <p:sldId id="326" r:id="rId145"/>
    <p:sldId id="327" r:id="rId146"/>
    <p:sldId id="328" r:id="rId147"/>
    <p:sldId id="329" r:id="rId148"/>
    <p:sldId id="330" r:id="rId149"/>
    <p:sldId id="331" r:id="rId150"/>
    <p:sldId id="332" r:id="rId151"/>
    <p:sldId id="498" r:id="rId152"/>
    <p:sldId id="333" r:id="rId153"/>
    <p:sldId id="499" r:id="rId154"/>
    <p:sldId id="334" r:id="rId155"/>
    <p:sldId id="337" r:id="rId156"/>
    <p:sldId id="338" r:id="rId157"/>
    <p:sldId id="339" r:id="rId158"/>
    <p:sldId id="340" r:id="rId159"/>
    <p:sldId id="341" r:id="rId160"/>
    <p:sldId id="342" r:id="rId161"/>
    <p:sldId id="343" r:id="rId162"/>
    <p:sldId id="344" r:id="rId163"/>
    <p:sldId id="345" r:id="rId164"/>
    <p:sldId id="346" r:id="rId165"/>
    <p:sldId id="347" r:id="rId166"/>
    <p:sldId id="348" r:id="rId167"/>
    <p:sldId id="349" r:id="rId168"/>
    <p:sldId id="350" r:id="rId169"/>
    <p:sldId id="351" r:id="rId170"/>
    <p:sldId id="352" r:id="rId171"/>
    <p:sldId id="353" r:id="rId172"/>
    <p:sldId id="354" r:id="rId173"/>
    <p:sldId id="355" r:id="rId174"/>
    <p:sldId id="356" r:id="rId175"/>
    <p:sldId id="494" r:id="rId176"/>
    <p:sldId id="357" r:id="rId177"/>
    <p:sldId id="495" r:id="rId178"/>
    <p:sldId id="358" r:id="rId179"/>
    <p:sldId id="496" r:id="rId180"/>
    <p:sldId id="359" r:id="rId181"/>
    <p:sldId id="497" r:id="rId182"/>
    <p:sldId id="360" r:id="rId183"/>
    <p:sldId id="362" r:id="rId184"/>
    <p:sldId id="371" r:id="rId185"/>
    <p:sldId id="372" r:id="rId186"/>
    <p:sldId id="373" r:id="rId187"/>
    <p:sldId id="374" r:id="rId188"/>
    <p:sldId id="375" r:id="rId189"/>
    <p:sldId id="376" r:id="rId190"/>
    <p:sldId id="378" r:id="rId191"/>
    <p:sldId id="379" r:id="rId192"/>
    <p:sldId id="380" r:id="rId193"/>
    <p:sldId id="381" r:id="rId194"/>
    <p:sldId id="382" r:id="rId195"/>
    <p:sldId id="383" r:id="rId196"/>
    <p:sldId id="384" r:id="rId197"/>
    <p:sldId id="385" r:id="rId198"/>
    <p:sldId id="386" r:id="rId199"/>
    <p:sldId id="392" r:id="rId200"/>
    <p:sldId id="472" r:id="rId201"/>
    <p:sldId id="393" r:id="rId202"/>
    <p:sldId id="473" r:id="rId203"/>
    <p:sldId id="395" r:id="rId204"/>
    <p:sldId id="474" r:id="rId205"/>
    <p:sldId id="394" r:id="rId206"/>
    <p:sldId id="475" r:id="rId207"/>
    <p:sldId id="396" r:id="rId208"/>
    <p:sldId id="476" r:id="rId209"/>
    <p:sldId id="397" r:id="rId210"/>
    <p:sldId id="477" r:id="rId211"/>
    <p:sldId id="398" r:id="rId212"/>
    <p:sldId id="478" r:id="rId213"/>
    <p:sldId id="399" r:id="rId214"/>
    <p:sldId id="479" r:id="rId215"/>
    <p:sldId id="400" r:id="rId216"/>
    <p:sldId id="480" r:id="rId217"/>
    <p:sldId id="401" r:id="rId218"/>
    <p:sldId id="481" r:id="rId219"/>
    <p:sldId id="405" r:id="rId220"/>
    <p:sldId id="482" r:id="rId221"/>
    <p:sldId id="404" r:id="rId222"/>
    <p:sldId id="483" r:id="rId223"/>
    <p:sldId id="403" r:id="rId224"/>
    <p:sldId id="484" r:id="rId225"/>
    <p:sldId id="402" r:id="rId226"/>
    <p:sldId id="485" r:id="rId227"/>
    <p:sldId id="406" r:id="rId228"/>
    <p:sldId id="486" r:id="rId229"/>
    <p:sldId id="407" r:id="rId230"/>
    <p:sldId id="487" r:id="rId231"/>
    <p:sldId id="408" r:id="rId232"/>
    <p:sldId id="488" r:id="rId233"/>
    <p:sldId id="409" r:id="rId234"/>
    <p:sldId id="489" r:id="rId235"/>
    <p:sldId id="410" r:id="rId236"/>
    <p:sldId id="490" r:id="rId237"/>
    <p:sldId id="411" r:id="rId238"/>
    <p:sldId id="491" r:id="rId239"/>
    <p:sldId id="412" r:id="rId240"/>
    <p:sldId id="492" r:id="rId241"/>
    <p:sldId id="413" r:id="rId242"/>
    <p:sldId id="493" r:id="rId243"/>
    <p:sldId id="414" r:id="rId2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05" autoAdjust="0"/>
  </p:normalViewPr>
  <p:slideViewPr>
    <p:cSldViewPr>
      <p:cViewPr varScale="1">
        <p:scale>
          <a:sx n="68" d="100"/>
          <a:sy n="68" d="100"/>
        </p:scale>
        <p:origin x="14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D454BC-A130-44C4-96E2-07794E36195E}" type="datetimeFigureOut">
              <a:rPr lang="ru-RU" smtClean="0"/>
              <a:t>26.02.2023</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E2DB9-0BF4-44A8-B991-189B2C353E19}" type="slidenum">
              <a:rPr lang="ru-RU" smtClean="0"/>
              <a:t>‹#›</a:t>
            </a:fld>
            <a:endParaRPr lang="ru-RU"/>
          </a:p>
        </p:txBody>
      </p:sp>
    </p:spTree>
    <p:extLst>
      <p:ext uri="{BB962C8B-B14F-4D97-AF65-F5344CB8AC3E}">
        <p14:creationId xmlns:p14="http://schemas.microsoft.com/office/powerpoint/2010/main" val="1454648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036E2DB9-0BF4-44A8-B991-189B2C353E19}" type="slidenum">
              <a:rPr lang="ru-RU" smtClean="0"/>
              <a:t>25</a:t>
            </a:fld>
            <a:endParaRPr lang="ru-RU"/>
          </a:p>
        </p:txBody>
      </p:sp>
    </p:spTree>
    <p:extLst>
      <p:ext uri="{BB962C8B-B14F-4D97-AF65-F5344CB8AC3E}">
        <p14:creationId xmlns:p14="http://schemas.microsoft.com/office/powerpoint/2010/main" val="4094713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26.02.2023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26.02.2023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26.02.2023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26.02.2023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xml"/></Relationships>
</file>

<file path=ppt/slides/_rels/slide15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15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15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160.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16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4.xml"/></Relationships>
</file>

<file path=ppt/slides/_rels/slide18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19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4.xml"/></Relationships>
</file>

<file path=ppt/slides/_rels/slide19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4.xml"/></Relationships>
</file>

<file path=ppt/slides/_rels/slide19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4.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88640"/>
            <a:ext cx="8640960" cy="1974303"/>
          </a:xfrm>
        </p:spPr>
        <p:txBody>
          <a:bodyPr>
            <a:noAutofit/>
          </a:bodyPr>
          <a:lstStyle/>
          <a:p>
            <a:r>
              <a:rPr lang="ru-RU" sz="2800" dirty="0"/>
              <a:t>Обновление содержания и методик преподавания предмета «Физическая культура» в соответствии с ФГОС НОО(начального общего образования) и ФГОС ООО(основного общего образования) </a:t>
            </a:r>
          </a:p>
        </p:txBody>
      </p:sp>
      <p:sp>
        <p:nvSpPr>
          <p:cNvPr id="3" name="Подзаголовок 2"/>
          <p:cNvSpPr>
            <a:spLocks noGrp="1"/>
          </p:cNvSpPr>
          <p:nvPr>
            <p:ph type="subTitle" idx="1"/>
          </p:nvPr>
        </p:nvSpPr>
        <p:spPr/>
        <p:txBody>
          <a:bodyPr/>
          <a:lstStyle/>
          <a:p>
            <a:endParaRPr lang="ru-RU"/>
          </a:p>
        </p:txBody>
      </p:sp>
      <p:pic>
        <p:nvPicPr>
          <p:cNvPr id="1026" name="Picture 2" descr="C:\Users\Сергей\Desktop\9e3c3657e995b6918845f42cd33c3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852936"/>
            <a:ext cx="6912768" cy="400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70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85000" lnSpcReduction="10000"/>
          </a:bodyPr>
          <a:lstStyle/>
          <a:p>
            <a:r>
              <a:rPr lang="ru-RU" dirty="0"/>
              <a:t> В основном эти изменения касались более развернутых критериев, принципов и задач, нежели в 2010 году. Также в новом </a:t>
            </a:r>
            <a:r>
              <a:rPr lang="ru-RU" dirty="0" err="1"/>
              <a:t>ФГОСе</a:t>
            </a:r>
            <a:r>
              <a:rPr lang="ru-RU" dirty="0"/>
              <a:t> был сделан упор на электронные технологии и доступность образования для детей с ОВЗ </a:t>
            </a:r>
            <a:r>
              <a:rPr lang="ru-RU" dirty="0">
                <a:solidFill>
                  <a:srgbClr val="00B0F0"/>
                </a:solidFill>
              </a:rPr>
              <a:t>(ограниченными возможностями здоровья)</a:t>
            </a:r>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00808"/>
            <a:ext cx="4464496"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27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92500" lnSpcReduction="20000"/>
          </a:bodyPr>
          <a:lstStyle/>
          <a:p>
            <a:r>
              <a:rPr lang="ru-RU" dirty="0"/>
              <a:t>Аббревиатура ОВЗ расшифровывается как ограниченные возможности здоровья. Под этим термином обычно понимают нарушения слуха, зрения, речи, опорно-двигательного аппарата, задержку психического развития, умственную отсталость, расстройства аутистического спектра.</a:t>
            </a:r>
          </a:p>
        </p:txBody>
      </p:sp>
      <p:pic>
        <p:nvPicPr>
          <p:cNvPr id="1027"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556792"/>
            <a:ext cx="4536504"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673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70000" lnSpcReduction="20000"/>
          </a:bodyPr>
          <a:lstStyle/>
          <a:p>
            <a:r>
              <a:rPr lang="ru-RU" dirty="0"/>
              <a:t>ОВЗ — не равно инвалидность. Это педагогическое понятие, а «инвалидность» — медицинский термин. Статус ОВЗ даёт психолого-медико-педагогическая комиссия (ПМПК), а инвалидность устанавливают врачи на медико-социальной экспертизе.  У ребёнка может быть инвалидность без статуса ОВЗ. Например, у ребят с сахарным диабетом. И наоборот: ребёнок с  задержкой развития может не иметь инвалидности.</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1700808"/>
            <a:ext cx="4536504"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1936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0" y="1628800"/>
            <a:ext cx="4572000" cy="5229200"/>
          </a:xfrm>
        </p:spPr>
        <p:txBody>
          <a:bodyPr>
            <a:normAutofit fontScale="70000" lnSpcReduction="20000"/>
          </a:bodyPr>
          <a:lstStyle/>
          <a:p>
            <a:r>
              <a:rPr lang="ru-RU" dirty="0"/>
              <a:t>Обучения детей с ОВЗ</a:t>
            </a:r>
          </a:p>
          <a:p>
            <a:r>
              <a:rPr lang="ru-RU" dirty="0"/>
              <a:t>Образование детей с ОВЗ вызывает множество организационных вопросов у  школ и самих родителей. В какую школу должен ходить такой ребёнок? Может ли он учиться вместе со сверстниками? Какие условия должна создать для него школа? Попробуем разобраться. При обучении детей с ОВЗ действительно есть особенности. В начальных и в средних классах для таких учеников действуют специальные образовательные стандарты:</a:t>
            </a:r>
          </a:p>
          <a:p>
            <a:r>
              <a:rPr lang="ru-RU" dirty="0"/>
              <a:t>Но кроме ФГОС, в жизни таких школьников есть другие документы, влияющие на их обучение:</a:t>
            </a:r>
          </a:p>
          <a:p>
            <a:endParaRPr lang="ru-RU" dirty="0"/>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442798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6159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07504" y="1412776"/>
            <a:ext cx="4536504" cy="4680520"/>
          </a:xfrm>
        </p:spPr>
        <p:txBody>
          <a:bodyPr>
            <a:normAutofit fontScale="55000" lnSpcReduction="20000"/>
          </a:bodyPr>
          <a:lstStyle/>
          <a:p>
            <a:r>
              <a:rPr lang="ru-RU" dirty="0"/>
              <a:t>Адаптированные образовательные программы (АОП). Пишутся на один год для конкретного ребёнка с ОВЗ.</a:t>
            </a:r>
          </a:p>
          <a:p>
            <a:r>
              <a:rPr lang="ru-RU" dirty="0"/>
              <a:t>Адаптированная основная общеобразовательная программа (АООП). Пишется на уровень образования, например, начальное звено.</a:t>
            </a:r>
          </a:p>
          <a:p>
            <a:r>
              <a:rPr lang="ru-RU" dirty="0"/>
              <a:t>Индивидуальный учебный план (ИУП). Разрабатывается с учётом образовательных потребностей конкретного ребёнка. В основном применяется при надомном обучении. </a:t>
            </a:r>
          </a:p>
          <a:p>
            <a:r>
              <a:rPr lang="ru-RU" dirty="0"/>
              <a:t>Специальная индивидуальная программа развития (СИПР). Разрабатывается для ребёнка с тяжёлой умственной отсталостью или множественными нарушениями, который не может освоить программу в соответствии с возрастной нормой.</a:t>
            </a:r>
          </a:p>
          <a:p>
            <a:r>
              <a:rPr lang="ru-RU" dirty="0"/>
              <a:t>Обычно дети с ОВЗ перед поступлением в первый класс проходят ПМПК. При этом по рекомендации комиссии ребёнок, имеющий проблемы со здоровьем, может пойти в школу не с 6,5–7, а с 8 лет. </a:t>
            </a:r>
          </a:p>
          <a:p>
            <a:endParaRPr lang="ru-RU" dirty="0"/>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700808"/>
            <a:ext cx="4248472"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077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55000" lnSpcReduction="20000"/>
          </a:bodyPr>
          <a:lstStyle/>
          <a:p>
            <a:r>
              <a:rPr lang="ru-RU" dirty="0"/>
              <a:t>Психолого-медико-педагогическая комиссия в зависимости от тяжести нарушения здоровья ребёнка предлагает ему обучение по одному из четырёх вариантов:</a:t>
            </a:r>
          </a:p>
          <a:p>
            <a:endParaRPr lang="ru-RU" dirty="0"/>
          </a:p>
          <a:p>
            <a:r>
              <a:rPr lang="ru-RU" dirty="0"/>
              <a:t>первый (цензовый) — если ребёнок близок к возрастной норме и способен усваивать обычную школьную программу в срок;</a:t>
            </a:r>
          </a:p>
          <a:p>
            <a:r>
              <a:rPr lang="ru-RU" dirty="0"/>
              <a:t>второй (цензовый) — если ребёнок может усвоить программу, но ему нужно на это больше времени; </a:t>
            </a:r>
          </a:p>
          <a:p>
            <a:r>
              <a:rPr lang="ru-RU" dirty="0"/>
              <a:t>третий (не цензовый) — ребёнок может учиться, но не сможет усвоить весь материал даже за больший срок;</a:t>
            </a:r>
          </a:p>
          <a:p>
            <a:r>
              <a:rPr lang="ru-RU" dirty="0"/>
              <a:t>четвёртый — у ребёнка индивидуальный уровень конечных результатов, обычно это дети с тяжёлой умственной отсталостью или множественными нарушениями, которые учатся по СИПР.</a:t>
            </a:r>
          </a:p>
          <a:p>
            <a:endParaRPr lang="ru-RU"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1844824"/>
            <a:ext cx="4644008"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979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55000" lnSpcReduction="20000"/>
          </a:bodyPr>
          <a:lstStyle/>
          <a:p>
            <a:r>
              <a:rPr lang="ru-RU" dirty="0"/>
              <a:t>Заключение ПМПК действует до конца четвёртого класса. После окончания начальной школы ребёнок снова проходит комиссию. Здесь возможны три варианта развития событий:</a:t>
            </a:r>
          </a:p>
          <a:p>
            <a:endParaRPr lang="ru-RU" dirty="0"/>
          </a:p>
          <a:p>
            <a:r>
              <a:rPr lang="ru-RU" dirty="0"/>
              <a:t>диагноз снимают, и школьник переходит в класс нормы;</a:t>
            </a:r>
          </a:p>
          <a:p>
            <a:r>
              <a:rPr lang="ru-RU" dirty="0"/>
              <a:t>диагноз продляют;</a:t>
            </a:r>
          </a:p>
          <a:p>
            <a:r>
              <a:rPr lang="ru-RU" dirty="0"/>
              <a:t>диагноз меняют на другой в зависимости от новых показателей.</a:t>
            </a:r>
          </a:p>
          <a:p>
            <a:r>
              <a:rPr lang="ru-RU" dirty="0"/>
              <a:t>Если в конце обучения ребёнок с ОВЗ не освоил программу, то вместо аттестата он получает свидетельство об обучении и не может обучаться дальше в </a:t>
            </a:r>
            <a:r>
              <a:rPr lang="ru-RU" dirty="0" err="1"/>
              <a:t>сузе</a:t>
            </a:r>
            <a:r>
              <a:rPr lang="ru-RU" dirty="0"/>
              <a:t> или вузе, но может пройти профессиональную подготовку по доступным специальностям. Обычно это дети, которые учились по четвёртому варианту.</a:t>
            </a:r>
          </a:p>
          <a:p>
            <a:r>
              <a:rPr lang="ru-RU" dirty="0"/>
              <a:t>Если же ученик с ОВЗ успешно освоил программу и прошёл итоговую аттестацию, он получает обычный аттестат.</a:t>
            </a:r>
          </a:p>
          <a:p>
            <a:endParaRPr lang="ru-RU" dirty="0"/>
          </a:p>
        </p:txBody>
      </p:sp>
      <p:pic>
        <p:nvPicPr>
          <p:cNvPr id="717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916832"/>
            <a:ext cx="432048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19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29600" cy="1143000"/>
          </a:xfrm>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07504" y="1600200"/>
            <a:ext cx="4388296" cy="5141168"/>
          </a:xfrm>
        </p:spPr>
        <p:txBody>
          <a:bodyPr>
            <a:normAutofit fontScale="47500" lnSpcReduction="20000"/>
          </a:bodyPr>
          <a:lstStyle/>
          <a:p>
            <a:r>
              <a:rPr lang="ru-RU" sz="3400" dirty="0"/>
              <a:t>Заключение ПМПК, в котором определяется программа для обучения конкретного ребёнка, носит рекомендательный характер, то есть родители могут не отдавать документы администрации школы. Но тогда ребёнок не сможет рассчитывать на специальные условия, которые должна обеспечить школа для обучения детей с ОВЗ:</a:t>
            </a:r>
          </a:p>
          <a:p>
            <a:endParaRPr lang="ru-RU" sz="3400" dirty="0"/>
          </a:p>
          <a:p>
            <a:r>
              <a:rPr lang="ru-RU" sz="3400" dirty="0"/>
              <a:t>сопровождение </a:t>
            </a:r>
            <a:r>
              <a:rPr lang="ru-RU" sz="3400" dirty="0" err="1"/>
              <a:t>тьютора</a:t>
            </a:r>
            <a:r>
              <a:rPr lang="ru-RU" sz="3400" dirty="0"/>
              <a:t>, который будет помогать одному или нескольким ребятам с ОВЗ;</a:t>
            </a:r>
          </a:p>
          <a:p>
            <a:r>
              <a:rPr lang="ru-RU" sz="3400" dirty="0"/>
              <a:t>занятия с дефектологом, логопедом, психологом по индивидуальным программам;</a:t>
            </a:r>
          </a:p>
          <a:p>
            <a:r>
              <a:rPr lang="ru-RU" sz="3400" dirty="0"/>
              <a:t>специальные технические средства, например, пандус для детей на коляске или </a:t>
            </a:r>
            <a:r>
              <a:rPr lang="ru-RU" sz="3400" dirty="0" err="1"/>
              <a:t>верботон</a:t>
            </a:r>
            <a:r>
              <a:rPr lang="ru-RU" sz="3400" dirty="0"/>
              <a:t> для детей с нарушением слуха;</a:t>
            </a:r>
          </a:p>
          <a:p>
            <a:r>
              <a:rPr lang="ru-RU" sz="3400" dirty="0"/>
              <a:t>специальные учебники и дидактические материалы, например, увеличенные картинки для детей с нарушением зрения.</a:t>
            </a:r>
          </a:p>
          <a:p>
            <a:endParaRPr lang="ru-RU" dirty="0"/>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916832"/>
            <a:ext cx="432048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863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85000" lnSpcReduction="20000"/>
          </a:bodyPr>
          <a:lstStyle/>
          <a:p>
            <a:r>
              <a:rPr lang="ru-RU" dirty="0"/>
              <a:t>В статье 79 закона «Об образовании в Российской Федерации» выделяют несколько форм обучения детей с ОВЗ: </a:t>
            </a:r>
          </a:p>
          <a:p>
            <a:endParaRPr lang="ru-RU" dirty="0"/>
          </a:p>
          <a:p>
            <a:r>
              <a:rPr lang="ru-RU" dirty="0"/>
              <a:t>в инклюзивном классе массовой школы,</a:t>
            </a:r>
          </a:p>
          <a:p>
            <a:r>
              <a:rPr lang="ru-RU" dirty="0"/>
              <a:t>в коррекционном классе массовой школы, </a:t>
            </a:r>
          </a:p>
          <a:p>
            <a:r>
              <a:rPr lang="ru-RU" dirty="0"/>
              <a:t>в коррекционной школе,</a:t>
            </a:r>
          </a:p>
          <a:p>
            <a:r>
              <a:rPr lang="ru-RU" dirty="0"/>
              <a:t>надомное образование,</a:t>
            </a:r>
          </a:p>
          <a:p>
            <a:r>
              <a:rPr lang="ru-RU" dirty="0"/>
              <a:t>семейное образование.</a:t>
            </a:r>
          </a:p>
          <a:p>
            <a:endParaRPr lang="ru-RU" dirty="0"/>
          </a:p>
        </p:txBody>
      </p:sp>
      <p:pic>
        <p:nvPicPr>
          <p:cNvPr id="9219"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1772816"/>
            <a:ext cx="4464496"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592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07504" y="1340768"/>
            <a:ext cx="4388296" cy="5400600"/>
          </a:xfrm>
        </p:spPr>
        <p:txBody>
          <a:bodyPr>
            <a:normAutofit fontScale="47500" lnSpcReduction="20000"/>
          </a:bodyPr>
          <a:lstStyle/>
          <a:p>
            <a:r>
              <a:rPr lang="ru-RU" dirty="0"/>
              <a:t>Инклюзивное обучение в обычной школе </a:t>
            </a:r>
          </a:p>
          <a:p>
            <a:r>
              <a:rPr lang="ru-RU" dirty="0"/>
              <a:t>Инклюзивное обучение  предполагает, что дети с ОВЗ и здоровые учатся вместе в одном классе, на равных проводят перемены, посещают столовую или школьные праздники.</a:t>
            </a:r>
          </a:p>
          <a:p>
            <a:r>
              <a:rPr lang="ru-RU" dirty="0"/>
              <a:t>У инклюзивного обучения есть ряд неоспоримых преимуществ:</a:t>
            </a:r>
          </a:p>
          <a:p>
            <a:endParaRPr lang="ru-RU" dirty="0"/>
          </a:p>
          <a:p>
            <a:r>
              <a:rPr lang="ru-RU" dirty="0"/>
              <a:t>      + Дети с ОВЗ находятся вместе со здоровыми, и ребята быстро привыкают к тому, что все люди разные.</a:t>
            </a:r>
          </a:p>
          <a:p>
            <a:r>
              <a:rPr lang="ru-RU" dirty="0"/>
              <a:t>      + Школьники учатся взаимопомощи и развивают </a:t>
            </a:r>
            <a:r>
              <a:rPr lang="ru-RU" dirty="0" err="1"/>
              <a:t>эмпатию</a:t>
            </a:r>
            <a:r>
              <a:rPr lang="ru-RU" dirty="0"/>
              <a:t>.</a:t>
            </a:r>
          </a:p>
          <a:p>
            <a:endParaRPr lang="ru-RU" dirty="0"/>
          </a:p>
          <a:p>
            <a:r>
              <a:rPr lang="ru-RU" dirty="0"/>
              <a:t>Однако инклюзия считается спорным вариантом обучения, потому что имеет ряд проблем:</a:t>
            </a:r>
          </a:p>
          <a:p>
            <a:endParaRPr lang="ru-RU" dirty="0"/>
          </a:p>
          <a:p>
            <a:r>
              <a:rPr lang="ru-RU" dirty="0"/>
              <a:t>Школа по месту жительства не имеет права отказать ребёнку в обучении, но в это же время не имеет права его взять без создания специальных условий, например, наличия пандусов.</a:t>
            </a:r>
          </a:p>
          <a:p>
            <a:r>
              <a:rPr lang="ru-RU" dirty="0"/>
              <a:t>Создание специальных условий может стать проблемой, которую школа не в силах решить самостоятельно. Так, не в каждой образовательной организации есть бюджет на то, чтобы иметь в штате дефектолога и </a:t>
            </a:r>
            <a:r>
              <a:rPr lang="ru-RU" dirty="0" err="1"/>
              <a:t>тьютора</a:t>
            </a:r>
            <a:r>
              <a:rPr lang="ru-RU" dirty="0"/>
              <a:t>.</a:t>
            </a:r>
          </a:p>
          <a:p>
            <a:endParaRPr lang="ru-RU" dirty="0"/>
          </a:p>
        </p:txBody>
      </p:sp>
      <p:pic>
        <p:nvPicPr>
          <p:cNvPr id="1126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988840"/>
            <a:ext cx="439248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1643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62500" lnSpcReduction="20000"/>
          </a:bodyPr>
          <a:lstStyle/>
          <a:p>
            <a:r>
              <a:rPr lang="ru-RU" dirty="0"/>
              <a:t>Администрации некоторых школ принимают детей с ОВЗ, чтобы получить статус «инклюзивной школы», но не отправляет преподавателей на переквалификацию. В результате учителя просто не знают, как работать с классом, в котором есть ребёнок с проблемами со здоровьем. </a:t>
            </a:r>
          </a:p>
          <a:p>
            <a:r>
              <a:rPr lang="ru-RU" dirty="0"/>
              <a:t>Многие родители стремятся, чтобы их ребёнок с ОВЗ «был, как все», и совершенно забывают про его индивидуальные потребности. А родители детей с нормой не всегда готовы к тому, что в их классе учится школьник с ОВЗ. Всё это порождает психологические травмы и конфликты.</a:t>
            </a:r>
          </a:p>
          <a:p>
            <a:endParaRPr lang="ru-RU" dirty="0"/>
          </a:p>
        </p:txBody>
      </p:sp>
      <p:pic>
        <p:nvPicPr>
          <p:cNvPr id="1229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4104456"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7959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79512" y="1556792"/>
            <a:ext cx="4316288" cy="5184576"/>
          </a:xfrm>
        </p:spPr>
        <p:txBody>
          <a:bodyPr>
            <a:normAutofit fontScale="55000" lnSpcReduction="20000"/>
          </a:bodyPr>
          <a:lstStyle/>
          <a:p>
            <a:r>
              <a:rPr lang="ru-RU" dirty="0"/>
              <a:t>Коррекционный класс в обычной школе</a:t>
            </a:r>
          </a:p>
          <a:p>
            <a:r>
              <a:rPr lang="ru-RU" dirty="0"/>
              <a:t>В педагогической среде такая форма обучения детей с ОВЗ называется интеграцией. Не стоит путать с инклюзией. При интеграции ребят с ОВЗ одного возраста объединяют в отдельный коррекционный класс. Получается, что дети с ОВЗ учатся отдельно, по своей программе, но общаются с остальными сверстниками на переменах.</a:t>
            </a:r>
          </a:p>
          <a:p>
            <a:endParaRPr lang="ru-RU" dirty="0"/>
          </a:p>
          <a:p>
            <a:r>
              <a:rPr lang="ru-RU" dirty="0"/>
              <a:t>Преимущества интеграции:</a:t>
            </a:r>
          </a:p>
          <a:p>
            <a:endParaRPr lang="ru-RU" dirty="0"/>
          </a:p>
          <a:p>
            <a:r>
              <a:rPr lang="ru-RU" dirty="0"/>
              <a:t>    + дети с ОВЗ занимаются по своей программе и не чувствую себя отстающими;</a:t>
            </a:r>
          </a:p>
          <a:p>
            <a:r>
              <a:rPr lang="ru-RU" dirty="0"/>
              <a:t>    + они находятся в коллективе.</a:t>
            </a:r>
          </a:p>
          <a:p>
            <a:endParaRPr lang="ru-RU" dirty="0"/>
          </a:p>
          <a:p>
            <a:r>
              <a:rPr lang="ru-RU" dirty="0"/>
              <a:t>Проблемы в интегративной среде такие же, как в инклюзии. А главный недостаток заключается в том, что коррекционный класс воспринимается обществом как нечто «на ступень ниже» — «пятно» на репутации ребёнка и в истории школы.</a:t>
            </a:r>
          </a:p>
          <a:p>
            <a:endParaRPr lang="ru-RU" dirty="0"/>
          </a:p>
        </p:txBody>
      </p:sp>
      <p:pic>
        <p:nvPicPr>
          <p:cNvPr id="1331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844824"/>
            <a:ext cx="4248471"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1336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0" y="1628800"/>
            <a:ext cx="4495800" cy="5229200"/>
          </a:xfrm>
        </p:spPr>
        <p:txBody>
          <a:bodyPr>
            <a:normAutofit fontScale="55000" lnSpcReduction="20000"/>
          </a:bodyPr>
          <a:lstStyle/>
          <a:p>
            <a:r>
              <a:rPr lang="ru-RU" dirty="0"/>
              <a:t>Коррекционная школа </a:t>
            </a:r>
          </a:p>
          <a:p>
            <a:r>
              <a:rPr lang="ru-RU" dirty="0"/>
              <a:t>В коррекционную школу принимают только детей со статусом ОВЗ. В таких школах учатся дети с похожими нарушениями, например, коррекционные школы для глухих или для детей с нарушениями </a:t>
            </a:r>
            <a:r>
              <a:rPr lang="ru-RU" dirty="0" err="1"/>
              <a:t>опорно</a:t>
            </a:r>
            <a:r>
              <a:rPr lang="ru-RU" dirty="0"/>
              <a:t>–двигательного аппарата. Раньше коррекционные школы обозначали римскими цифрами по типам нарушений — с I по VIII.  Сейчас такого разделения нет.</a:t>
            </a:r>
          </a:p>
          <a:p>
            <a:endParaRPr lang="ru-RU" dirty="0"/>
          </a:p>
          <a:p>
            <a:r>
              <a:rPr lang="ru-RU" dirty="0"/>
              <a:t>В обучении в коррекционной школе есть плюсы:</a:t>
            </a:r>
          </a:p>
          <a:p>
            <a:endParaRPr lang="ru-RU" dirty="0"/>
          </a:p>
          <a:p>
            <a:r>
              <a:rPr lang="ru-RU" dirty="0"/>
              <a:t>      + дети находятся среди детей с таким же диагнозом и не чувствую себя ущемлёнными,</a:t>
            </a:r>
          </a:p>
          <a:p>
            <a:r>
              <a:rPr lang="ru-RU" dirty="0"/>
              <a:t>      + программы рассчитаны под определённую особенность,</a:t>
            </a:r>
          </a:p>
          <a:p>
            <a:r>
              <a:rPr lang="ru-RU" dirty="0"/>
              <a:t>      + такие учебные заведения оборудованы всем необходимым для эффективных занятий, например, наушники в школе для глухих или увеличенные карты для детей с нарушениями зрения;</a:t>
            </a:r>
          </a:p>
          <a:p>
            <a:r>
              <a:rPr lang="ru-RU" dirty="0"/>
              <a:t>      + часто ученики уже знают друг друга, потому что посещали один детский сад.</a:t>
            </a:r>
          </a:p>
          <a:p>
            <a:endParaRPr lang="ru-RU" dirty="0"/>
          </a:p>
        </p:txBody>
      </p:sp>
      <p:pic>
        <p:nvPicPr>
          <p:cNvPr id="1536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2060848"/>
            <a:ext cx="432048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216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79512" y="1556792"/>
            <a:ext cx="4392488" cy="5184576"/>
          </a:xfrm>
        </p:spPr>
        <p:txBody>
          <a:bodyPr>
            <a:normAutofit fontScale="92500"/>
          </a:bodyPr>
          <a:lstStyle/>
          <a:p>
            <a:r>
              <a:rPr lang="ru-RU" dirty="0"/>
              <a:t>Но существуют и довольно существенные минусы:</a:t>
            </a:r>
          </a:p>
          <a:p>
            <a:pPr marL="0" indent="0">
              <a:buNone/>
            </a:pPr>
            <a:r>
              <a:rPr lang="ru-RU" dirty="0"/>
              <a:t> - дети редко взаимодействуют со здоровыми сверстниками и привыкают жить в узком микросоциуме,</a:t>
            </a:r>
          </a:p>
          <a:p>
            <a:pPr marL="0" indent="0">
              <a:buNone/>
            </a:pPr>
            <a:r>
              <a:rPr lang="ru-RU" dirty="0"/>
              <a:t> - под влиянием окружающей среды и стереотипов выпускники коррекционных школ не стремятся получать высшее образование.</a:t>
            </a:r>
          </a:p>
          <a:p>
            <a:endParaRPr lang="ru-RU" dirty="0"/>
          </a:p>
        </p:txBody>
      </p:sp>
      <p:pic>
        <p:nvPicPr>
          <p:cNvPr id="1638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2276872"/>
            <a:ext cx="4644007"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4812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07504" y="1556792"/>
            <a:ext cx="4388296" cy="5301208"/>
          </a:xfrm>
        </p:spPr>
        <p:txBody>
          <a:bodyPr>
            <a:normAutofit fontScale="47500" lnSpcReduction="20000"/>
          </a:bodyPr>
          <a:lstStyle/>
          <a:p>
            <a:r>
              <a:rPr lang="ru-RU" dirty="0"/>
              <a:t>Надомное обучение</a:t>
            </a:r>
          </a:p>
          <a:p>
            <a:r>
              <a:rPr lang="ru-RU" dirty="0"/>
              <a:t>Ребёнок с ОВЗ может числиться в классе массовой или коррекционной школы, к нему будут приходить учителя домой или вести занятия дистанционно. </a:t>
            </a:r>
          </a:p>
          <a:p>
            <a:endParaRPr lang="ru-RU" dirty="0"/>
          </a:p>
          <a:p>
            <a:r>
              <a:rPr lang="ru-RU" dirty="0"/>
              <a:t>Для организации надомного обучения школе необходимо создать ИУП, распределить нагрузку по преподавателям и рассмотреть возможные формы аттестации. </a:t>
            </a:r>
          </a:p>
          <a:p>
            <a:endParaRPr lang="ru-RU" dirty="0"/>
          </a:p>
          <a:p>
            <a:r>
              <a:rPr lang="ru-RU" dirty="0"/>
              <a:t>Чтобы перевести ребёнка на надомное обучение, необходимо заявление родителей и заключение медико-социальной экспертизы. При этом право на него имеют только дети с заболеваниями из определённого перечня.</a:t>
            </a:r>
          </a:p>
          <a:p>
            <a:endParaRPr lang="ru-RU" dirty="0"/>
          </a:p>
          <a:p>
            <a:r>
              <a:rPr lang="ru-RU" dirty="0"/>
              <a:t>Главное преимущество такого образования — он подходит для маломобильных детей и тех, у кого сложные нарушения.</a:t>
            </a:r>
          </a:p>
          <a:p>
            <a:endParaRPr lang="ru-RU" dirty="0"/>
          </a:p>
          <a:p>
            <a:r>
              <a:rPr lang="ru-RU" dirty="0"/>
              <a:t>Минусы:</a:t>
            </a:r>
          </a:p>
          <a:p>
            <a:endParaRPr lang="ru-RU" dirty="0"/>
          </a:p>
          <a:p>
            <a:r>
              <a:rPr lang="ru-RU" dirty="0"/>
              <a:t>родителям необходимо создать условия для обучения дома, например, открывать дверь педагогу, если ребёнок малоподвижен;</a:t>
            </a:r>
          </a:p>
          <a:p>
            <a:r>
              <a:rPr lang="ru-RU" dirty="0"/>
              <a:t>надомникам приходится много материала изучать самостоятельно.</a:t>
            </a:r>
          </a:p>
          <a:p>
            <a:endParaRPr lang="ru-RU" dirty="0"/>
          </a:p>
        </p:txBody>
      </p:sp>
      <p:pic>
        <p:nvPicPr>
          <p:cNvPr id="1433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5" y="2276871"/>
            <a:ext cx="4716016" cy="3096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8561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p:txBody>
          <a:bodyPr>
            <a:normAutofit fontScale="47500" lnSpcReduction="20000"/>
          </a:bodyPr>
          <a:lstStyle/>
          <a:p>
            <a:r>
              <a:rPr lang="ru-RU" dirty="0"/>
              <a:t>Семейное образование</a:t>
            </a:r>
          </a:p>
          <a:p>
            <a:r>
              <a:rPr lang="ru-RU" dirty="0"/>
              <a:t>Семейное обучение подразумевает получение образования вне стен школы, то есть самостоятельное освоение программы. Ответственность за качество образования при этом лежит на плечах родителей.</a:t>
            </a:r>
          </a:p>
          <a:p>
            <a:endParaRPr lang="ru-RU" dirty="0"/>
          </a:p>
          <a:p>
            <a:r>
              <a:rPr lang="ru-RU" dirty="0"/>
              <a:t>Учиться можно дома самостоятельно или дистанционно в онлайн-школах. Чтобы перейти на семейное образование, необходимо проинформировать департамент образования, отчислиться из школы, выбрать школу для аттестации и организовать сам учебный процесс.</a:t>
            </a:r>
          </a:p>
          <a:p>
            <a:endParaRPr lang="ru-RU" dirty="0"/>
          </a:p>
          <a:p>
            <a:r>
              <a:rPr lang="ru-RU" dirty="0"/>
              <a:t>У семейного обучения много преимуществ:</a:t>
            </a:r>
          </a:p>
          <a:p>
            <a:endParaRPr lang="ru-RU" dirty="0"/>
          </a:p>
          <a:p>
            <a:r>
              <a:rPr lang="ru-RU" dirty="0"/>
              <a:t>      + дети могут учиться в комфортном темпе и с оптимальной нагрузкой;</a:t>
            </a:r>
          </a:p>
          <a:p>
            <a:r>
              <a:rPr lang="ru-RU" dirty="0"/>
              <a:t>      + весь образовательный процесс происходит дома в комфортной обстановке;</a:t>
            </a:r>
          </a:p>
          <a:p>
            <a:r>
              <a:rPr lang="ru-RU" dirty="0"/>
              <a:t>      + родители могут не обучать самостоятельно, а выбрать онлайн-школу;</a:t>
            </a:r>
          </a:p>
          <a:p>
            <a:r>
              <a:rPr lang="ru-RU" dirty="0"/>
              <a:t>      + у детей есть время на дополнительные занятия или хобби.</a:t>
            </a:r>
          </a:p>
          <a:p>
            <a:endParaRPr lang="ru-RU" dirty="0"/>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80138" y="1600200"/>
            <a:ext cx="397472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931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Autofit/>
          </a:bodyPr>
          <a:lstStyle/>
          <a:p>
            <a:r>
              <a:rPr lang="ru-RU" sz="2200" dirty="0">
                <a:solidFill>
                  <a:srgbClr val="FF0000"/>
                </a:solidFill>
              </a:rPr>
              <a:t>Обновление содержания и методик преподавания предмета «Физическая культура» в соответствии с ФГОС НОО и ФГОС ООО</a:t>
            </a:r>
          </a:p>
        </p:txBody>
      </p:sp>
      <p:sp>
        <p:nvSpPr>
          <p:cNvPr id="3" name="Объект 2"/>
          <p:cNvSpPr>
            <a:spLocks noGrp="1"/>
          </p:cNvSpPr>
          <p:nvPr>
            <p:ph sz="half" idx="1"/>
          </p:nvPr>
        </p:nvSpPr>
        <p:spPr>
          <a:xfrm>
            <a:off x="107504" y="1484784"/>
            <a:ext cx="4388296" cy="4641379"/>
          </a:xfrm>
        </p:spPr>
        <p:txBody>
          <a:bodyPr>
            <a:normAutofit fontScale="62500" lnSpcReduction="20000"/>
          </a:bodyPr>
          <a:lstStyle/>
          <a:p>
            <a:r>
              <a:rPr lang="ru-RU" dirty="0"/>
              <a:t>Минусы:</a:t>
            </a:r>
          </a:p>
          <a:p>
            <a:endParaRPr lang="ru-RU" dirty="0"/>
          </a:p>
          <a:p>
            <a:r>
              <a:rPr lang="ru-RU" dirty="0"/>
              <a:t>      - трудно затратно для родителей, если они хотят обучать ребёнка самостоятельно;</a:t>
            </a:r>
          </a:p>
          <a:p>
            <a:r>
              <a:rPr lang="ru-RU" dirty="0"/>
              <a:t>      - при неграмотной организации учебного процесса дети не будут успевать по программе;</a:t>
            </a:r>
          </a:p>
          <a:p>
            <a:r>
              <a:rPr lang="ru-RU" dirty="0"/>
              <a:t>      - для прохождения промежуточных аттестаций нужно прикрепляться к массовым школам, при этом трудно найти образовательную организацию для аттестации по адаптированной программе;</a:t>
            </a:r>
          </a:p>
          <a:p>
            <a:r>
              <a:rPr lang="ru-RU" dirty="0"/>
              <a:t>      - дистанционное образование мало доступно для детей с нарушениями слуха, зрения, множественными нарушениями;</a:t>
            </a:r>
          </a:p>
          <a:p>
            <a:r>
              <a:rPr lang="ru-RU" dirty="0"/>
              <a:t>      - онлайн-школы платные.</a:t>
            </a:r>
          </a:p>
          <a:p>
            <a:endParaRPr lang="ru-RU" dirty="0"/>
          </a:p>
        </p:txBody>
      </p:sp>
      <p:pic>
        <p:nvPicPr>
          <p:cNvPr id="1741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5" y="1340768"/>
            <a:ext cx="4716016" cy="5328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8613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673" y="-35316"/>
            <a:ext cx="8229600" cy="1143000"/>
          </a:xfrm>
        </p:spPr>
        <p:txBody>
          <a:bodyPr/>
          <a:lstStyle/>
          <a:p>
            <a:r>
              <a:rPr lang="ru-RU" dirty="0"/>
              <a:t>Пояснительная записка</a:t>
            </a:r>
          </a:p>
        </p:txBody>
      </p:sp>
      <p:sp>
        <p:nvSpPr>
          <p:cNvPr id="3" name="Объект 2"/>
          <p:cNvSpPr>
            <a:spLocks noGrp="1"/>
          </p:cNvSpPr>
          <p:nvPr>
            <p:ph idx="1"/>
          </p:nvPr>
        </p:nvSpPr>
        <p:spPr>
          <a:xfrm>
            <a:off x="189934" y="980728"/>
            <a:ext cx="8815077" cy="4525963"/>
          </a:xfrm>
        </p:spPr>
        <p:txBody>
          <a:bodyPr>
            <a:noAutofit/>
          </a:bodyPr>
          <a:lstStyle/>
          <a:p>
            <a:pPr marL="0" indent="0" algn="just">
              <a:buNone/>
            </a:pPr>
            <a:r>
              <a:rPr lang="ru-RU" sz="1700" dirty="0"/>
              <a:t>При создании программы учитывались потребности современного российского общества в физически крепком и деятельном подрастающем поколении, способном активно включаться в разнообразные формы здорового образа жизни, использовать ценности физической культуры для саморазвития, самоопределения и самореализации. </a:t>
            </a:r>
          </a:p>
          <a:p>
            <a:pPr marL="0" indent="0" algn="just">
              <a:buNone/>
            </a:pPr>
            <a:r>
              <a:rPr lang="ru-RU" sz="1700" dirty="0"/>
              <a:t>В программе нашли своё отражение объективно сложившиеся реалии современного социокультурного развития общества, условия деятельности образовательных организаций, запросы родителей, учителей и методистов на обновление содержания образовательного процесса, внедрение в его практику современных подходов, новых методик и технологий.</a:t>
            </a:r>
          </a:p>
          <a:p>
            <a:pPr marL="0" indent="0" algn="just">
              <a:buNone/>
            </a:pPr>
            <a:r>
              <a:rPr lang="ru-RU" sz="1700" dirty="0"/>
              <a:t> Изучение учебного предмета «Физическая культура» имеет важное значение в онтогенезе детей младшего школьного возраста. Оно активно воздействует на развитие их физической, психической и социальной природы, содействует укреплению здоровья, повышению защитных свойств организма, развитию памяти, внимания и мышления, предметно ориентируется на активное вовлечение младших школьников в самостоятельные занятия физической культурой и спортом. </a:t>
            </a:r>
          </a:p>
          <a:p>
            <a:pPr marL="0" indent="0" algn="just">
              <a:buNone/>
            </a:pPr>
            <a:r>
              <a:rPr lang="ru-RU" sz="1700" dirty="0"/>
              <a:t>Целью образования по физической культуре в начальной школе является формирование у учащихся основ здорового образа жизни, активной творческой самостоятельности в проведении разнообразных форм занятий физическими упражнениями. Достижение данной цели обеспечивается ориентацией учебного предмета на укрепление и сохранение здоровья школьников, приобретение ими знаний и способов самостоятельной деятельности, развитие физических качеств и освоение физических упражнений оздоровительной, спортивной и </a:t>
            </a:r>
            <a:r>
              <a:rPr lang="ru-RU" sz="1700" dirty="0" err="1"/>
              <a:t>прикладно</a:t>
            </a:r>
            <a:r>
              <a:rPr lang="ru-RU" sz="1700" dirty="0"/>
              <a:t>-ориентированной направленности.</a:t>
            </a:r>
          </a:p>
        </p:txBody>
      </p:sp>
    </p:spTree>
    <p:extLst>
      <p:ext uri="{BB962C8B-B14F-4D97-AF65-F5344CB8AC3E}">
        <p14:creationId xmlns:p14="http://schemas.microsoft.com/office/powerpoint/2010/main" val="2176857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673" y="-35316"/>
            <a:ext cx="8229600" cy="1143000"/>
          </a:xfrm>
        </p:spPr>
        <p:txBody>
          <a:bodyPr/>
          <a:lstStyle/>
          <a:p>
            <a:r>
              <a:rPr lang="ru-RU" dirty="0"/>
              <a:t>Пояснительная записка</a:t>
            </a:r>
          </a:p>
        </p:txBody>
      </p:sp>
      <p:sp>
        <p:nvSpPr>
          <p:cNvPr id="3" name="Объект 2"/>
          <p:cNvSpPr>
            <a:spLocks noGrp="1"/>
          </p:cNvSpPr>
          <p:nvPr>
            <p:ph idx="1"/>
          </p:nvPr>
        </p:nvSpPr>
        <p:spPr>
          <a:xfrm>
            <a:off x="132987" y="836712"/>
            <a:ext cx="8928972" cy="4525963"/>
          </a:xfrm>
        </p:spPr>
        <p:txBody>
          <a:bodyPr>
            <a:noAutofit/>
          </a:bodyPr>
          <a:lstStyle/>
          <a:p>
            <a:pPr marL="0" indent="0" algn="just">
              <a:buNone/>
            </a:pPr>
            <a:r>
              <a:rPr lang="ru-RU" sz="1800" dirty="0"/>
              <a:t>Развивающая ориентация учебного предмета «Физическая культура» заключается в формировании у младших школьников необходимого и достаточного физического здоровья, уровня развития физических качеств и обучения физическим упражнениям разной функциональной направленности. Существенным достижением такой ориентации является постепенное вовлечение обучающихся в здоровый образ жизни за счёт овладения ими знаниями и умениями по организации самостоятельных занятий подвижными играми, коррекционной, дыхательной и зрительной гимнастикой, проведения физкультминуток и утренней зарядки, закаливающих процедур, наблюдений за физическим развитием и физической подготовленностью. </a:t>
            </a:r>
          </a:p>
          <a:p>
            <a:pPr marL="0" indent="0" algn="just">
              <a:buNone/>
            </a:pPr>
            <a:r>
              <a:rPr lang="ru-RU" sz="1800" dirty="0"/>
              <a:t>Воспитывающее значение учебного предмета раскрывается в  приобщении обучающихся к истории и традициям физической культуры и спорта народов России, формировании интереса к регулярным занятиям физической культурой и спортом, осознании роли занятий физической культурой в укреплении здоровья, организации активного отдыха и досуга. В процессе обучения у обучающихся активно формируются положительные навыки и способы поведения, общения и взаимодействия со сверстниками и учителями, оценивания своих действий и поступков в процессе совместной коллективной деятельности. </a:t>
            </a:r>
          </a:p>
          <a:p>
            <a:pPr marL="0" indent="0" algn="just">
              <a:buNone/>
            </a:pPr>
            <a:r>
              <a:rPr lang="ru-RU" sz="1800" dirty="0"/>
              <a:t>Методологической основой структуры и содержания программы по физической культуре для начального общего образования является личностно-</a:t>
            </a:r>
            <a:r>
              <a:rPr lang="ru-RU" sz="1800" dirty="0" err="1"/>
              <a:t>деятельностный</a:t>
            </a:r>
            <a:r>
              <a:rPr lang="ru-RU" sz="1800" dirty="0"/>
              <a:t> подход, ориентирующий педагогический процесс на развитие целостной личности обучающихся. </a:t>
            </a:r>
          </a:p>
        </p:txBody>
      </p:sp>
    </p:spTree>
    <p:extLst>
      <p:ext uri="{BB962C8B-B14F-4D97-AF65-F5344CB8AC3E}">
        <p14:creationId xmlns:p14="http://schemas.microsoft.com/office/powerpoint/2010/main" val="2868564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673" y="-35316"/>
            <a:ext cx="8229600" cy="1143000"/>
          </a:xfrm>
        </p:spPr>
        <p:txBody>
          <a:bodyPr/>
          <a:lstStyle/>
          <a:p>
            <a:r>
              <a:rPr lang="ru-RU" dirty="0"/>
              <a:t>Пояснительная записка</a:t>
            </a:r>
          </a:p>
        </p:txBody>
      </p:sp>
      <p:sp>
        <p:nvSpPr>
          <p:cNvPr id="3" name="Объект 2"/>
          <p:cNvSpPr>
            <a:spLocks noGrp="1"/>
          </p:cNvSpPr>
          <p:nvPr>
            <p:ph idx="1"/>
          </p:nvPr>
        </p:nvSpPr>
        <p:spPr>
          <a:xfrm>
            <a:off x="168981" y="908720"/>
            <a:ext cx="8856984" cy="5400600"/>
          </a:xfrm>
        </p:spPr>
        <p:txBody>
          <a:bodyPr>
            <a:noAutofit/>
          </a:bodyPr>
          <a:lstStyle/>
          <a:p>
            <a:pPr marL="0" indent="0" algn="just">
              <a:buNone/>
            </a:pPr>
            <a:r>
              <a:rPr lang="ru-RU" sz="1800" dirty="0"/>
              <a:t>Достижение целостного развития становится возможным благодаря освоению младшими школьниками двигательной деятельности, представляющей собой основу содержания учебного предмета «Физическая культура». Двигательная деятельность оказывает активное влияние на развитие психической и социальной природы обучающихся. Как и любая деятельность, она включает в себя информационный, </a:t>
            </a:r>
            <a:r>
              <a:rPr lang="ru-RU" sz="1800" dirty="0" err="1"/>
              <a:t>операциональный</a:t>
            </a:r>
            <a:r>
              <a:rPr lang="ru-RU" sz="1800" dirty="0"/>
              <a:t> и мотивационно-процессуальный компоненты, которые находят своё отражение в соответствующих дидактических линиях учебного предмета.</a:t>
            </a:r>
          </a:p>
          <a:p>
            <a:pPr marL="0" indent="0" algn="just">
              <a:buNone/>
            </a:pPr>
            <a:r>
              <a:rPr lang="ru-RU" sz="1800" dirty="0"/>
              <a:t>В целях усиления мотивационной составляющей учебного предмета и подготовки школьников к выполнению комплекса ГТО в структуру программы в раздел «Физическое совершенствование» вводится образовательный модуль «</a:t>
            </a:r>
            <a:r>
              <a:rPr lang="ru-RU" sz="1800" dirty="0" err="1"/>
              <a:t>Прикладноориентированная</a:t>
            </a:r>
            <a:r>
              <a:rPr lang="ru-RU" sz="1800" dirty="0"/>
              <a:t> физическая культура». Данный модуль позволит удовлетворить интересы учащихся в занятиях спортом и активном участии в спортивных соревнованиях, развитии национальных форм соревновательной деятельности и систем физического воспитания. </a:t>
            </a:r>
          </a:p>
          <a:p>
            <a:pPr marL="0" indent="0" algn="just">
              <a:buNone/>
            </a:pPr>
            <a:r>
              <a:rPr lang="ru-RU" sz="1800" dirty="0"/>
              <a:t>Содержание модуля «</a:t>
            </a:r>
            <a:r>
              <a:rPr lang="ru-RU" sz="1800" dirty="0" err="1"/>
              <a:t>Прикладно</a:t>
            </a:r>
            <a:r>
              <a:rPr lang="ru-RU" sz="1800" dirty="0"/>
              <a:t>-ориентированная физическая культура», обеспечивается Примерными программами по видам спорта, которые рекомендуются Министерством просвещения РФ для занятий физической культурой и могут использоваться образовательными организациями исходя из интересов учащихся, физкультурно-спортивных традиций, наличия необходимой материально-технической базы, квалификации педагогического состава. </a:t>
            </a:r>
          </a:p>
        </p:txBody>
      </p:sp>
    </p:spTree>
    <p:extLst>
      <p:ext uri="{BB962C8B-B14F-4D97-AF65-F5344CB8AC3E}">
        <p14:creationId xmlns:p14="http://schemas.microsoft.com/office/powerpoint/2010/main" val="523792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2673" y="-35316"/>
            <a:ext cx="8229600" cy="1143000"/>
          </a:xfrm>
        </p:spPr>
        <p:txBody>
          <a:bodyPr/>
          <a:lstStyle/>
          <a:p>
            <a:r>
              <a:rPr lang="ru-RU" dirty="0"/>
              <a:t>Пояснительная записка</a:t>
            </a:r>
          </a:p>
        </p:txBody>
      </p:sp>
      <p:sp>
        <p:nvSpPr>
          <p:cNvPr id="3" name="Объект 2"/>
          <p:cNvSpPr>
            <a:spLocks noGrp="1"/>
          </p:cNvSpPr>
          <p:nvPr>
            <p:ph idx="1"/>
          </p:nvPr>
        </p:nvSpPr>
        <p:spPr>
          <a:xfrm>
            <a:off x="132977" y="980728"/>
            <a:ext cx="8928992" cy="4525963"/>
          </a:xfrm>
        </p:spPr>
        <p:txBody>
          <a:bodyPr>
            <a:noAutofit/>
          </a:bodyPr>
          <a:lstStyle/>
          <a:p>
            <a:pPr marL="0" indent="0" algn="just">
              <a:buNone/>
            </a:pPr>
            <a:r>
              <a:rPr lang="ru-RU" sz="1800" dirty="0"/>
              <a:t>Помимо Примерных программ, рекомендуемых Министерством просвещения РФ, образовательные организации могут разрабатывать своё содержание для модуля «</a:t>
            </a:r>
            <a:r>
              <a:rPr lang="ru-RU" sz="1800" dirty="0" err="1"/>
              <a:t>Прикладно</a:t>
            </a:r>
            <a:r>
              <a:rPr lang="ru-RU" sz="1800" dirty="0"/>
              <a:t>-ориентированная физическая культура» и включать в него популярные национальные виды спорта, подвижные игры и развлечения, основывающиеся на этнокультурных, исторических и современных традициях региона и школы.</a:t>
            </a:r>
          </a:p>
          <a:p>
            <a:pPr marL="0" indent="0" algn="just">
              <a:buNone/>
            </a:pPr>
            <a:r>
              <a:rPr lang="ru-RU" sz="1800" dirty="0"/>
              <a:t>Содержание программы изложено по годам обучения и раскрывает основные её содержательные линии, обязательные для изучения в каждом классе: «Знания о физической культуре», «Способы самостоятельной деятельности» и «Физическое совершенствование». </a:t>
            </a:r>
          </a:p>
          <a:p>
            <a:pPr marL="0" indent="0" algn="just">
              <a:buNone/>
            </a:pPr>
            <a:r>
              <a:rPr lang="ru-RU" sz="1800" dirty="0"/>
              <a:t>Планируемые результаты включают в себя личностные, </a:t>
            </a:r>
            <a:r>
              <a:rPr lang="ru-RU" sz="1800" dirty="0" err="1"/>
              <a:t>метапредметные</a:t>
            </a:r>
            <a:r>
              <a:rPr lang="ru-RU" sz="1800" dirty="0"/>
              <a:t> и предметные результаты. Личностные результаты представлены в программе за весь период обучения в начальной школе; </a:t>
            </a:r>
            <a:r>
              <a:rPr lang="ru-RU" sz="1800" dirty="0" err="1"/>
              <a:t>метапредметные</a:t>
            </a:r>
            <a:r>
              <a:rPr lang="ru-RU" sz="1800" dirty="0"/>
              <a:t> и предметные результаты — за каждый год обучения. </a:t>
            </a:r>
          </a:p>
          <a:p>
            <a:pPr marL="0" indent="0" algn="just">
              <a:buNone/>
            </a:pPr>
            <a:r>
              <a:rPr lang="ru-RU" sz="1800" dirty="0"/>
              <a:t>Результативность освоения учебного предмета учащимися достигается посредством современных научно-обоснованных инновационных средств, методов и форм обучения, информационно-коммуникативных технологий и передового педагогического опыта. </a:t>
            </a:r>
          </a:p>
          <a:p>
            <a:pPr marL="0" indent="0" algn="just">
              <a:buNone/>
            </a:pPr>
            <a:r>
              <a:rPr lang="ru-RU" sz="1800" dirty="0"/>
              <a:t>Общее число часов, отведённых на изучение учебного предмета «Физическая культура» в начальной школе составляет 402  ч (три часа в неделю в каждом классе): 1  класс  — 96  ч; 2  класс — 102 ч; 3  класс  — 102 ч; 4  класс — 102 ч.</a:t>
            </a:r>
          </a:p>
        </p:txBody>
      </p:sp>
    </p:spTree>
    <p:extLst>
      <p:ext uri="{BB962C8B-B14F-4D97-AF65-F5344CB8AC3E}">
        <p14:creationId xmlns:p14="http://schemas.microsoft.com/office/powerpoint/2010/main" val="3040034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FF0000"/>
                </a:solidFill>
              </a:rPr>
              <a:t>Знания о физической культуре</a:t>
            </a:r>
          </a:p>
        </p:txBody>
      </p:sp>
      <p:sp>
        <p:nvSpPr>
          <p:cNvPr id="3" name="Объект 2"/>
          <p:cNvSpPr>
            <a:spLocks noGrp="1"/>
          </p:cNvSpPr>
          <p:nvPr>
            <p:ph idx="1"/>
          </p:nvPr>
        </p:nvSpPr>
        <p:spPr/>
        <p:txBody>
          <a:bodyPr/>
          <a:lstStyle/>
          <a:p>
            <a:r>
              <a:rPr lang="ru-RU" i="1" dirty="0"/>
              <a:t>Понятие «физическая культура» как занятия физическими упражнениями и спортом по укреплению здоровья, физическому развитию и физической подготовке.</a:t>
            </a:r>
          </a:p>
          <a:p>
            <a:r>
              <a:rPr lang="ru-RU" i="1" dirty="0"/>
              <a:t>  Связь физических упражнений с движениями животных и трудовыми действиями древних людей </a:t>
            </a:r>
          </a:p>
        </p:txBody>
      </p:sp>
    </p:spTree>
    <p:extLst>
      <p:ext uri="{BB962C8B-B14F-4D97-AF65-F5344CB8AC3E}">
        <p14:creationId xmlns:p14="http://schemas.microsoft.com/office/powerpoint/2010/main" val="1249920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rgbClr val="FF0000"/>
                </a:solidFill>
              </a:rPr>
              <a:t>Способы самостоятельной деятельности</a:t>
            </a:r>
          </a:p>
        </p:txBody>
      </p:sp>
      <p:sp>
        <p:nvSpPr>
          <p:cNvPr id="3" name="Объект 2"/>
          <p:cNvSpPr>
            <a:spLocks noGrp="1"/>
          </p:cNvSpPr>
          <p:nvPr>
            <p:ph idx="1"/>
          </p:nvPr>
        </p:nvSpPr>
        <p:spPr>
          <a:xfrm>
            <a:off x="251520" y="1600200"/>
            <a:ext cx="8435280" cy="5069160"/>
          </a:xfrm>
        </p:spPr>
        <p:txBody>
          <a:bodyPr>
            <a:normAutofit/>
          </a:bodyPr>
          <a:lstStyle/>
          <a:p>
            <a:r>
              <a:rPr lang="ru-RU" dirty="0"/>
              <a:t>Режим дня и правила его составления и соблюдения </a:t>
            </a:r>
          </a:p>
          <a:p>
            <a:pPr marL="0" indent="0">
              <a:buNone/>
            </a:pPr>
            <a:r>
              <a:rPr lang="ru-RU" dirty="0">
                <a:solidFill>
                  <a:srgbClr val="FF0000"/>
                </a:solidFill>
              </a:rPr>
              <a:t>Физическое совершенствование      </a:t>
            </a:r>
            <a:r>
              <a:rPr lang="ru-RU" sz="2800" i="1" dirty="0"/>
              <a:t>Оздоровительная физическая культура  </a:t>
            </a:r>
          </a:p>
          <a:p>
            <a:pPr marL="0" indent="0">
              <a:buNone/>
            </a:pPr>
            <a:r>
              <a:rPr lang="ru-RU" sz="2800" i="1" dirty="0"/>
              <a:t> Гигиена человека и требования к проведению гигиенических процедур.  </a:t>
            </a:r>
          </a:p>
          <a:p>
            <a:pPr marL="0" indent="0">
              <a:buNone/>
            </a:pPr>
            <a:r>
              <a:rPr lang="ru-RU" sz="2800" i="1" dirty="0"/>
              <a:t> Осанка и комплексы упражнений для правильного её развития </a:t>
            </a:r>
          </a:p>
          <a:p>
            <a:pPr marL="0" indent="0">
              <a:buNone/>
            </a:pPr>
            <a:r>
              <a:rPr lang="ru-RU" sz="2800" i="1" dirty="0"/>
              <a:t> Физические упражнения для физкультминуток и утренней зарядки </a:t>
            </a:r>
          </a:p>
        </p:txBody>
      </p:sp>
    </p:spTree>
    <p:extLst>
      <p:ext uri="{BB962C8B-B14F-4D97-AF65-F5344CB8AC3E}">
        <p14:creationId xmlns:p14="http://schemas.microsoft.com/office/powerpoint/2010/main" val="3074991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720080"/>
          </a:xfrm>
        </p:spPr>
        <p:txBody>
          <a:bodyPr>
            <a:normAutofit fontScale="90000"/>
          </a:bodyPr>
          <a:lstStyle/>
          <a:p>
            <a:r>
              <a:rPr lang="ru-RU" sz="4800" b="1" dirty="0">
                <a:ln w="22225">
                  <a:solidFill>
                    <a:schemeClr val="accent2"/>
                  </a:solidFill>
                  <a:prstDash val="solid"/>
                </a:ln>
                <a:solidFill>
                  <a:schemeClr val="accent2">
                    <a:lumMod val="40000"/>
                    <a:lumOff val="60000"/>
                  </a:schemeClr>
                </a:solidFill>
              </a:rPr>
              <a:t>1 класс</a:t>
            </a:r>
          </a:p>
        </p:txBody>
      </p:sp>
      <p:sp>
        <p:nvSpPr>
          <p:cNvPr id="9" name="TextBox 8"/>
          <p:cNvSpPr txBox="1"/>
          <p:nvPr/>
        </p:nvSpPr>
        <p:spPr>
          <a:xfrm>
            <a:off x="700343" y="945412"/>
            <a:ext cx="7776864" cy="6340197"/>
          </a:xfrm>
          <a:prstGeom prst="rect">
            <a:avLst/>
          </a:prstGeom>
          <a:noFill/>
        </p:spPr>
        <p:txBody>
          <a:bodyPr wrap="square" rtlCol="0">
            <a:spAutoFit/>
          </a:bodyPr>
          <a:lstStyle/>
          <a:p>
            <a:r>
              <a:rPr lang="ru-RU" sz="3200" dirty="0">
                <a:solidFill>
                  <a:srgbClr val="FF0000"/>
                </a:solidFill>
              </a:rPr>
              <a:t>Гимнастика</a:t>
            </a:r>
          </a:p>
          <a:p>
            <a:endParaRPr lang="ru-RU" dirty="0"/>
          </a:p>
          <a:p>
            <a:pPr algn="just"/>
            <a:r>
              <a:rPr lang="ru-RU" dirty="0"/>
              <a:t>Гимнастика с основами акробатики. Исходные положения в физических упражнениях: стойки, упоры, седы, положения лёжа. Строевые упражнения: построение и перестроение в одну и две шеренги, стоя на месте; повороты направо и налево; передвижение в колонне по одному с равномерной скоростью. Гимнастические упражнения: стилизованные способы передвижения ходьбой и бегом; упражнения с гимнастическим мячом и гимнастической скакалкой; стилизованные гимнастические прыжки. </a:t>
            </a:r>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p:txBody>
      </p:sp>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27994" y="3789040"/>
            <a:ext cx="4361199" cy="2908920"/>
          </a:xfrm>
        </p:spPr>
      </p:pic>
      <p:sp>
        <p:nvSpPr>
          <p:cNvPr id="11" name="TextBox 10"/>
          <p:cNvSpPr txBox="1"/>
          <p:nvPr/>
        </p:nvSpPr>
        <p:spPr>
          <a:xfrm>
            <a:off x="700343" y="3645024"/>
            <a:ext cx="3642033" cy="2862322"/>
          </a:xfrm>
          <a:prstGeom prst="rect">
            <a:avLst/>
          </a:prstGeom>
          <a:noFill/>
        </p:spPr>
        <p:txBody>
          <a:bodyPr wrap="square" rtlCol="0">
            <a:spAutoFit/>
          </a:bodyPr>
          <a:lstStyle/>
          <a:p>
            <a:pPr algn="just"/>
            <a:r>
              <a:rPr lang="ru-RU" dirty="0"/>
              <a:t>Акробатические упражнения: подъём туловища из положения лёжа на спине и животе; подъём ног из положения лёжа на животе; сгибание рук в положении упор лёжа; прыжки в  группировке, толчком двумя ногами; прыжки в упоре на руки, толчком двумя ногами. </a:t>
            </a:r>
          </a:p>
          <a:p>
            <a:endParaRPr lang="ru-RU" dirty="0"/>
          </a:p>
        </p:txBody>
      </p:sp>
    </p:spTree>
    <p:extLst>
      <p:ext uri="{BB962C8B-B14F-4D97-AF65-F5344CB8AC3E}">
        <p14:creationId xmlns:p14="http://schemas.microsoft.com/office/powerpoint/2010/main" val="846193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chemeClr val="accent2"/>
                </a:solidFill>
              </a:rPr>
              <a:t>Характеристика деятельности учащихся</a:t>
            </a:r>
          </a:p>
        </p:txBody>
      </p:sp>
      <p:sp>
        <p:nvSpPr>
          <p:cNvPr id="3" name="Объект 2"/>
          <p:cNvSpPr>
            <a:spLocks noGrp="1"/>
          </p:cNvSpPr>
          <p:nvPr>
            <p:ph idx="1"/>
          </p:nvPr>
        </p:nvSpPr>
        <p:spPr>
          <a:xfrm>
            <a:off x="251520" y="836712"/>
            <a:ext cx="8373616" cy="5904656"/>
          </a:xfrm>
        </p:spPr>
        <p:txBody>
          <a:bodyPr>
            <a:normAutofit fontScale="47500" lnSpcReduction="20000"/>
          </a:bodyPr>
          <a:lstStyle/>
          <a:p>
            <a:r>
              <a:rPr lang="ru-RU" dirty="0">
                <a:solidFill>
                  <a:srgbClr val="00B0F0"/>
                </a:solidFill>
              </a:rPr>
              <a:t>Тема «Правила поведения на уроках физической культуры»  (учебный диалог):</a:t>
            </a:r>
          </a:p>
          <a:p>
            <a:r>
              <a:rPr lang="ru-RU" dirty="0"/>
              <a:t> знакомятся с правилами поведения на уроках физической культуры, требованиями к обязательному их соблюдению;</a:t>
            </a:r>
          </a:p>
          <a:p>
            <a:r>
              <a:rPr lang="ru-RU" dirty="0"/>
              <a:t> знакомятся с формой одежды для занятий физической культурой в спортивном зале и домашних условиях, во время прогулок на открытом воздухе</a:t>
            </a:r>
          </a:p>
          <a:p>
            <a:r>
              <a:rPr lang="ru-RU" dirty="0">
                <a:solidFill>
                  <a:srgbClr val="00B0F0"/>
                </a:solidFill>
              </a:rPr>
              <a:t>Тема «Исходные положения в физических упражнениях» (использование показа учителя, иллюстративного материала, видеофильмов):</a:t>
            </a:r>
          </a:p>
          <a:p>
            <a:r>
              <a:rPr lang="ru-RU" dirty="0"/>
              <a:t> знакомятся с понятием «исходное положение» и значением исходного положения для последующего выполнения упражнения; </a:t>
            </a:r>
          </a:p>
          <a:p>
            <a:r>
              <a:rPr lang="ru-RU" dirty="0"/>
              <a:t> наблюдают образец техники учителя, уточняют требования к  выполнению отдельных исходных положений; </a:t>
            </a:r>
          </a:p>
          <a:p>
            <a:r>
              <a:rPr lang="ru-RU" dirty="0"/>
              <a:t> разучивают основные исходные положения для выполнения гимнастических упражнений, их названия и требования к  выполнению (стойки; упоры; седы, положения лёжа).</a:t>
            </a:r>
          </a:p>
          <a:p>
            <a:r>
              <a:rPr lang="ru-RU" dirty="0">
                <a:solidFill>
                  <a:srgbClr val="00B0F0"/>
                </a:solidFill>
              </a:rPr>
              <a:t>Тема «Строевые упражнения и организующие команды на уроках физической культуры» (использование показа учителя, иллюстративного материала, видеофильмов):</a:t>
            </a:r>
          </a:p>
          <a:p>
            <a:r>
              <a:rPr lang="ru-RU" dirty="0"/>
              <a:t> наблюдают и анализируют образец техники учителя, уточняют выполнение отдельных технических элементов;</a:t>
            </a:r>
          </a:p>
          <a:p>
            <a:r>
              <a:rPr lang="ru-RU" dirty="0"/>
              <a:t>  разучивают способы построения стоя на месте (шеренга, колонна по одному, две шеренги, колонна по одному и по два); </a:t>
            </a:r>
          </a:p>
          <a:p>
            <a:r>
              <a:rPr lang="ru-RU" dirty="0"/>
              <a:t> разучивают повороты, стоя на месте (вправо, влево);</a:t>
            </a:r>
          </a:p>
          <a:p>
            <a:r>
              <a:rPr lang="ru-RU" dirty="0"/>
              <a:t> разучивают передвижение ходьбой в колонне по одному с  равномерной скоростью.</a:t>
            </a:r>
          </a:p>
        </p:txBody>
      </p:sp>
    </p:spTree>
    <p:extLst>
      <p:ext uri="{BB962C8B-B14F-4D97-AF65-F5344CB8AC3E}">
        <p14:creationId xmlns:p14="http://schemas.microsoft.com/office/powerpoint/2010/main" val="2910723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859216" cy="202034"/>
          </a:xfrm>
        </p:spPr>
        <p:txBody>
          <a:bodyPr>
            <a:normAutofit fontScale="90000"/>
          </a:bodyPr>
          <a:lstStyle/>
          <a:p>
            <a:r>
              <a:rPr lang="ru-RU" dirty="0">
                <a:latin typeface="Times New Roman" panose="02020603050405020304" pitchFamily="18" charset="0"/>
                <a:cs typeface="Times New Roman" panose="02020603050405020304" pitchFamily="18" charset="0"/>
              </a:rPr>
              <a:t>Гимнастика</a:t>
            </a:r>
            <a:r>
              <a:rPr lang="ru-RU" dirty="0"/>
              <a:t> </a:t>
            </a:r>
          </a:p>
        </p:txBody>
      </p:sp>
      <p:pic>
        <p:nvPicPr>
          <p:cNvPr id="5" name="Объект 4"/>
          <p:cNvPicPr>
            <a:picLocks noGrp="1" noChangeAspect="1"/>
          </p:cNvPicPr>
          <p:nvPr>
            <p:ph sz="half" idx="1"/>
          </p:nvPr>
        </p:nvPicPr>
        <p:blipFill rotWithShape="1">
          <a:blip r:embed="rId2"/>
          <a:srcRect b="5393"/>
          <a:stretch/>
        </p:blipFill>
        <p:spPr>
          <a:xfrm>
            <a:off x="430298" y="850979"/>
            <a:ext cx="3826768" cy="5440430"/>
          </a:xfrm>
          <a:prstGeom prst="rect">
            <a:avLst/>
          </a:prstGeom>
        </p:spPr>
      </p:pic>
      <p:pic>
        <p:nvPicPr>
          <p:cNvPr id="8" name="Объект 7"/>
          <p:cNvPicPr>
            <a:picLocks noGrp="1" noChangeAspect="1"/>
          </p:cNvPicPr>
          <p:nvPr>
            <p:ph sz="half" idx="2"/>
          </p:nvPr>
        </p:nvPicPr>
        <p:blipFill>
          <a:blip r:embed="rId3"/>
          <a:stretch>
            <a:fillRect/>
          </a:stretch>
        </p:blipFill>
        <p:spPr>
          <a:xfrm>
            <a:off x="4885059" y="846138"/>
            <a:ext cx="3801741" cy="5478014"/>
          </a:xfrm>
          <a:prstGeom prst="rect">
            <a:avLst/>
          </a:prstGeom>
        </p:spPr>
      </p:pic>
    </p:spTree>
    <p:extLst>
      <p:ext uri="{BB962C8B-B14F-4D97-AF65-F5344CB8AC3E}">
        <p14:creationId xmlns:p14="http://schemas.microsoft.com/office/powerpoint/2010/main" val="1890010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chemeClr val="accent2"/>
                </a:solidFill>
              </a:rPr>
              <a:t>Характеристика деятельности учащихся</a:t>
            </a:r>
          </a:p>
        </p:txBody>
      </p:sp>
      <p:sp>
        <p:nvSpPr>
          <p:cNvPr id="3" name="Объект 2"/>
          <p:cNvSpPr>
            <a:spLocks noGrp="1"/>
          </p:cNvSpPr>
          <p:nvPr>
            <p:ph idx="1"/>
          </p:nvPr>
        </p:nvSpPr>
        <p:spPr>
          <a:xfrm>
            <a:off x="395536" y="1196752"/>
            <a:ext cx="8568952" cy="5400600"/>
          </a:xfrm>
        </p:spPr>
        <p:txBody>
          <a:bodyPr>
            <a:normAutofit fontScale="47500" lnSpcReduction="20000"/>
          </a:bodyPr>
          <a:lstStyle/>
          <a:p>
            <a:r>
              <a:rPr lang="ru-RU" dirty="0">
                <a:solidFill>
                  <a:srgbClr val="00B0F0"/>
                </a:solidFill>
              </a:rPr>
              <a:t>Тема «Гимнастические упражнения» (использование показа учителя, иллюстративного материала, видеофильмов):</a:t>
            </a:r>
          </a:p>
          <a:p>
            <a:r>
              <a:rPr lang="ru-RU" dirty="0"/>
              <a:t> наблюдают и анализируют образцы техники гимнастических упражнений учителя, уточняют выполнение отдельных элементов;</a:t>
            </a:r>
          </a:p>
          <a:p>
            <a:r>
              <a:rPr lang="ru-RU" dirty="0"/>
              <a:t> разучивают стилизованные передвижения (гимнастический шаг; гимнастический бег; чередование гимнастической ходьбы с гимнастическим бегом);</a:t>
            </a:r>
          </a:p>
          <a:p>
            <a:r>
              <a:rPr lang="ru-RU" dirty="0"/>
              <a:t> разучивают упражнения с гимнастическим мячом (подбрасывание одной рукой и двумя руками; </a:t>
            </a:r>
          </a:p>
          <a:p>
            <a:r>
              <a:rPr lang="ru-RU" dirty="0"/>
              <a:t>перекладывание с одной руки на другую; прокатывание под ногами; поднимание ногами из положения лёжа на полу);</a:t>
            </a:r>
          </a:p>
          <a:p>
            <a:r>
              <a:rPr lang="ru-RU" dirty="0"/>
              <a:t> разучивают упражнения со скакалкой (перешагивание и перепрыгивание через скакалку, лежащую на полу;</a:t>
            </a:r>
          </a:p>
          <a:p>
            <a:r>
              <a:rPr lang="ru-RU" dirty="0"/>
              <a:t> поочерёдное и последовательное вращение сложенной вдвое скакалкой одной рукой с правого и левого бока, двумя руками с правого и левого бока, перед собой);</a:t>
            </a:r>
          </a:p>
          <a:p>
            <a:r>
              <a:rPr lang="ru-RU" dirty="0"/>
              <a:t> разучивают упражнения в гимнастических прыжках (прыжки в высоту с разведением рук и ног в сторону; с приземлением в  </a:t>
            </a:r>
            <a:r>
              <a:rPr lang="ru-RU" dirty="0" err="1"/>
              <a:t>полуприседе</a:t>
            </a:r>
            <a:r>
              <a:rPr lang="ru-RU" dirty="0"/>
              <a:t>; с поворотом в правую и левую сторону).</a:t>
            </a:r>
          </a:p>
          <a:p>
            <a:r>
              <a:rPr lang="ru-RU" dirty="0">
                <a:solidFill>
                  <a:srgbClr val="00B0F0"/>
                </a:solidFill>
              </a:rPr>
              <a:t>Тема «Акробатические упражнения» (практическое занятие</a:t>
            </a:r>
          </a:p>
          <a:p>
            <a:r>
              <a:rPr lang="ru-RU" dirty="0">
                <a:solidFill>
                  <a:srgbClr val="00B0F0"/>
                </a:solidFill>
              </a:rPr>
              <a:t>в  группах с использованием показа учителя, иллюстративного материала, видеофильмов);</a:t>
            </a:r>
          </a:p>
          <a:p>
            <a:r>
              <a:rPr lang="ru-RU" dirty="0"/>
              <a:t> наблюдают и анализируют образцы техники учителя, контролируют её выполнение другими учащимися, помогают им исправлять ошибки;</a:t>
            </a:r>
          </a:p>
          <a:p>
            <a:r>
              <a:rPr lang="ru-RU" dirty="0"/>
              <a:t> обучаются подъёму туловища из положения лёжа на спине и  животе;</a:t>
            </a:r>
          </a:p>
          <a:p>
            <a:r>
              <a:rPr lang="ru-RU" dirty="0"/>
              <a:t>  обучаются подъёму ног из положения лёжа на животе; </a:t>
            </a:r>
          </a:p>
          <a:p>
            <a:r>
              <a:rPr lang="ru-RU" dirty="0"/>
              <a:t> обучаются сгибанию рук в положении упор лёжа; </a:t>
            </a:r>
          </a:p>
          <a:p>
            <a:r>
              <a:rPr lang="ru-RU" dirty="0"/>
              <a:t> разучивают прыжки в группировке, толчком двумя ногами; </a:t>
            </a:r>
          </a:p>
          <a:p>
            <a:r>
              <a:rPr lang="ru-RU" dirty="0"/>
              <a:t> разучивают прыжки в упоре на руках, толчком двумя ногами</a:t>
            </a:r>
          </a:p>
        </p:txBody>
      </p:sp>
    </p:spTree>
    <p:extLst>
      <p:ext uri="{BB962C8B-B14F-4D97-AF65-F5344CB8AC3E}">
        <p14:creationId xmlns:p14="http://schemas.microsoft.com/office/powerpoint/2010/main" val="1276000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ln w="22225">
                  <a:solidFill>
                    <a:schemeClr val="accent2"/>
                  </a:solidFill>
                  <a:prstDash val="solid"/>
                </a:ln>
                <a:solidFill>
                  <a:schemeClr val="accent2">
                    <a:lumMod val="40000"/>
                    <a:lumOff val="60000"/>
                  </a:schemeClr>
                </a:solidFill>
              </a:rPr>
              <a:t>1 класс</a:t>
            </a:r>
          </a:p>
        </p:txBody>
      </p:sp>
      <p:sp>
        <p:nvSpPr>
          <p:cNvPr id="6" name="TextBox 5"/>
          <p:cNvSpPr txBox="1"/>
          <p:nvPr/>
        </p:nvSpPr>
        <p:spPr>
          <a:xfrm>
            <a:off x="411433" y="1733666"/>
            <a:ext cx="8243909" cy="1569660"/>
          </a:xfrm>
          <a:prstGeom prst="rect">
            <a:avLst/>
          </a:prstGeom>
          <a:noFill/>
        </p:spPr>
        <p:txBody>
          <a:bodyPr wrap="square" rtlCol="0">
            <a:spAutoFit/>
          </a:bodyPr>
          <a:lstStyle/>
          <a:p>
            <a:pPr algn="just"/>
            <a:r>
              <a:rPr lang="ru-RU" sz="2400" dirty="0"/>
              <a:t>Лыжная подготовка. Переноска лыж к месту занятия. Основная стойка лыжника. Передвижение на лыжах ступающим шагом (без палок). Передвижение на лыжах скользящим шагом (без палок).</a:t>
            </a:r>
          </a:p>
        </p:txBody>
      </p:sp>
      <p:sp>
        <p:nvSpPr>
          <p:cNvPr id="7" name="Объект 6"/>
          <p:cNvSpPr>
            <a:spLocks noGrp="1"/>
          </p:cNvSpPr>
          <p:nvPr>
            <p:ph idx="1"/>
          </p:nvPr>
        </p:nvSpPr>
        <p:spPr>
          <a:xfrm>
            <a:off x="470205" y="1124744"/>
            <a:ext cx="8229600" cy="4525963"/>
          </a:xfrm>
        </p:spPr>
        <p:txBody>
          <a:bodyPr/>
          <a:lstStyle/>
          <a:p>
            <a:pPr marL="0" indent="0">
              <a:buNone/>
            </a:pPr>
            <a:r>
              <a:rPr lang="ru-RU" dirty="0">
                <a:solidFill>
                  <a:srgbClr val="FF0000"/>
                </a:solidFill>
              </a:rPr>
              <a:t>Лыжи</a:t>
            </a: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752" y="3388403"/>
            <a:ext cx="4824536" cy="2977643"/>
          </a:xfrm>
          <a:prstGeom prst="rect">
            <a:avLst/>
          </a:prstGeom>
        </p:spPr>
      </p:pic>
    </p:spTree>
    <p:extLst>
      <p:ext uri="{BB962C8B-B14F-4D97-AF65-F5344CB8AC3E}">
        <p14:creationId xmlns:p14="http://schemas.microsoft.com/office/powerpoint/2010/main" val="741929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395536" y="908720"/>
            <a:ext cx="8640960" cy="5760640"/>
          </a:xfrm>
        </p:spPr>
        <p:txBody>
          <a:bodyPr>
            <a:normAutofit fontScale="55000" lnSpcReduction="20000"/>
          </a:bodyPr>
          <a:lstStyle/>
          <a:p>
            <a:r>
              <a:rPr lang="ru-RU" dirty="0">
                <a:solidFill>
                  <a:srgbClr val="00B0F0"/>
                </a:solidFill>
              </a:rPr>
              <a:t>Тема «Строевые команды в лыжной подготовке» (практическое занятие с использованием показа учителя, иллюстративного материала, видеофильмов):</a:t>
            </a:r>
          </a:p>
          <a:p>
            <a:r>
              <a:rPr lang="ru-RU" dirty="0"/>
              <a:t> по образцу учителя разучивают выполнение строевых команд: «Лыжи на плечо!»; «Лыжи под руку!»; «Лыжи к ноге!», стоя на месте в одну шеренгу; </a:t>
            </a:r>
          </a:p>
          <a:p>
            <a:r>
              <a:rPr lang="ru-RU" dirty="0"/>
              <a:t> разучивают способы передвижения в колонне по два с лыжа- ми в руках.</a:t>
            </a:r>
          </a:p>
          <a:p>
            <a:r>
              <a:rPr lang="ru-RU" dirty="0">
                <a:solidFill>
                  <a:srgbClr val="00B0F0"/>
                </a:solidFill>
              </a:rPr>
              <a:t>Тема «Передвижение на лыжах ступающим и скользящим шагом» (с использованием показа учителя, иллюстративного материала, видеофильмов):</a:t>
            </a:r>
          </a:p>
          <a:p>
            <a:r>
              <a:rPr lang="ru-RU" dirty="0"/>
              <a:t> наблюдают и анализируют образец техники передвижения на  лыжах учителя ступающим шагом, уточняют отдельные её  элементы; </a:t>
            </a:r>
          </a:p>
          <a:p>
            <a:r>
              <a:rPr lang="ru-RU" dirty="0"/>
              <a:t> разучивают имитационные упражнения техники передвижения на лыжах ступающим шагом, контролируют отдельные её  элементы;</a:t>
            </a:r>
          </a:p>
          <a:p>
            <a:pPr marL="0" indent="0">
              <a:buNone/>
            </a:pPr>
            <a:r>
              <a:rPr lang="ru-RU" dirty="0"/>
              <a:t>       разучивают и совершенствуют технику ступающего шага во время передвижения          </a:t>
            </a:r>
          </a:p>
          <a:p>
            <a:pPr marL="0" indent="0">
              <a:buNone/>
            </a:pPr>
            <a:r>
              <a:rPr lang="ru-RU" dirty="0"/>
              <a:t>        по учебной дистанции;</a:t>
            </a:r>
          </a:p>
          <a:p>
            <a:r>
              <a:rPr lang="ru-RU" dirty="0"/>
              <a:t> наблюдают и анализируют образец техники передвижения на  лыжах учителя скользящим шагом, уточняют отдельные её элементы, сравнивают с техникой ступающего шага, выделяют отличительные признаки;</a:t>
            </a:r>
          </a:p>
          <a:p>
            <a:r>
              <a:rPr lang="ru-RU" dirty="0"/>
              <a:t> разучивают имитационные упражнения техники передвижения на лыжах скользящим шагом без лыж, контролируют отдельные её элементы (по фазам движения и в полной координации);</a:t>
            </a:r>
          </a:p>
          <a:p>
            <a:r>
              <a:rPr lang="ru-RU" dirty="0"/>
              <a:t> разучивают технику передвижения скользящим шагом в  полной координации и совершенствуют её во время прохождения учебной дистанции</a:t>
            </a:r>
          </a:p>
        </p:txBody>
      </p:sp>
    </p:spTree>
    <p:extLst>
      <p:ext uri="{BB962C8B-B14F-4D97-AF65-F5344CB8AC3E}">
        <p14:creationId xmlns:p14="http://schemas.microsoft.com/office/powerpoint/2010/main" val="4152525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latin typeface="Times New Roman" panose="02020603050405020304" pitchFamily="18" charset="0"/>
                <a:cs typeface="Times New Roman" panose="02020603050405020304" pitchFamily="18" charset="0"/>
              </a:rPr>
              <a:t>Лыжи</a:t>
            </a:r>
          </a:p>
        </p:txBody>
      </p:sp>
      <p:pic>
        <p:nvPicPr>
          <p:cNvPr id="5" name="Объект 4"/>
          <p:cNvPicPr>
            <a:picLocks noGrp="1" noChangeAspect="1"/>
          </p:cNvPicPr>
          <p:nvPr>
            <p:ph sz="half" idx="1"/>
          </p:nvPr>
        </p:nvPicPr>
        <p:blipFill>
          <a:blip r:embed="rId2"/>
          <a:stretch>
            <a:fillRect/>
          </a:stretch>
        </p:blipFill>
        <p:spPr>
          <a:xfrm>
            <a:off x="251039" y="1518402"/>
            <a:ext cx="4304849" cy="4304849"/>
          </a:xfrm>
          <a:prstGeom prst="rect">
            <a:avLst/>
          </a:prstGeom>
        </p:spPr>
      </p:pic>
      <p:pic>
        <p:nvPicPr>
          <p:cNvPr id="6" name="Объект 5"/>
          <p:cNvPicPr>
            <a:picLocks noGrp="1" noChangeAspect="1"/>
          </p:cNvPicPr>
          <p:nvPr>
            <p:ph sz="half" idx="2"/>
          </p:nvPr>
        </p:nvPicPr>
        <p:blipFill>
          <a:blip r:embed="rId3"/>
          <a:stretch>
            <a:fillRect/>
          </a:stretch>
        </p:blipFill>
        <p:spPr>
          <a:xfrm>
            <a:off x="4716016" y="1518402"/>
            <a:ext cx="4272797" cy="4272797"/>
          </a:xfrm>
          <a:prstGeom prst="rect">
            <a:avLst/>
          </a:prstGeom>
        </p:spPr>
      </p:pic>
    </p:spTree>
    <p:extLst>
      <p:ext uri="{BB962C8B-B14F-4D97-AF65-F5344CB8AC3E}">
        <p14:creationId xmlns:p14="http://schemas.microsoft.com/office/powerpoint/2010/main" val="4267310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b="1" dirty="0">
                <a:ln w="22225">
                  <a:solidFill>
                    <a:schemeClr val="accent2"/>
                  </a:solidFill>
                  <a:prstDash val="solid"/>
                </a:ln>
                <a:solidFill>
                  <a:schemeClr val="accent2">
                    <a:lumMod val="40000"/>
                    <a:lumOff val="60000"/>
                  </a:schemeClr>
                </a:solidFill>
              </a:rPr>
              <a:t>1 класс</a:t>
            </a:r>
          </a:p>
        </p:txBody>
      </p:sp>
      <p:sp>
        <p:nvSpPr>
          <p:cNvPr id="3" name="Объект 2"/>
          <p:cNvSpPr>
            <a:spLocks noGrp="1"/>
          </p:cNvSpPr>
          <p:nvPr>
            <p:ph idx="1"/>
          </p:nvPr>
        </p:nvSpPr>
        <p:spPr>
          <a:xfrm>
            <a:off x="359024" y="1340768"/>
            <a:ext cx="8784976" cy="5616624"/>
          </a:xfrm>
        </p:spPr>
        <p:txBody>
          <a:bodyPr/>
          <a:lstStyle/>
          <a:p>
            <a:pPr marL="0" indent="0">
              <a:buNone/>
            </a:pPr>
            <a:r>
              <a:rPr lang="ru-RU" dirty="0">
                <a:solidFill>
                  <a:srgbClr val="FF0000"/>
                </a:solidFill>
              </a:rPr>
              <a:t>Легкая атлетика</a:t>
            </a:r>
          </a:p>
          <a:p>
            <a:pPr marL="0" indent="0">
              <a:buNone/>
            </a:pP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1340768"/>
            <a:ext cx="5040560" cy="4866075"/>
          </a:xfrm>
          <a:prstGeom prst="rect">
            <a:avLst/>
          </a:prstGeom>
        </p:spPr>
      </p:pic>
      <p:sp>
        <p:nvSpPr>
          <p:cNvPr id="6" name="TextBox 5"/>
          <p:cNvSpPr txBox="1"/>
          <p:nvPr/>
        </p:nvSpPr>
        <p:spPr>
          <a:xfrm>
            <a:off x="380086" y="2132856"/>
            <a:ext cx="3384376" cy="2308324"/>
          </a:xfrm>
          <a:prstGeom prst="rect">
            <a:avLst/>
          </a:prstGeom>
          <a:noFill/>
        </p:spPr>
        <p:txBody>
          <a:bodyPr wrap="square" rtlCol="0">
            <a:spAutoFit/>
          </a:bodyPr>
          <a:lstStyle/>
          <a:p>
            <a:pPr algn="just"/>
            <a:r>
              <a:rPr lang="ru-RU" sz="2400" dirty="0"/>
              <a:t>Равномерная ходьба и равномерный бег. Прыжки в длину и высоту с места толчком двумя ногами, в высоту с прямого разбега.</a:t>
            </a:r>
          </a:p>
        </p:txBody>
      </p:sp>
    </p:spTree>
    <p:extLst>
      <p:ext uri="{BB962C8B-B14F-4D97-AF65-F5344CB8AC3E}">
        <p14:creationId xmlns:p14="http://schemas.microsoft.com/office/powerpoint/2010/main" val="1206580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07504" y="836712"/>
            <a:ext cx="8928992" cy="6021288"/>
          </a:xfrm>
        </p:spPr>
        <p:txBody>
          <a:bodyPr>
            <a:normAutofit fontScale="70000" lnSpcReduction="20000"/>
          </a:bodyPr>
          <a:lstStyle/>
          <a:p>
            <a:r>
              <a:rPr lang="ru-RU" dirty="0">
                <a:solidFill>
                  <a:srgbClr val="00B0F0"/>
                </a:solidFill>
              </a:rPr>
              <a:t>Тема «Равномерное передвижение в ходьбе и беге» (объяснение</a:t>
            </a:r>
          </a:p>
          <a:p>
            <a:r>
              <a:rPr lang="ru-RU" dirty="0">
                <a:solidFill>
                  <a:srgbClr val="00B0F0"/>
                </a:solidFill>
              </a:rPr>
              <a:t>учителя, рисунки, видеоматериалы):</a:t>
            </a:r>
          </a:p>
          <a:p>
            <a:r>
              <a:rPr lang="ru-RU" dirty="0"/>
              <a:t> обучаются равномерной ходьбе в колоне по одному с использованием лидера (передвижение учителя);</a:t>
            </a:r>
          </a:p>
          <a:p>
            <a:r>
              <a:rPr lang="ru-RU" dirty="0"/>
              <a:t> обучаются равномерной ходьбе в колонне по одному с изменением скорости передвижения с использованием метронома;</a:t>
            </a:r>
          </a:p>
          <a:p>
            <a:r>
              <a:rPr lang="ru-RU" dirty="0"/>
              <a:t> обучаются равномерной ходьбе в колонне по одному с изменением скорости передвижения (по команде);</a:t>
            </a:r>
          </a:p>
          <a:p>
            <a:r>
              <a:rPr lang="ru-RU" dirty="0"/>
              <a:t> обучаются равномерному бегу в колонне по одному с невысокой скоростью с использованием лидера (передвижение учителя);</a:t>
            </a:r>
          </a:p>
          <a:p>
            <a:r>
              <a:rPr lang="ru-RU" dirty="0"/>
              <a:t> обучаются равномерному бегу в колонне по одному с невысокой скоростью; </a:t>
            </a:r>
          </a:p>
          <a:p>
            <a:r>
              <a:rPr lang="ru-RU" dirty="0"/>
              <a:t> обучаются равномерному бегу в колонне по одному с разной</a:t>
            </a:r>
          </a:p>
          <a:p>
            <a:r>
              <a:rPr lang="ru-RU" dirty="0"/>
              <a:t>скоростью передвижения с использованием лидера;</a:t>
            </a:r>
          </a:p>
          <a:p>
            <a:r>
              <a:rPr lang="ru-RU" dirty="0"/>
              <a:t> обучаются равномерному бегу в колонне по одному с разной</a:t>
            </a:r>
          </a:p>
          <a:p>
            <a:r>
              <a:rPr lang="ru-RU" dirty="0"/>
              <a:t>скоростью передвижения (по команде);</a:t>
            </a:r>
          </a:p>
          <a:p>
            <a:r>
              <a:rPr lang="ru-RU" dirty="0"/>
              <a:t> обучаются равномерному бегу в колонне по одному в чередовании с равномерной ходьбой (по команде).</a:t>
            </a:r>
          </a:p>
        </p:txBody>
      </p:sp>
    </p:spTree>
    <p:extLst>
      <p:ext uri="{BB962C8B-B14F-4D97-AF65-F5344CB8AC3E}">
        <p14:creationId xmlns:p14="http://schemas.microsoft.com/office/powerpoint/2010/main" val="2488911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latin typeface="Times New Roman" panose="02020603050405020304" pitchFamily="18" charset="0"/>
                <a:cs typeface="Times New Roman" panose="02020603050405020304" pitchFamily="18" charset="0"/>
              </a:rPr>
              <a:t>Легкая атлетика</a:t>
            </a:r>
          </a:p>
        </p:txBody>
      </p:sp>
      <p:pic>
        <p:nvPicPr>
          <p:cNvPr id="5" name="Объект 4"/>
          <p:cNvPicPr>
            <a:picLocks noGrp="1" noChangeAspect="1"/>
          </p:cNvPicPr>
          <p:nvPr>
            <p:ph sz="half" idx="1"/>
          </p:nvPr>
        </p:nvPicPr>
        <p:blipFill>
          <a:blip r:embed="rId2"/>
          <a:stretch>
            <a:fillRect/>
          </a:stretch>
        </p:blipFill>
        <p:spPr>
          <a:xfrm>
            <a:off x="179512" y="1598538"/>
            <a:ext cx="4046277" cy="4997152"/>
          </a:xfrm>
          <a:prstGeom prst="rect">
            <a:avLst/>
          </a:prstGeom>
        </p:spPr>
      </p:pic>
      <p:pic>
        <p:nvPicPr>
          <p:cNvPr id="6" name="Объект 5"/>
          <p:cNvPicPr>
            <a:picLocks noGrp="1" noChangeAspect="1"/>
          </p:cNvPicPr>
          <p:nvPr>
            <p:ph sz="half" idx="2"/>
          </p:nvPr>
        </p:nvPicPr>
        <p:blipFill>
          <a:blip r:embed="rId3"/>
          <a:stretch>
            <a:fillRect/>
          </a:stretch>
        </p:blipFill>
        <p:spPr>
          <a:xfrm>
            <a:off x="4427984" y="1584533"/>
            <a:ext cx="4441913" cy="4997152"/>
          </a:xfrm>
          <a:prstGeom prst="rect">
            <a:avLst/>
          </a:prstGeom>
        </p:spPr>
      </p:pic>
    </p:spTree>
    <p:extLst>
      <p:ext uri="{BB962C8B-B14F-4D97-AF65-F5344CB8AC3E}">
        <p14:creationId xmlns:p14="http://schemas.microsoft.com/office/powerpoint/2010/main" val="951617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07504" y="980728"/>
            <a:ext cx="9036496" cy="5616624"/>
          </a:xfrm>
        </p:spPr>
        <p:txBody>
          <a:bodyPr>
            <a:normAutofit fontScale="55000" lnSpcReduction="20000"/>
          </a:bodyPr>
          <a:lstStyle/>
          <a:p>
            <a:r>
              <a:rPr lang="ru-RU" dirty="0">
                <a:solidFill>
                  <a:srgbClr val="00B0F0"/>
                </a:solidFill>
              </a:rPr>
              <a:t>Тема «Прыжок в длину с места» (объяснение и образец учителя, видеоматериал, рисунки):</a:t>
            </a:r>
          </a:p>
          <a:p>
            <a:r>
              <a:rPr lang="ru-RU" dirty="0"/>
              <a:t>знакомятся с образцом учителя и правилами его выполнения (расположение у стартовой линии, принятие исходного положения перед прыжком; выполнение приземления после фазы полёта; измерение результата после приземления);</a:t>
            </a:r>
          </a:p>
          <a:p>
            <a:r>
              <a:rPr lang="ru-RU" dirty="0"/>
              <a:t> разучивают одновременное отталкивание двумя ногами (прыжки вверх из полу-приседа на месте; с поворотом в  правую и левую сторону);</a:t>
            </a:r>
          </a:p>
          <a:p>
            <a:r>
              <a:rPr lang="ru-RU" dirty="0"/>
              <a:t> обучаются приземлению после спрыгивания с горки матов;</a:t>
            </a:r>
          </a:p>
          <a:p>
            <a:r>
              <a:rPr lang="ru-RU" dirty="0"/>
              <a:t> обучаются прыжку в длину с места в полной координации.</a:t>
            </a:r>
          </a:p>
          <a:p>
            <a:r>
              <a:rPr lang="ru-RU" dirty="0">
                <a:solidFill>
                  <a:srgbClr val="00B0F0"/>
                </a:solidFill>
              </a:rPr>
              <a:t>Тема «Прыжок в длину и в высоту с прямого разбега» (объяснение и образец учителя, видеоматериал, рисунки):</a:t>
            </a:r>
          </a:p>
          <a:p>
            <a:r>
              <a:rPr lang="ru-RU" dirty="0"/>
              <a:t> наблюдают выполнение образца техники прыжка в высоту с  прямого разбега,   анализируют основные его фазы (разбег, отталкивание, полёт, приземление);</a:t>
            </a:r>
          </a:p>
          <a:p>
            <a:pPr marL="0" indent="0">
              <a:buNone/>
            </a:pPr>
            <a:r>
              <a:rPr lang="ru-RU" dirty="0"/>
              <a:t>        разучивают фазу приземления (после прыжка вверх толчком двумя ногами; после  </a:t>
            </a:r>
          </a:p>
          <a:p>
            <a:pPr marL="0" indent="0">
              <a:buNone/>
            </a:pPr>
            <a:r>
              <a:rPr lang="ru-RU" dirty="0"/>
              <a:t>        прыжка вверх-   вперёд толчком двумя ногами с невысокой площадки);</a:t>
            </a:r>
          </a:p>
          <a:p>
            <a:r>
              <a:rPr lang="ru-RU" dirty="0"/>
              <a:t> разучивают фазу отталкивания (прыжки на одной ноге по разметкам, </a:t>
            </a:r>
            <a:r>
              <a:rPr lang="ru-RU" dirty="0" err="1"/>
              <a:t>многоскоки</a:t>
            </a:r>
            <a:r>
              <a:rPr lang="ru-RU" dirty="0"/>
              <a:t>, прыжки толчком одной ногой вперёд-вверх с места и с разбега с приземлением);</a:t>
            </a:r>
          </a:p>
          <a:p>
            <a:r>
              <a:rPr lang="ru-RU" dirty="0"/>
              <a:t> разучивают фазы разбега (бег по разметкам с ускорением; бег с ускорением и последующим отталкиванием);</a:t>
            </a:r>
          </a:p>
          <a:p>
            <a:pPr marL="0" indent="0">
              <a:buNone/>
            </a:pPr>
            <a:r>
              <a:rPr lang="ru-RU" dirty="0"/>
              <a:t>       разучивают выполнение прыжка в длину с места, толчком двумя в полной </a:t>
            </a:r>
          </a:p>
          <a:p>
            <a:pPr marL="0" indent="0">
              <a:buNone/>
            </a:pPr>
            <a:r>
              <a:rPr lang="ru-RU" dirty="0"/>
              <a:t>       координации</a:t>
            </a:r>
          </a:p>
        </p:txBody>
      </p:sp>
    </p:spTree>
    <p:extLst>
      <p:ext uri="{BB962C8B-B14F-4D97-AF65-F5344CB8AC3E}">
        <p14:creationId xmlns:p14="http://schemas.microsoft.com/office/powerpoint/2010/main" val="1241779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22225">
                  <a:solidFill>
                    <a:schemeClr val="accent2"/>
                  </a:solidFill>
                  <a:prstDash val="solid"/>
                </a:ln>
                <a:solidFill>
                  <a:schemeClr val="accent2">
                    <a:lumMod val="40000"/>
                    <a:lumOff val="60000"/>
                  </a:schemeClr>
                </a:solidFill>
              </a:rPr>
              <a:t>1 класс</a:t>
            </a:r>
          </a:p>
        </p:txBody>
      </p:sp>
      <p:sp>
        <p:nvSpPr>
          <p:cNvPr id="3" name="Объект 2"/>
          <p:cNvSpPr>
            <a:spLocks noGrp="1"/>
          </p:cNvSpPr>
          <p:nvPr>
            <p:ph idx="1"/>
          </p:nvPr>
        </p:nvSpPr>
        <p:spPr>
          <a:xfrm>
            <a:off x="459416" y="1287206"/>
            <a:ext cx="8229600" cy="5570794"/>
          </a:xfrm>
        </p:spPr>
        <p:txBody>
          <a:bodyPr/>
          <a:lstStyle/>
          <a:p>
            <a:pPr marL="0" indent="0">
              <a:buNone/>
            </a:pPr>
            <a:r>
              <a:rPr lang="ru-RU" dirty="0">
                <a:solidFill>
                  <a:srgbClr val="FF0000"/>
                </a:solidFill>
              </a:rPr>
              <a:t>Подвижные игры</a:t>
            </a: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3130360"/>
            <a:ext cx="7412463" cy="3573016"/>
          </a:xfrm>
          <a:prstGeom prst="rect">
            <a:avLst/>
          </a:prstGeom>
        </p:spPr>
      </p:pic>
      <p:sp>
        <p:nvSpPr>
          <p:cNvPr id="8" name="TextBox 7"/>
          <p:cNvSpPr txBox="1"/>
          <p:nvPr/>
        </p:nvSpPr>
        <p:spPr>
          <a:xfrm>
            <a:off x="457200" y="2285430"/>
            <a:ext cx="7653982" cy="830997"/>
          </a:xfrm>
          <a:prstGeom prst="rect">
            <a:avLst/>
          </a:prstGeom>
          <a:noFill/>
        </p:spPr>
        <p:txBody>
          <a:bodyPr wrap="square" rtlCol="0">
            <a:spAutoFit/>
          </a:bodyPr>
          <a:lstStyle/>
          <a:p>
            <a:pPr algn="just"/>
            <a:r>
              <a:rPr lang="ru-RU" sz="2400" dirty="0"/>
              <a:t>Подвижные и спортивные игры. Считалки для самостоятельной организации подвижных игр.</a:t>
            </a:r>
          </a:p>
        </p:txBody>
      </p:sp>
    </p:spTree>
    <p:extLst>
      <p:ext uri="{BB962C8B-B14F-4D97-AF65-F5344CB8AC3E}">
        <p14:creationId xmlns:p14="http://schemas.microsoft.com/office/powerpoint/2010/main" val="2219533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79512" y="764704"/>
            <a:ext cx="8856984" cy="6093296"/>
          </a:xfrm>
        </p:spPr>
        <p:txBody>
          <a:bodyPr>
            <a:normAutofit fontScale="92500"/>
          </a:bodyPr>
          <a:lstStyle/>
          <a:p>
            <a:r>
              <a:rPr lang="ru-RU" dirty="0">
                <a:solidFill>
                  <a:srgbClr val="00B0F0"/>
                </a:solidFill>
              </a:rPr>
              <a:t>Тема «Подвижные игры» (объяснение учителя, видеоматериал):</a:t>
            </a:r>
          </a:p>
          <a:p>
            <a:r>
              <a:rPr lang="ru-RU" dirty="0"/>
              <a:t> разучивают считалки для проведения совместных подвижных игр; используют их при распределении игровых ролей среди играющих;</a:t>
            </a:r>
          </a:p>
          <a:p>
            <a:r>
              <a:rPr lang="ru-RU" dirty="0"/>
              <a:t>разучивают игровые действия и правила подвижных игр, обучаются способам организации и подготовки игровых площадок;</a:t>
            </a:r>
          </a:p>
          <a:p>
            <a:r>
              <a:rPr lang="ru-RU" dirty="0"/>
              <a:t>обучаются самостоятельной организации и проведению подвижных игр (по учебным группам);</a:t>
            </a:r>
          </a:p>
          <a:p>
            <a:r>
              <a:rPr lang="ru-RU" dirty="0"/>
              <a:t>играют в разученные подвижные игры</a:t>
            </a:r>
          </a:p>
        </p:txBody>
      </p:sp>
    </p:spTree>
    <p:extLst>
      <p:ext uri="{BB962C8B-B14F-4D97-AF65-F5344CB8AC3E}">
        <p14:creationId xmlns:p14="http://schemas.microsoft.com/office/powerpoint/2010/main" val="356713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Подвижные игры</a:t>
            </a:r>
          </a:p>
        </p:txBody>
      </p:sp>
      <p:pic>
        <p:nvPicPr>
          <p:cNvPr id="7" name="Объект 6"/>
          <p:cNvPicPr>
            <a:picLocks noGrp="1" noChangeAspect="1"/>
          </p:cNvPicPr>
          <p:nvPr>
            <p:ph sz="half" idx="1"/>
          </p:nvPr>
        </p:nvPicPr>
        <p:blipFill rotWithShape="1">
          <a:blip r:embed="rId2"/>
          <a:srcRect l="10954" r="26640"/>
          <a:stretch/>
        </p:blipFill>
        <p:spPr>
          <a:xfrm>
            <a:off x="412524" y="1600200"/>
            <a:ext cx="4159476" cy="4525963"/>
          </a:xfrm>
          <a:prstGeom prst="rect">
            <a:avLst/>
          </a:prstGeom>
        </p:spPr>
      </p:pic>
      <p:pic>
        <p:nvPicPr>
          <p:cNvPr id="10" name="Объект 9"/>
          <p:cNvPicPr>
            <a:picLocks noGrp="1" noChangeAspect="1"/>
          </p:cNvPicPr>
          <p:nvPr>
            <p:ph sz="half" idx="2"/>
          </p:nvPr>
        </p:nvPicPr>
        <p:blipFill rotWithShape="1">
          <a:blip r:embed="rId3"/>
          <a:srcRect l="33877" t="895" r="12633" b="-895"/>
          <a:stretch/>
        </p:blipFill>
        <p:spPr>
          <a:xfrm>
            <a:off x="4788024" y="1600200"/>
            <a:ext cx="3915817" cy="4525963"/>
          </a:xfrm>
          <a:prstGeom prst="rect">
            <a:avLst/>
          </a:prstGeom>
        </p:spPr>
      </p:pic>
    </p:spTree>
    <p:extLst>
      <p:ext uri="{BB962C8B-B14F-4D97-AF65-F5344CB8AC3E}">
        <p14:creationId xmlns:p14="http://schemas.microsoft.com/office/powerpoint/2010/main" val="3739339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64704"/>
          </a:xfrm>
        </p:spPr>
        <p:txBody>
          <a:bodyPr>
            <a:normAutofit/>
          </a:bodyPr>
          <a:lstStyle/>
          <a:p>
            <a:r>
              <a:rPr lang="ru-RU" b="1" dirty="0">
                <a:ln w="22225">
                  <a:solidFill>
                    <a:schemeClr val="accent2"/>
                  </a:solidFill>
                  <a:prstDash val="solid"/>
                </a:ln>
                <a:solidFill>
                  <a:schemeClr val="accent2">
                    <a:lumMod val="40000"/>
                    <a:lumOff val="60000"/>
                  </a:schemeClr>
                </a:solidFill>
              </a:rPr>
              <a:t>1 класс</a:t>
            </a:r>
          </a:p>
        </p:txBody>
      </p:sp>
      <p:sp>
        <p:nvSpPr>
          <p:cNvPr id="3" name="Объект 2"/>
          <p:cNvSpPr>
            <a:spLocks noGrp="1"/>
          </p:cNvSpPr>
          <p:nvPr>
            <p:ph idx="1"/>
          </p:nvPr>
        </p:nvSpPr>
        <p:spPr>
          <a:xfrm>
            <a:off x="1" y="764704"/>
            <a:ext cx="8921310" cy="6093296"/>
          </a:xfrm>
        </p:spPr>
        <p:txBody>
          <a:bodyPr/>
          <a:lstStyle/>
          <a:p>
            <a:pPr marL="0" indent="0">
              <a:buNone/>
            </a:pPr>
            <a:r>
              <a:rPr lang="ru-RU" sz="2800" dirty="0">
                <a:solidFill>
                  <a:srgbClr val="00B0F0"/>
                </a:solidFill>
              </a:rPr>
              <a:t>Прикладно-ориентированная физическая</a:t>
            </a:r>
          </a:p>
          <a:p>
            <a:pPr marL="0" indent="0">
              <a:buNone/>
            </a:pPr>
            <a:r>
              <a:rPr lang="ru-RU" sz="2800" dirty="0">
                <a:solidFill>
                  <a:srgbClr val="00B0F0"/>
                </a:solidFill>
              </a:rPr>
              <a:t>Культура</a:t>
            </a:r>
          </a:p>
          <a:p>
            <a:pPr marL="0" indent="0">
              <a:buNone/>
            </a:pPr>
            <a:r>
              <a:rPr lang="ru-RU" sz="2000" dirty="0"/>
              <a:t>Развитие основных физических качеств средствами спортивных и подвижных</a:t>
            </a:r>
          </a:p>
          <a:p>
            <a:pPr marL="0" indent="0">
              <a:buNone/>
            </a:pPr>
            <a:r>
              <a:rPr lang="ru-RU" sz="2000" dirty="0"/>
              <a:t>игр. Подготовка к  выполнению нормативных требований комплекса ГТО</a:t>
            </a:r>
          </a:p>
          <a:p>
            <a:pPr marL="0" indent="0">
              <a:buNone/>
            </a:pPr>
            <a:r>
              <a:rPr lang="ru-RU" sz="2000" dirty="0">
                <a:solidFill>
                  <a:schemeClr val="accent6">
                    <a:lumMod val="75000"/>
                  </a:schemeClr>
                </a:solidFill>
              </a:rPr>
              <a:t>Рефлексия: демонстрация прироста показателей физических</a:t>
            </a:r>
          </a:p>
          <a:p>
            <a:pPr marL="0" indent="0">
              <a:buNone/>
            </a:pPr>
            <a:r>
              <a:rPr lang="ru-RU" sz="2000" dirty="0">
                <a:solidFill>
                  <a:schemeClr val="accent6">
                    <a:lumMod val="75000"/>
                  </a:schemeClr>
                </a:solidFill>
              </a:rPr>
              <a:t>качеств к нормативным требованиям комплекса ГТО</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3356992"/>
            <a:ext cx="6344521" cy="3263462"/>
          </a:xfrm>
          <a:prstGeom prst="rect">
            <a:avLst/>
          </a:prstGeom>
        </p:spPr>
      </p:pic>
    </p:spTree>
    <p:extLst>
      <p:ext uri="{BB962C8B-B14F-4D97-AF65-F5344CB8AC3E}">
        <p14:creationId xmlns:p14="http://schemas.microsoft.com/office/powerpoint/2010/main" val="6548799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192" y="1341"/>
            <a:ext cx="8229600" cy="1143000"/>
          </a:xfrm>
        </p:spPr>
        <p:txBody>
          <a:bodyPr>
            <a:noAutofit/>
          </a:bodyPr>
          <a:lstStyle/>
          <a:p>
            <a:r>
              <a:rPr lang="ru-RU" sz="3200" dirty="0"/>
              <a:t>По окончании первого года обучения учащиеся научатся:</a:t>
            </a:r>
          </a:p>
        </p:txBody>
      </p:sp>
      <p:sp>
        <p:nvSpPr>
          <p:cNvPr id="3" name="Объект 2"/>
          <p:cNvSpPr>
            <a:spLocks noGrp="1"/>
          </p:cNvSpPr>
          <p:nvPr>
            <p:ph idx="1"/>
          </p:nvPr>
        </p:nvSpPr>
        <p:spPr>
          <a:xfrm>
            <a:off x="0" y="1052736"/>
            <a:ext cx="9144000" cy="5171570"/>
          </a:xfrm>
        </p:spPr>
        <p:txBody>
          <a:bodyPr>
            <a:noAutofit/>
          </a:bodyPr>
          <a:lstStyle/>
          <a:p>
            <a:pPr marL="0" indent="0">
              <a:buNone/>
            </a:pPr>
            <a:r>
              <a:rPr lang="ru-RU" sz="1600" dirty="0"/>
              <a:t>        </a:t>
            </a:r>
            <a:r>
              <a:rPr lang="ru-RU" sz="1600" b="1" i="1" dirty="0"/>
              <a:t>Познавательные УУД</a:t>
            </a:r>
            <a:r>
              <a:rPr lang="ru-RU" sz="1800" b="1" i="1" dirty="0"/>
              <a:t>:(универсальные учебные действия)</a:t>
            </a:r>
            <a:endParaRPr lang="ru-RU" sz="1600" b="1" i="1" dirty="0"/>
          </a:p>
          <a:p>
            <a:r>
              <a:rPr lang="ru-RU" sz="1500" dirty="0"/>
              <a:t>находить общие и отличительные признаки в передвижениях человека и животных; </a:t>
            </a:r>
          </a:p>
          <a:p>
            <a:r>
              <a:rPr lang="ru-RU" sz="1500" dirty="0"/>
              <a:t>устанавливать связь между бытовыми движениями древних людей и физическими упражнениями из современных видов спорта; </a:t>
            </a:r>
          </a:p>
          <a:p>
            <a:r>
              <a:rPr lang="ru-RU" sz="1500" dirty="0"/>
              <a:t>сравнивать способы передвижения ходьбой и бегом, находить между ними общие и отличительные признаки; </a:t>
            </a:r>
          </a:p>
          <a:p>
            <a:r>
              <a:rPr lang="ru-RU" sz="1500" dirty="0"/>
              <a:t>выявлять признаки правильной и неправильной осанки, приводить возможные причины её нарушений; </a:t>
            </a:r>
          </a:p>
          <a:p>
            <a:pPr marL="0" indent="0">
              <a:buNone/>
            </a:pPr>
            <a:r>
              <a:rPr lang="ru-RU" sz="1500" dirty="0"/>
              <a:t>        </a:t>
            </a:r>
            <a:r>
              <a:rPr lang="ru-RU" sz="1600" b="1" i="1" dirty="0"/>
              <a:t>Коммуникативные УУД: </a:t>
            </a:r>
            <a:endParaRPr lang="ru-RU" sz="1500" b="1" i="1" dirty="0"/>
          </a:p>
          <a:p>
            <a:r>
              <a:rPr lang="ru-RU" sz="1500" dirty="0"/>
              <a:t>воспроизводить названия разучиваемых физических упражнений и их исходные положения; </a:t>
            </a:r>
          </a:p>
          <a:p>
            <a:r>
              <a:rPr lang="ru-RU" sz="1500" dirty="0"/>
              <a:t>высказывать мнение о положительном влиянии занятий физической культурой, оценивать влияние гигиенических процедур на укрепление здоровья; </a:t>
            </a:r>
          </a:p>
          <a:p>
            <a:r>
              <a:rPr lang="ru-RU" sz="1500" dirty="0"/>
              <a:t>управлять эмоциями во время занятий физической культурой и проведения подвижных игр, соблюдать правила поведения и положительно относиться к замечаниям других учащихся и учителя; </a:t>
            </a:r>
          </a:p>
          <a:p>
            <a:r>
              <a:rPr lang="ru-RU" sz="1500" dirty="0"/>
              <a:t>обсуждать правила проведения подвижных игр, обосновывать объективность определения победителей;</a:t>
            </a:r>
          </a:p>
          <a:p>
            <a:pPr marL="0" indent="0" algn="just">
              <a:buNone/>
            </a:pPr>
            <a:r>
              <a:rPr lang="ru-RU" sz="1500" dirty="0"/>
              <a:t>        </a:t>
            </a:r>
            <a:r>
              <a:rPr lang="ru-RU" sz="1600" b="1" i="1" dirty="0"/>
              <a:t>Регулятивные УУД: </a:t>
            </a:r>
          </a:p>
          <a:p>
            <a:r>
              <a:rPr lang="ru-RU" sz="1500" dirty="0"/>
              <a:t>выполнять комплексы физкультминуток, утренней зарядки, упражнений по профилактике нарушения и коррекции осанки; </a:t>
            </a:r>
          </a:p>
          <a:p>
            <a:r>
              <a:rPr lang="ru-RU" sz="1500" dirty="0"/>
              <a:t>выполнять учебные задания по обучению новым физическим упражнениям и развитию физических качеств; </a:t>
            </a:r>
          </a:p>
          <a:p>
            <a:r>
              <a:rPr lang="ru-RU" sz="1500" dirty="0"/>
              <a:t>проявлять уважительное отношение к участникам совместной игровой и соревновательной деятельности.</a:t>
            </a:r>
          </a:p>
        </p:txBody>
      </p:sp>
    </p:spTree>
    <p:extLst>
      <p:ext uri="{BB962C8B-B14F-4D97-AF65-F5344CB8AC3E}">
        <p14:creationId xmlns:p14="http://schemas.microsoft.com/office/powerpoint/2010/main" val="3763117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450609"/>
            <a:ext cx="8229600" cy="1143000"/>
          </a:xfrm>
        </p:spPr>
        <p:txBody>
          <a:bodyPr>
            <a:normAutofit fontScale="90000"/>
          </a:bodyPr>
          <a:lstStyle/>
          <a:p>
            <a:r>
              <a:rPr lang="ru-RU" sz="3600" dirty="0">
                <a:latin typeface="Times New Roman" panose="02020603050405020304" pitchFamily="18" charset="0"/>
                <a:cs typeface="Times New Roman" panose="02020603050405020304" pitchFamily="18" charset="0"/>
              </a:rPr>
              <a:t>Прикладно-ориентированная физическая</a:t>
            </a:r>
            <a:br>
              <a:rPr lang="ru-RU" sz="3600" dirty="0">
                <a:latin typeface="Times New Roman" panose="02020603050405020304" pitchFamily="18" charset="0"/>
                <a:cs typeface="Times New Roman" panose="02020603050405020304" pitchFamily="18" charset="0"/>
              </a:rPr>
            </a:br>
            <a:r>
              <a:rPr lang="ru-RU" sz="3600" dirty="0">
                <a:latin typeface="Times New Roman" panose="02020603050405020304" pitchFamily="18" charset="0"/>
                <a:cs typeface="Times New Roman" panose="02020603050405020304" pitchFamily="18" charset="0"/>
              </a:rPr>
              <a:t>Культура</a:t>
            </a:r>
            <a:br>
              <a:rPr lang="ru-RU" dirty="0"/>
            </a:br>
            <a:endParaRPr lang="ru-RU" dirty="0"/>
          </a:p>
        </p:txBody>
      </p:sp>
      <p:pic>
        <p:nvPicPr>
          <p:cNvPr id="5" name="Объект 4"/>
          <p:cNvPicPr>
            <a:picLocks noGrp="1" noChangeAspect="1"/>
          </p:cNvPicPr>
          <p:nvPr>
            <p:ph sz="half" idx="1"/>
          </p:nvPr>
        </p:nvPicPr>
        <p:blipFill rotWithShape="1">
          <a:blip r:embed="rId2"/>
          <a:srcRect l="27001" r="14160"/>
          <a:stretch/>
        </p:blipFill>
        <p:spPr>
          <a:xfrm>
            <a:off x="395536" y="1576907"/>
            <a:ext cx="4022083" cy="4547988"/>
          </a:xfrm>
          <a:prstGeom prst="rect">
            <a:avLst/>
          </a:prstGeom>
        </p:spPr>
      </p:pic>
      <p:pic>
        <p:nvPicPr>
          <p:cNvPr id="6" name="Объект 5"/>
          <p:cNvPicPr>
            <a:picLocks noGrp="1" noChangeAspect="1"/>
          </p:cNvPicPr>
          <p:nvPr>
            <p:ph sz="half" idx="2"/>
          </p:nvPr>
        </p:nvPicPr>
        <p:blipFill rotWithShape="1">
          <a:blip r:embed="rId3"/>
          <a:srcRect l="23179" t="19" r="12633" b="-19"/>
          <a:stretch/>
        </p:blipFill>
        <p:spPr>
          <a:xfrm>
            <a:off x="5004047" y="1576907"/>
            <a:ext cx="3894261" cy="4547988"/>
          </a:xfrm>
          <a:prstGeom prst="rect">
            <a:avLst/>
          </a:prstGeom>
        </p:spPr>
      </p:pic>
    </p:spTree>
    <p:extLst>
      <p:ext uri="{BB962C8B-B14F-4D97-AF65-F5344CB8AC3E}">
        <p14:creationId xmlns:p14="http://schemas.microsoft.com/office/powerpoint/2010/main" val="2149834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0"/>
            <a:ext cx="7427168" cy="260648"/>
          </a:xfrm>
        </p:spPr>
        <p:txBody>
          <a:bodyPr>
            <a:normAutofit fontScale="90000"/>
          </a:bodyPr>
          <a:lstStyle/>
          <a:p>
            <a:endParaRPr lang="ru-RU" dirty="0"/>
          </a:p>
        </p:txBody>
      </p:sp>
      <p:sp>
        <p:nvSpPr>
          <p:cNvPr id="3" name="Объект 2"/>
          <p:cNvSpPr>
            <a:spLocks noGrp="1"/>
          </p:cNvSpPr>
          <p:nvPr>
            <p:ph idx="1"/>
          </p:nvPr>
        </p:nvSpPr>
        <p:spPr>
          <a:xfrm>
            <a:off x="827584" y="404664"/>
            <a:ext cx="7859216" cy="5721499"/>
          </a:xfrm>
        </p:spPr>
        <p:txBody>
          <a:bodyPr>
            <a:normAutofit fontScale="85000" lnSpcReduction="20000"/>
          </a:bodyPr>
          <a:lstStyle/>
          <a:p>
            <a:r>
              <a:rPr lang="ru-RU" dirty="0">
                <a:solidFill>
                  <a:srgbClr val="FF0000"/>
                </a:solidFill>
              </a:rPr>
              <a:t>Знания о физической культуре </a:t>
            </a:r>
          </a:p>
          <a:p>
            <a:pPr marL="0" indent="0">
              <a:buNone/>
            </a:pPr>
            <a:r>
              <a:rPr lang="ru-RU" dirty="0">
                <a:solidFill>
                  <a:srgbClr val="FF0000"/>
                </a:solidFill>
              </a:rPr>
              <a:t>   </a:t>
            </a:r>
            <a:r>
              <a:rPr lang="ru-RU" i="1" dirty="0"/>
              <a:t>Из истории возникновения физических   упражнений и первых соревнований  Зарождение Олимпийских игр древности </a:t>
            </a:r>
          </a:p>
          <a:p>
            <a:r>
              <a:rPr lang="ru-RU" dirty="0">
                <a:solidFill>
                  <a:srgbClr val="FF0000"/>
                </a:solidFill>
              </a:rPr>
              <a:t>Способы самостоятельной деятельности </a:t>
            </a:r>
            <a:r>
              <a:rPr lang="ru-RU" i="1" dirty="0"/>
              <a:t>Физическое развитие и его измерение  Физические качества человека: сила, быстрота, выносливость, гибкость, координация и способы их измерения  Составление дневника наблюдений по физической культуре </a:t>
            </a:r>
          </a:p>
          <a:p>
            <a:r>
              <a:rPr lang="ru-RU" dirty="0">
                <a:solidFill>
                  <a:srgbClr val="FF0000"/>
                </a:solidFill>
              </a:rPr>
              <a:t>Физическое совершенствование  </a:t>
            </a:r>
            <a:r>
              <a:rPr lang="ru-RU" i="1" dirty="0"/>
              <a:t>Оздоровительная физическая культура. Закаливание организма обтиранием  Составление комплекса утренней зарядки и физкультминутки для занятий в домашних условиях </a:t>
            </a:r>
          </a:p>
        </p:txBody>
      </p:sp>
    </p:spTree>
    <p:extLst>
      <p:ext uri="{BB962C8B-B14F-4D97-AF65-F5344CB8AC3E}">
        <p14:creationId xmlns:p14="http://schemas.microsoft.com/office/powerpoint/2010/main" val="592239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8754"/>
            <a:ext cx="8229600" cy="1143000"/>
          </a:xfrm>
        </p:spPr>
        <p:txBody>
          <a:bodyPr>
            <a:normAutofit fontScale="90000"/>
          </a:bodyPr>
          <a:lstStyle/>
          <a:p>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Спортивно-оздоровительная физическая культура. 2 класс</a:t>
            </a:r>
          </a:p>
        </p:txBody>
      </p:sp>
      <p:sp>
        <p:nvSpPr>
          <p:cNvPr id="3" name="Объект 2"/>
          <p:cNvSpPr>
            <a:spLocks noGrp="1"/>
          </p:cNvSpPr>
          <p:nvPr>
            <p:ph idx="1"/>
          </p:nvPr>
        </p:nvSpPr>
        <p:spPr>
          <a:xfrm>
            <a:off x="354348" y="1183421"/>
            <a:ext cx="8229600" cy="4525963"/>
          </a:xfrm>
        </p:spPr>
        <p:txBody>
          <a:bodyPr/>
          <a:lstStyle/>
          <a:p>
            <a:pPr marL="0" indent="0">
              <a:buNone/>
            </a:pPr>
            <a:r>
              <a:rPr lang="ru-RU" dirty="0">
                <a:solidFill>
                  <a:srgbClr val="FF0000"/>
                </a:solidFill>
              </a:rPr>
              <a:t>Гимнастика</a:t>
            </a:r>
          </a:p>
        </p:txBody>
      </p:sp>
      <p:pic>
        <p:nvPicPr>
          <p:cNvPr id="5" name="Рисунок 4"/>
          <p:cNvPicPr>
            <a:picLocks noChangeAspect="1"/>
          </p:cNvPicPr>
          <p:nvPr/>
        </p:nvPicPr>
        <p:blipFill>
          <a:blip r:embed="rId2"/>
          <a:stretch>
            <a:fillRect/>
          </a:stretch>
        </p:blipFill>
        <p:spPr>
          <a:xfrm>
            <a:off x="350972" y="3372146"/>
            <a:ext cx="4006776" cy="3009534"/>
          </a:xfrm>
          <a:prstGeom prst="rect">
            <a:avLst/>
          </a:prstGeom>
        </p:spPr>
      </p:pic>
      <p:sp>
        <p:nvSpPr>
          <p:cNvPr id="6" name="TextBox 5"/>
          <p:cNvSpPr txBox="1"/>
          <p:nvPr/>
        </p:nvSpPr>
        <p:spPr>
          <a:xfrm>
            <a:off x="350972" y="1772816"/>
            <a:ext cx="8507288" cy="1477328"/>
          </a:xfrm>
          <a:prstGeom prst="rect">
            <a:avLst/>
          </a:prstGeom>
          <a:noFill/>
        </p:spPr>
        <p:txBody>
          <a:bodyPr wrap="square" rtlCol="0">
            <a:spAutoFit/>
          </a:bodyPr>
          <a:lstStyle/>
          <a:p>
            <a:pPr algn="just"/>
            <a:r>
              <a:rPr lang="ru-RU" dirty="0"/>
              <a:t>Гимнастика с основами акробатики. Правила поведения на занятиях гимнастикой и акробатикой. Строевые команды в построении и перестроении в одну шеренгу и колонну по одному; при поворотах направо и налево, стоя на месте и в движении. Передвижение в колонне по одному с равномерной и изменяющейся скоростью движения. </a:t>
            </a:r>
          </a:p>
        </p:txBody>
      </p:sp>
      <p:sp>
        <p:nvSpPr>
          <p:cNvPr id="7" name="TextBox 6"/>
          <p:cNvSpPr txBox="1"/>
          <p:nvPr/>
        </p:nvSpPr>
        <p:spPr>
          <a:xfrm>
            <a:off x="4484804" y="3372146"/>
            <a:ext cx="4042792" cy="2862322"/>
          </a:xfrm>
          <a:prstGeom prst="rect">
            <a:avLst/>
          </a:prstGeom>
          <a:noFill/>
        </p:spPr>
        <p:txBody>
          <a:bodyPr wrap="square" rtlCol="0">
            <a:spAutoFit/>
          </a:bodyPr>
          <a:lstStyle/>
          <a:p>
            <a:pPr algn="just"/>
            <a:r>
              <a:rPr lang="ru-RU" dirty="0"/>
              <a:t>Упражнения разминки перед выполнением гимнастических упражнений. Прыжки со скакалкой на двух ногах и поочерёдно на правой и левой ноге на месте. </a:t>
            </a:r>
          </a:p>
          <a:p>
            <a:pPr algn="just"/>
            <a:r>
              <a:rPr lang="ru-RU" dirty="0"/>
              <a:t>Упражнения с гимнастическим мячом: подбрасывание, перекаты и наклоны с мячом в  руках. Танцевальный хороводный шаг, танец галоп.</a:t>
            </a:r>
          </a:p>
          <a:p>
            <a:endParaRPr lang="ru-RU" dirty="0"/>
          </a:p>
        </p:txBody>
      </p:sp>
    </p:spTree>
    <p:extLst>
      <p:ext uri="{BB962C8B-B14F-4D97-AF65-F5344CB8AC3E}">
        <p14:creationId xmlns:p14="http://schemas.microsoft.com/office/powerpoint/2010/main" val="1945031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chemeClr val="accent6">
                    <a:lumMod val="75000"/>
                  </a:schemeClr>
                </a:solidFill>
              </a:rPr>
              <a:t>Характеристика деятельности учащихся</a:t>
            </a:r>
          </a:p>
        </p:txBody>
      </p:sp>
      <p:sp>
        <p:nvSpPr>
          <p:cNvPr id="3" name="Объект 2"/>
          <p:cNvSpPr>
            <a:spLocks noGrp="1"/>
          </p:cNvSpPr>
          <p:nvPr>
            <p:ph idx="1"/>
          </p:nvPr>
        </p:nvSpPr>
        <p:spPr>
          <a:xfrm>
            <a:off x="107504" y="764704"/>
            <a:ext cx="8928992" cy="5904656"/>
          </a:xfrm>
        </p:spPr>
        <p:txBody>
          <a:bodyPr>
            <a:normAutofit fontScale="55000" lnSpcReduction="20000"/>
          </a:bodyPr>
          <a:lstStyle/>
          <a:p>
            <a:r>
              <a:rPr lang="ru-RU" dirty="0"/>
              <a:t>Тема «Правила поведения на уроках гимнастики и акробатики» (рассказ учителя, иллюстративный материал, видеоролики):</a:t>
            </a:r>
          </a:p>
          <a:p>
            <a:r>
              <a:rPr lang="ru-RU" dirty="0"/>
              <a:t>разучивают правила поведения на уроках гимнастики и  акробатики, знакомятся с возможными травмами в случае их  невыполнения;</a:t>
            </a:r>
          </a:p>
          <a:p>
            <a:r>
              <a:rPr lang="ru-RU" dirty="0"/>
              <a:t>выступают с небольшими сообщениями о правилах поведения на уроках, приводят примеры соблюдения правил поведения в конкретных ситуациях.</a:t>
            </a:r>
          </a:p>
          <a:p>
            <a:r>
              <a:rPr lang="ru-RU" dirty="0"/>
              <a:t>Тема «Строевые упражнения и команды» (образцы упражнений и команд, видеоролики и иллюстрации):</a:t>
            </a:r>
          </a:p>
          <a:p>
            <a:r>
              <a:rPr lang="ru-RU" dirty="0"/>
              <a:t>обучаются расчёту по номерам, стоя в одной шеренге;</a:t>
            </a:r>
          </a:p>
          <a:p>
            <a:r>
              <a:rPr lang="ru-RU" dirty="0"/>
              <a:t>разучивают перестроение на месте из одной шеренги в две по команде «Класс, в две шеренги стройся!» (по фазам движения и в полной координации);</a:t>
            </a:r>
          </a:p>
          <a:p>
            <a:r>
              <a:rPr lang="ru-RU" dirty="0"/>
              <a:t>разучивают перестроение из двух шеренг в одну по команде «Класс, в одну шеренгу стройся!» (по фазам движения и  в  полной координации);</a:t>
            </a:r>
          </a:p>
          <a:p>
            <a:r>
              <a:rPr lang="ru-RU" dirty="0"/>
              <a:t>обучаются поворотам направо и налево в колонне по одному, стоя на месте в одну шеренгу по команде «Класс, направо!», «Класс, налево!» (по фазам движения и полной координации);</a:t>
            </a:r>
          </a:p>
          <a:p>
            <a:r>
              <a:rPr lang="ru-RU" dirty="0"/>
              <a:t>обучаются поворотам по команде «Класс, направо!», «Класс, налево!» при движении в колонне по одному;</a:t>
            </a:r>
          </a:p>
          <a:p>
            <a:r>
              <a:rPr lang="ru-RU" dirty="0"/>
              <a:t>обучаются передвижению в колонне по одному с равномерной и изменяющейся скоростью;</a:t>
            </a:r>
          </a:p>
          <a:p>
            <a:r>
              <a:rPr lang="ru-RU" dirty="0"/>
              <a:t>обучаются передвижению в колонне по одному с изменением скорости передвижения по одной из команд: «Шире шаг!», «Короче шаг!», «Чаше шаг!», «Реже шаг!».</a:t>
            </a:r>
          </a:p>
        </p:txBody>
      </p:sp>
    </p:spTree>
    <p:extLst>
      <p:ext uri="{BB962C8B-B14F-4D97-AF65-F5344CB8AC3E}">
        <p14:creationId xmlns:p14="http://schemas.microsoft.com/office/powerpoint/2010/main" val="300537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6157"/>
            <a:ext cx="8229600" cy="1143000"/>
          </a:xfrm>
        </p:spPr>
        <p:txBody>
          <a:bodyPr/>
          <a:lstStyle/>
          <a:p>
            <a:r>
              <a:rPr lang="ru-RU" dirty="0"/>
              <a:t>Гимнастика</a:t>
            </a:r>
          </a:p>
        </p:txBody>
      </p:sp>
      <p:pic>
        <p:nvPicPr>
          <p:cNvPr id="5" name="Объект 4"/>
          <p:cNvPicPr>
            <a:picLocks noGrp="1" noChangeAspect="1"/>
          </p:cNvPicPr>
          <p:nvPr>
            <p:ph sz="half" idx="1"/>
          </p:nvPr>
        </p:nvPicPr>
        <p:blipFill>
          <a:blip r:embed="rId2"/>
          <a:stretch>
            <a:fillRect/>
          </a:stretch>
        </p:blipFill>
        <p:spPr>
          <a:xfrm>
            <a:off x="683568" y="1196752"/>
            <a:ext cx="3384376" cy="5085812"/>
          </a:xfrm>
          <a:prstGeom prst="rect">
            <a:avLst/>
          </a:prstGeom>
        </p:spPr>
      </p:pic>
      <p:pic>
        <p:nvPicPr>
          <p:cNvPr id="6" name="Объект 5"/>
          <p:cNvPicPr>
            <a:picLocks noGrp="1" noChangeAspect="1"/>
          </p:cNvPicPr>
          <p:nvPr>
            <p:ph sz="half" idx="2"/>
          </p:nvPr>
        </p:nvPicPr>
        <p:blipFill>
          <a:blip r:embed="rId3"/>
          <a:stretch>
            <a:fillRect/>
          </a:stretch>
        </p:blipFill>
        <p:spPr>
          <a:xfrm>
            <a:off x="4932040" y="1178978"/>
            <a:ext cx="3384376" cy="5085811"/>
          </a:xfrm>
          <a:prstGeom prst="rect">
            <a:avLst/>
          </a:prstGeom>
        </p:spPr>
      </p:pic>
    </p:spTree>
    <p:extLst>
      <p:ext uri="{BB962C8B-B14F-4D97-AF65-F5344CB8AC3E}">
        <p14:creationId xmlns:p14="http://schemas.microsoft.com/office/powerpoint/2010/main" val="30042339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467544" y="836712"/>
            <a:ext cx="8229600" cy="4525963"/>
          </a:xfrm>
        </p:spPr>
        <p:txBody>
          <a:bodyPr>
            <a:normAutofit fontScale="62500" lnSpcReduction="20000"/>
          </a:bodyPr>
          <a:lstStyle/>
          <a:p>
            <a:r>
              <a:rPr lang="ru-RU" dirty="0">
                <a:solidFill>
                  <a:srgbClr val="0070C0"/>
                </a:solidFill>
              </a:rPr>
              <a:t>Тема «Танцевальные движения» (рассказ и образец учителя,</a:t>
            </a:r>
          </a:p>
          <a:p>
            <a:r>
              <a:rPr lang="ru-RU" dirty="0">
                <a:solidFill>
                  <a:srgbClr val="0070C0"/>
                </a:solidFill>
              </a:rPr>
              <a:t>иллюстративный материал, видеоролики):</a:t>
            </a:r>
          </a:p>
          <a:p>
            <a:r>
              <a:rPr lang="ru-RU" dirty="0"/>
              <a:t>знакомятся с хороводным шагом и танцем галоп, наблюдают образец учителя, выделяют основные элементы в танцевальных движениях;</a:t>
            </a:r>
          </a:p>
          <a:p>
            <a:r>
              <a:rPr lang="ru-RU" dirty="0"/>
              <a:t>разучивают движения хороводного шага (по фазам движения и с в полной координации);</a:t>
            </a:r>
          </a:p>
          <a:p>
            <a:r>
              <a:rPr lang="ru-RU" dirty="0"/>
              <a:t>разучивают хороводный шаг в полной координации под музыкальное сопровождение;</a:t>
            </a:r>
          </a:p>
          <a:p>
            <a:r>
              <a:rPr lang="ru-RU" dirty="0"/>
              <a:t>разучивают движения танца галоп (приставной шаг в сторону и в сторону с приседанием);</a:t>
            </a:r>
          </a:p>
          <a:p>
            <a:r>
              <a:rPr lang="ru-RU" dirty="0"/>
              <a:t>разучивают шаг галопом в сторону (по фазам движения и в  полной координации);</a:t>
            </a:r>
          </a:p>
          <a:p>
            <a:r>
              <a:rPr lang="ru-RU" dirty="0"/>
              <a:t>разучивают галоп в парах в полной координации под музыкальное сопровождение</a:t>
            </a:r>
          </a:p>
        </p:txBody>
      </p:sp>
    </p:spTree>
    <p:extLst>
      <p:ext uri="{BB962C8B-B14F-4D97-AF65-F5344CB8AC3E}">
        <p14:creationId xmlns:p14="http://schemas.microsoft.com/office/powerpoint/2010/main" val="2255068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2700" cmpd="sng">
                  <a:solidFill>
                    <a:schemeClr val="accent4"/>
                  </a:solidFill>
                  <a:prstDash val="solid"/>
                </a:ln>
                <a:solidFill>
                  <a:srgbClr val="FF0000"/>
                </a:solidFill>
              </a:rPr>
              <a:t>Лыжи</a:t>
            </a:r>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2 класс</a:t>
            </a:r>
            <a:endParaRPr lang="ru-RU" dirty="0"/>
          </a:p>
        </p:txBody>
      </p:sp>
      <p:sp>
        <p:nvSpPr>
          <p:cNvPr id="3" name="Объект 2"/>
          <p:cNvSpPr>
            <a:spLocks noGrp="1"/>
          </p:cNvSpPr>
          <p:nvPr>
            <p:ph idx="1"/>
          </p:nvPr>
        </p:nvSpPr>
        <p:spPr>
          <a:xfrm>
            <a:off x="457200" y="1268760"/>
            <a:ext cx="8235978" cy="5328592"/>
          </a:xfrm>
        </p:spPr>
        <p:txBody>
          <a:bodyPr/>
          <a:lstStyle/>
          <a:p>
            <a:pPr marL="0" indent="0">
              <a:buNone/>
            </a:pPr>
            <a:endParaRPr lang="ru-RU" dirty="0">
              <a:solidFill>
                <a:srgbClr val="FF0000"/>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2835098"/>
            <a:ext cx="7812868" cy="3330206"/>
          </a:xfrm>
          <a:prstGeom prst="rect">
            <a:avLst/>
          </a:prstGeom>
        </p:spPr>
      </p:pic>
      <p:sp>
        <p:nvSpPr>
          <p:cNvPr id="5" name="TextBox 4"/>
          <p:cNvSpPr txBox="1"/>
          <p:nvPr/>
        </p:nvSpPr>
        <p:spPr>
          <a:xfrm>
            <a:off x="457200" y="1417638"/>
            <a:ext cx="8441658" cy="1323439"/>
          </a:xfrm>
          <a:prstGeom prst="rect">
            <a:avLst/>
          </a:prstGeom>
          <a:noFill/>
        </p:spPr>
        <p:txBody>
          <a:bodyPr wrap="square" rtlCol="0">
            <a:spAutoFit/>
          </a:bodyPr>
          <a:lstStyle/>
          <a:p>
            <a:pPr algn="just"/>
            <a:r>
              <a:rPr lang="ru-RU" sz="2000" dirty="0"/>
              <a:t>Лыжная подготовка. Правила поведения на занятиях лыжной подготовкой. Упражнения на лыжах: передвижение </a:t>
            </a:r>
            <a:r>
              <a:rPr lang="ru-RU" sz="2000" dirty="0" err="1"/>
              <a:t>двухшажным</a:t>
            </a:r>
            <a:r>
              <a:rPr lang="ru-RU" sz="2000" dirty="0"/>
              <a:t> попеременным ходом; спуск с небольшого склона в основной стойке; торможение лыжными палками на учебной трассе и падением на бок во время спуска.</a:t>
            </a:r>
          </a:p>
        </p:txBody>
      </p:sp>
    </p:spTree>
    <p:extLst>
      <p:ext uri="{BB962C8B-B14F-4D97-AF65-F5344CB8AC3E}">
        <p14:creationId xmlns:p14="http://schemas.microsoft.com/office/powerpoint/2010/main" val="679722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07504" y="836712"/>
            <a:ext cx="9036496" cy="5904656"/>
          </a:xfrm>
        </p:spPr>
        <p:txBody>
          <a:bodyPr>
            <a:normAutofit fontScale="62500" lnSpcReduction="20000"/>
          </a:bodyPr>
          <a:lstStyle/>
          <a:p>
            <a:r>
              <a:rPr lang="ru-RU" dirty="0">
                <a:solidFill>
                  <a:srgbClr val="0070C0"/>
                </a:solidFill>
              </a:rPr>
              <a:t>Тема «Правила поведения на занятиях лыжной подготовкой» (учебный диалог, иллюстративный материал, видеоролик):</a:t>
            </a:r>
          </a:p>
          <a:p>
            <a:r>
              <a:rPr lang="ru-RU" dirty="0"/>
              <a:t>повторяют правила подбора одежды и знакомятся с правилами подготовки инвентаря для занятий лыжной подготовкой; </a:t>
            </a:r>
          </a:p>
          <a:p>
            <a:r>
              <a:rPr lang="ru-RU" dirty="0"/>
              <a:t>изучают правила поведения при передвижении по лыжной трассе и выполняют их во время лыжных занятий;</a:t>
            </a:r>
          </a:p>
          <a:p>
            <a:r>
              <a:rPr lang="ru-RU" dirty="0"/>
              <a:t> 6 анализируют возможные негативные ситуации, связанные с  невыполнением правил поведения, приводят примеры.</a:t>
            </a:r>
          </a:p>
          <a:p>
            <a:r>
              <a:rPr lang="ru-RU" dirty="0">
                <a:solidFill>
                  <a:srgbClr val="0070C0"/>
                </a:solidFill>
              </a:rPr>
              <a:t>Тема «Передвижение на лыжах </a:t>
            </a:r>
            <a:r>
              <a:rPr lang="ru-RU" dirty="0" err="1">
                <a:solidFill>
                  <a:srgbClr val="0070C0"/>
                </a:solidFill>
              </a:rPr>
              <a:t>двухшажным</a:t>
            </a:r>
            <a:r>
              <a:rPr lang="ru-RU" dirty="0">
                <a:solidFill>
                  <a:srgbClr val="0070C0"/>
                </a:solidFill>
              </a:rPr>
              <a:t> попеременным ходом» (рассказ и образец учителя, иллюстративный материал, видеоролики): </a:t>
            </a:r>
          </a:p>
          <a:p>
            <a:r>
              <a:rPr lang="ru-RU" dirty="0"/>
              <a:t>наблюдают и анализируют образец учителя, выделяют основные элементы передвижения </a:t>
            </a:r>
            <a:r>
              <a:rPr lang="ru-RU" dirty="0" err="1"/>
              <a:t>двухшажным</a:t>
            </a:r>
            <a:r>
              <a:rPr lang="ru-RU" dirty="0"/>
              <a:t> попеременным ходом, сравнивают их с элементами скользящего и ступающего шага;</a:t>
            </a:r>
          </a:p>
          <a:p>
            <a:r>
              <a:rPr lang="ru-RU" dirty="0"/>
              <a:t> разучивают имитационные упражнения в передвижении </a:t>
            </a:r>
            <a:r>
              <a:rPr lang="ru-RU" dirty="0" err="1"/>
              <a:t>двухшажным</a:t>
            </a:r>
            <a:r>
              <a:rPr lang="ru-RU" dirty="0"/>
              <a:t> попеременным ходом (скользящие передвижения без лыжных палок);</a:t>
            </a:r>
          </a:p>
          <a:p>
            <a:r>
              <a:rPr lang="ru-RU" dirty="0"/>
              <a:t> разучивают передвижение </a:t>
            </a:r>
            <a:r>
              <a:rPr lang="ru-RU" dirty="0" err="1"/>
              <a:t>двухшажным</a:t>
            </a:r>
            <a:r>
              <a:rPr lang="ru-RU" dirty="0"/>
              <a:t> попеременным ходом (по фазам движения и в полной координации); </a:t>
            </a:r>
          </a:p>
          <a:p>
            <a:r>
              <a:rPr lang="ru-RU" dirty="0"/>
              <a:t>выполняют передвижение </a:t>
            </a:r>
            <a:r>
              <a:rPr lang="ru-RU" dirty="0" err="1"/>
              <a:t>двухшажным</a:t>
            </a:r>
            <a:r>
              <a:rPr lang="ru-RU" dirty="0"/>
              <a:t> попеременным ходом с равномерной скоростью передвижения.</a:t>
            </a:r>
          </a:p>
        </p:txBody>
      </p:sp>
    </p:spTree>
    <p:extLst>
      <p:ext uri="{BB962C8B-B14F-4D97-AF65-F5344CB8AC3E}">
        <p14:creationId xmlns:p14="http://schemas.microsoft.com/office/powerpoint/2010/main" val="42292389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Лыжи</a:t>
            </a:r>
          </a:p>
        </p:txBody>
      </p:sp>
      <p:pic>
        <p:nvPicPr>
          <p:cNvPr id="5" name="Объект 4"/>
          <p:cNvPicPr>
            <a:picLocks noGrp="1" noChangeAspect="1"/>
          </p:cNvPicPr>
          <p:nvPr>
            <p:ph sz="half" idx="1"/>
          </p:nvPr>
        </p:nvPicPr>
        <p:blipFill rotWithShape="1">
          <a:blip r:embed="rId2"/>
          <a:srcRect r="48037"/>
          <a:stretch/>
        </p:blipFill>
        <p:spPr>
          <a:xfrm>
            <a:off x="755576" y="1682081"/>
            <a:ext cx="3682752" cy="4724842"/>
          </a:xfrm>
          <a:prstGeom prst="rect">
            <a:avLst/>
          </a:prstGeom>
        </p:spPr>
      </p:pic>
      <p:pic>
        <p:nvPicPr>
          <p:cNvPr id="6" name="Объект 5"/>
          <p:cNvPicPr>
            <a:picLocks noGrp="1" noChangeAspect="1"/>
          </p:cNvPicPr>
          <p:nvPr>
            <p:ph sz="half" idx="2"/>
          </p:nvPr>
        </p:nvPicPr>
        <p:blipFill rotWithShape="1">
          <a:blip r:embed="rId3"/>
          <a:srcRect l="46254"/>
          <a:stretch/>
        </p:blipFill>
        <p:spPr>
          <a:xfrm>
            <a:off x="4870376" y="1682081"/>
            <a:ext cx="3816424" cy="4729171"/>
          </a:xfrm>
          <a:prstGeom prst="rect">
            <a:avLst/>
          </a:prstGeom>
        </p:spPr>
      </p:pic>
    </p:spTree>
    <p:extLst>
      <p:ext uri="{BB962C8B-B14F-4D97-AF65-F5344CB8AC3E}">
        <p14:creationId xmlns:p14="http://schemas.microsoft.com/office/powerpoint/2010/main" val="30450094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323528" y="764704"/>
            <a:ext cx="8363272" cy="6093296"/>
          </a:xfrm>
        </p:spPr>
        <p:txBody>
          <a:bodyPr>
            <a:normAutofit fontScale="47500" lnSpcReduction="20000"/>
          </a:bodyPr>
          <a:lstStyle/>
          <a:p>
            <a:r>
              <a:rPr lang="ru-RU" dirty="0">
                <a:solidFill>
                  <a:srgbClr val="0070C0"/>
                </a:solidFill>
              </a:rPr>
              <a:t>Тема «Спуски и подъёмы на лыжах» (рассказ и образец учителя, иллюстративный материал, видеоролики):</a:t>
            </a:r>
          </a:p>
          <a:p>
            <a:r>
              <a:rPr lang="ru-RU" dirty="0"/>
              <a:t>наблюдают образец спуска учителя с небольшого пологого склона в основной стойке, анализируют его, выделяют технические особенности (спуск без лыжных палок и с палками);</a:t>
            </a:r>
          </a:p>
          <a:p>
            <a:r>
              <a:rPr lang="ru-RU" dirty="0"/>
              <a:t>разучивают спуск с пологого склона и наблюдают за его выполнением другими учащимися, выявляют возможные ошибки;</a:t>
            </a:r>
          </a:p>
          <a:p>
            <a:r>
              <a:rPr lang="ru-RU" dirty="0"/>
              <a:t>наблюдают образец техники подъёма лесенкой учителем, анализируют и выделяют трудные элементы в его выполнении;</a:t>
            </a:r>
          </a:p>
          <a:p>
            <a:r>
              <a:rPr lang="ru-RU" dirty="0"/>
              <a:t>обучаются имитационным упражнениям подъёма лесенкой (передвижения приставным шагом без лыж и на лыжах, по ровной поверхности, с лыжными палками и без палок);</a:t>
            </a:r>
          </a:p>
          <a:p>
            <a:r>
              <a:rPr lang="ru-RU" dirty="0"/>
              <a:t>обучаются передвижению приставным шагом по пологому склону без лыж с лыжными палками;</a:t>
            </a:r>
          </a:p>
          <a:p>
            <a:r>
              <a:rPr lang="ru-RU" dirty="0"/>
              <a:t> разучивают подъём на лыжах лесенкой на небольшом пологом склоне (по фазам движения и в полной координации). </a:t>
            </a:r>
          </a:p>
          <a:p>
            <a:r>
              <a:rPr lang="ru-RU" dirty="0">
                <a:solidFill>
                  <a:srgbClr val="0070C0"/>
                </a:solidFill>
              </a:rPr>
              <a:t>Тема «Торможение лыжными палками и падением на бок» (рассказ и образец учителя, иллюстративный материал, видеоролики):</a:t>
            </a:r>
          </a:p>
          <a:p>
            <a:r>
              <a:rPr lang="ru-RU" dirty="0"/>
              <a:t>наблюдают и анализируют образец техники торможения палками во время передвижения по учебной трассе, обращают внимание на расстояние между впереди и сзади идущими</a:t>
            </a:r>
          </a:p>
          <a:p>
            <a:r>
              <a:rPr lang="ru-RU" dirty="0"/>
              <a:t>лыжниками;</a:t>
            </a:r>
          </a:p>
          <a:p>
            <a:r>
              <a:rPr lang="ru-RU" dirty="0"/>
              <a:t>разучивают технику торможения палками при передвижении по учебной дистанции с равномерной невысокой скоростью (торможение по команде учителя);</a:t>
            </a:r>
          </a:p>
          <a:p>
            <a:r>
              <a:rPr lang="ru-RU" dirty="0"/>
              <a:t>наблюдают и анализируют образец учителя по технике торможения способом падения на бок, акцентируют внимание на положении лыжных палок во время падения и подъёма; обучаются падению на бок стоя на месте (подводящие упражнения); </a:t>
            </a:r>
          </a:p>
          <a:p>
            <a:r>
              <a:rPr lang="ru-RU" dirty="0"/>
              <a:t>разучивают торможение падением на бок при передвижении на лыжной трассе; </a:t>
            </a:r>
          </a:p>
          <a:p>
            <a:r>
              <a:rPr lang="ru-RU" dirty="0"/>
              <a:t>разучивают торможение падением на бок при спуске с небольшого пологого склона</a:t>
            </a:r>
          </a:p>
        </p:txBody>
      </p:sp>
    </p:spTree>
    <p:extLst>
      <p:ext uri="{BB962C8B-B14F-4D97-AF65-F5344CB8AC3E}">
        <p14:creationId xmlns:p14="http://schemas.microsoft.com/office/powerpoint/2010/main" val="1010003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0349" y="-21666"/>
            <a:ext cx="8229600" cy="771578"/>
          </a:xfrm>
        </p:spPr>
        <p:txBody>
          <a:bodyPr/>
          <a:lstStyle/>
          <a:p>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2 класс</a:t>
            </a:r>
            <a:endParaRPr lang="ru-RU" dirty="0"/>
          </a:p>
        </p:txBody>
      </p:sp>
      <p:sp>
        <p:nvSpPr>
          <p:cNvPr id="3" name="Объект 2"/>
          <p:cNvSpPr>
            <a:spLocks noGrp="1"/>
          </p:cNvSpPr>
          <p:nvPr>
            <p:ph idx="1"/>
          </p:nvPr>
        </p:nvSpPr>
        <p:spPr>
          <a:xfrm>
            <a:off x="211702" y="947649"/>
            <a:ext cx="8229600" cy="4525963"/>
          </a:xfrm>
        </p:spPr>
        <p:txBody>
          <a:bodyPr/>
          <a:lstStyle/>
          <a:p>
            <a:pPr marL="0" indent="0">
              <a:buNone/>
            </a:pPr>
            <a:r>
              <a:rPr lang="ru-RU" dirty="0">
                <a:solidFill>
                  <a:srgbClr val="FF0000"/>
                </a:solidFill>
              </a:rPr>
              <a:t>Легкая атлетика</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1747245"/>
            <a:ext cx="4242580" cy="2890258"/>
          </a:xfrm>
          <a:prstGeom prst="rect">
            <a:avLst/>
          </a:prstGeom>
        </p:spPr>
      </p:pic>
      <p:sp>
        <p:nvSpPr>
          <p:cNvPr id="5" name="TextBox 4"/>
          <p:cNvSpPr txBox="1"/>
          <p:nvPr/>
        </p:nvSpPr>
        <p:spPr>
          <a:xfrm>
            <a:off x="230170" y="1813388"/>
            <a:ext cx="4264708" cy="2862322"/>
          </a:xfrm>
          <a:prstGeom prst="rect">
            <a:avLst/>
          </a:prstGeom>
          <a:noFill/>
        </p:spPr>
        <p:txBody>
          <a:bodyPr wrap="square" rtlCol="0">
            <a:spAutoFit/>
          </a:bodyPr>
          <a:lstStyle/>
          <a:p>
            <a:pPr algn="just"/>
            <a:r>
              <a:rPr lang="ru-RU" dirty="0"/>
              <a:t>Правила поведения на занятиях лёгкой атлетикой. Броски малого мяча в неподвижную мишень разными способами из положения стоя, сидя и лёжа. Разнообразные сложно-координированные прыжки толчком одной ногой и двумя ногами с  места, в движении в разных направлениях, с  разной амплитудой и траекторией полёта. </a:t>
            </a:r>
          </a:p>
        </p:txBody>
      </p:sp>
      <p:sp>
        <p:nvSpPr>
          <p:cNvPr id="6" name="TextBox 5"/>
          <p:cNvSpPr txBox="1"/>
          <p:nvPr/>
        </p:nvSpPr>
        <p:spPr>
          <a:xfrm>
            <a:off x="395536" y="4637503"/>
            <a:ext cx="8363798" cy="1477328"/>
          </a:xfrm>
          <a:prstGeom prst="rect">
            <a:avLst/>
          </a:prstGeom>
          <a:noFill/>
        </p:spPr>
        <p:txBody>
          <a:bodyPr wrap="square" rtlCol="0">
            <a:spAutoFit/>
          </a:bodyPr>
          <a:lstStyle/>
          <a:p>
            <a:pPr algn="just"/>
            <a:r>
              <a:rPr lang="ru-RU" dirty="0"/>
              <a:t>Прыжок в высоту с прямого разбега. Ходьба по гимнастической скамейке с изменением скорости и направления движения. Беговые сложно-координационные упражнения: ускорения из разных исходных положений; змейкой; по кругу; </a:t>
            </a:r>
            <a:r>
              <a:rPr lang="ru-RU" dirty="0" err="1"/>
              <a:t>обеганием</a:t>
            </a:r>
            <a:r>
              <a:rPr lang="ru-RU" dirty="0"/>
              <a:t> предметов; с преодолением небольших препятствий.</a:t>
            </a:r>
          </a:p>
        </p:txBody>
      </p:sp>
    </p:spTree>
    <p:extLst>
      <p:ext uri="{BB962C8B-B14F-4D97-AF65-F5344CB8AC3E}">
        <p14:creationId xmlns:p14="http://schemas.microsoft.com/office/powerpoint/2010/main" val="40603787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07504" y="836712"/>
            <a:ext cx="8856984" cy="5832648"/>
          </a:xfrm>
        </p:spPr>
        <p:txBody>
          <a:bodyPr>
            <a:normAutofit fontScale="47500" lnSpcReduction="20000"/>
          </a:bodyPr>
          <a:lstStyle/>
          <a:p>
            <a:r>
              <a:rPr lang="ru-RU" dirty="0">
                <a:solidFill>
                  <a:srgbClr val="0070C0"/>
                </a:solidFill>
              </a:rPr>
              <a:t>Тема «Правила поведения на занятиях лёгкой атлетикой» (учебный диалог, иллюстративный материал, видеоролик): </a:t>
            </a:r>
          </a:p>
          <a:p>
            <a:r>
              <a:rPr lang="ru-RU" dirty="0"/>
              <a:t>изучают правила поведения на занятиях лёгкой атлетикой, анализируют возможные негативные ситуации, связанные с  невыполнением правил поведения, приводят примеры.</a:t>
            </a:r>
          </a:p>
          <a:p>
            <a:r>
              <a:rPr lang="ru-RU" dirty="0"/>
              <a:t>Тема «Броски мяча в неподвижную мишень» (рассказ и образец учителя, иллюстрационный материал): </a:t>
            </a:r>
          </a:p>
          <a:p>
            <a:r>
              <a:rPr lang="ru-RU" dirty="0"/>
              <a:t>разучивают упражнения в бросках малого мяча в неподвижную мишень:</a:t>
            </a:r>
          </a:p>
          <a:p>
            <a:r>
              <a:rPr lang="ru-RU" dirty="0"/>
              <a:t> 1  — стоя лицом и боком к мишени (сверху, снизу, сбоку); </a:t>
            </a:r>
          </a:p>
          <a:p>
            <a:r>
              <a:rPr lang="ru-RU" dirty="0"/>
              <a:t> 2  — лёжа на спине (снизу) и животе (сбоку, располагаясь ногами и головой к мишени).</a:t>
            </a:r>
          </a:p>
          <a:p>
            <a:r>
              <a:rPr lang="ru-RU" dirty="0">
                <a:solidFill>
                  <a:srgbClr val="0070C0"/>
                </a:solidFill>
              </a:rPr>
              <a:t>Тема «Сложно координированные прыжковые упражнения» (рассказ и образец учителя, иллюстрационный материал): </a:t>
            </a:r>
          </a:p>
          <a:p>
            <a:r>
              <a:rPr lang="ru-RU" dirty="0"/>
              <a:t>разучивают сложно координированные прыжковые упражнения:</a:t>
            </a:r>
          </a:p>
          <a:p>
            <a:r>
              <a:rPr lang="ru-RU" dirty="0"/>
              <a:t> 1  — толчком двумя ногами по разметке;</a:t>
            </a:r>
          </a:p>
          <a:p>
            <a:r>
              <a:rPr lang="ru-RU" dirty="0"/>
              <a:t> 2  — толчком двумя ногами с поворотом в стороны; </a:t>
            </a:r>
          </a:p>
          <a:p>
            <a:r>
              <a:rPr lang="ru-RU" dirty="0"/>
              <a:t> 3  — толчком двумя ногами с одновременным и последовательным разведением ног и рук в стороны, сгибанием ног в коленях; </a:t>
            </a:r>
          </a:p>
          <a:p>
            <a:r>
              <a:rPr lang="ru-RU" dirty="0"/>
              <a:t> 4  — толчком двумя ногами с места и касанием рукой подвешенных предметов; </a:t>
            </a:r>
          </a:p>
          <a:p>
            <a:r>
              <a:rPr lang="ru-RU" dirty="0"/>
              <a:t> 5  — толчком двумя ногами вперёд-вверх с небольшого возвышения и мягким приземлением.</a:t>
            </a:r>
          </a:p>
          <a:p>
            <a:r>
              <a:rPr lang="ru-RU" dirty="0">
                <a:solidFill>
                  <a:srgbClr val="0070C0"/>
                </a:solidFill>
              </a:rPr>
              <a:t>Тема «Прыжок в высоту с прямого разбега» (рассказ и образец учителя, рисунки, видеоролик):</a:t>
            </a:r>
          </a:p>
          <a:p>
            <a:r>
              <a:rPr lang="ru-RU" dirty="0">
                <a:solidFill>
                  <a:srgbClr val="0070C0"/>
                </a:solidFill>
              </a:rPr>
              <a:t>наблюдают образец учителя, анализируют и обсуждают особенности выполнения основных фаз прыжка;</a:t>
            </a:r>
          </a:p>
          <a:p>
            <a:r>
              <a:rPr lang="ru-RU" dirty="0"/>
              <a:t>разучивают прыжок в высоту с небольшого разбега с доставанием подвешенных предметов;</a:t>
            </a:r>
          </a:p>
          <a:p>
            <a:r>
              <a:rPr lang="ru-RU" dirty="0"/>
              <a:t>обучаются технике приземления при спрыгивании с горки гимнастических матов;</a:t>
            </a:r>
          </a:p>
          <a:p>
            <a:r>
              <a:rPr lang="ru-RU" dirty="0"/>
              <a:t>обучаются </a:t>
            </a:r>
            <a:r>
              <a:rPr lang="ru-RU" dirty="0" err="1"/>
              <a:t>напрыгиванию</a:t>
            </a:r>
            <a:r>
              <a:rPr lang="ru-RU" dirty="0"/>
              <a:t> на невысокую горку гимнастических матов с прямого разбега;</a:t>
            </a:r>
          </a:p>
          <a:p>
            <a:r>
              <a:rPr lang="ru-RU" dirty="0"/>
              <a:t>выполняют прыжок в высоту с прямого разбега в полной координации.</a:t>
            </a:r>
          </a:p>
        </p:txBody>
      </p:sp>
    </p:spTree>
    <p:extLst>
      <p:ext uri="{BB962C8B-B14F-4D97-AF65-F5344CB8AC3E}">
        <p14:creationId xmlns:p14="http://schemas.microsoft.com/office/powerpoint/2010/main" val="2542911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752"/>
            <a:ext cx="8229600" cy="1143000"/>
          </a:xfrm>
        </p:spPr>
        <p:txBody>
          <a:bodyPr/>
          <a:lstStyle/>
          <a:p>
            <a:r>
              <a:rPr lang="ru-RU" dirty="0"/>
              <a:t>Легкая атлетика</a:t>
            </a:r>
          </a:p>
        </p:txBody>
      </p:sp>
      <p:pic>
        <p:nvPicPr>
          <p:cNvPr id="5" name="Объект 4"/>
          <p:cNvPicPr>
            <a:picLocks noGrp="1" noChangeAspect="1"/>
          </p:cNvPicPr>
          <p:nvPr>
            <p:ph sz="half" idx="1"/>
          </p:nvPr>
        </p:nvPicPr>
        <p:blipFill rotWithShape="1">
          <a:blip r:embed="rId2"/>
          <a:srcRect l="28528" t="839" r="25114" b="-839"/>
          <a:stretch/>
        </p:blipFill>
        <p:spPr>
          <a:xfrm>
            <a:off x="683568" y="1196752"/>
            <a:ext cx="3600938" cy="5184094"/>
          </a:xfrm>
          <a:prstGeom prst="rect">
            <a:avLst/>
          </a:prstGeom>
        </p:spPr>
      </p:pic>
      <p:pic>
        <p:nvPicPr>
          <p:cNvPr id="6" name="Объект 5"/>
          <p:cNvPicPr>
            <a:picLocks noGrp="1" noChangeAspect="1"/>
          </p:cNvPicPr>
          <p:nvPr>
            <p:ph sz="half" idx="2"/>
          </p:nvPr>
        </p:nvPicPr>
        <p:blipFill rotWithShape="1">
          <a:blip r:embed="rId3"/>
          <a:srcRect l="21292" r="32350"/>
          <a:stretch/>
        </p:blipFill>
        <p:spPr>
          <a:xfrm>
            <a:off x="4942384" y="1196752"/>
            <a:ext cx="3744416" cy="5048250"/>
          </a:xfrm>
          <a:prstGeom prst="rect">
            <a:avLst/>
          </a:prstGeom>
        </p:spPr>
      </p:pic>
    </p:spTree>
    <p:extLst>
      <p:ext uri="{BB962C8B-B14F-4D97-AF65-F5344CB8AC3E}">
        <p14:creationId xmlns:p14="http://schemas.microsoft.com/office/powerpoint/2010/main" val="35718960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07504" y="908720"/>
            <a:ext cx="8928992" cy="5832648"/>
          </a:xfrm>
        </p:spPr>
        <p:txBody>
          <a:bodyPr>
            <a:normAutofit fontScale="47500" lnSpcReduction="20000"/>
          </a:bodyPr>
          <a:lstStyle/>
          <a:p>
            <a:r>
              <a:rPr lang="ru-RU" dirty="0">
                <a:solidFill>
                  <a:srgbClr val="0070C0"/>
                </a:solidFill>
              </a:rPr>
              <a:t>Тема «Сложно координированные передвижения ходьбой по гимнастической скамейке» (рассказ и образец учителя, рисунки, видеоролик):</a:t>
            </a:r>
          </a:p>
          <a:p>
            <a:r>
              <a:rPr lang="ru-RU" dirty="0"/>
              <a:t>наблюдают образцы техники передвижения ходьбой по гимнастической скамейке, анализируют и обсуждают их</a:t>
            </a:r>
          </a:p>
          <a:p>
            <a:r>
              <a:rPr lang="ru-RU" dirty="0"/>
              <a:t>трудные элементы;</a:t>
            </a:r>
          </a:p>
          <a:p>
            <a:r>
              <a:rPr lang="ru-RU" dirty="0"/>
              <a:t>разучивают передвижение равномерной ходьбой, руки на поясе; </a:t>
            </a:r>
          </a:p>
          <a:p>
            <a:r>
              <a:rPr lang="ru-RU" dirty="0"/>
              <a:t>разучивают передвижение равномерной ходьбой с наклонами туловища вперёд и стороны, разведением и сведением рук;</a:t>
            </a:r>
          </a:p>
          <a:p>
            <a:r>
              <a:rPr lang="ru-RU" dirty="0"/>
              <a:t>разучивают передвижение равномерной ходьбой с перешагиванием через лежащие на скамейке предметы (кубики, набивные мячи и т.  п.);</a:t>
            </a:r>
          </a:p>
          <a:p>
            <a:r>
              <a:rPr lang="ru-RU" dirty="0"/>
              <a:t>разучивают передвижение равномерной ходьбой с набивным мячом в руках обычным и приставным шагом правым и левым боком;</a:t>
            </a:r>
          </a:p>
          <a:p>
            <a:r>
              <a:rPr lang="ru-RU" dirty="0"/>
              <a:t>разучивают передвижения ходьбой в полу-приседе и приседе с  опорой на руки.</a:t>
            </a:r>
          </a:p>
          <a:p>
            <a:r>
              <a:rPr lang="ru-RU" dirty="0">
                <a:solidFill>
                  <a:srgbClr val="0070C0"/>
                </a:solidFill>
              </a:rPr>
              <a:t>Тема «Сложно координированные беговые упражнения» (рассказ и образец учителя, рисунки, видеоролик):</a:t>
            </a:r>
          </a:p>
          <a:p>
            <a:r>
              <a:rPr lang="ru-RU" dirty="0"/>
              <a:t>наблюдают образцы техники сложно координированных беговых упражнений, анализируют и обсуждают их трудные элементы:</a:t>
            </a:r>
          </a:p>
          <a:p>
            <a:r>
              <a:rPr lang="ru-RU" dirty="0"/>
              <a:t>выполняют бег с поворотами и изменением направлений (бег змейкой, с </a:t>
            </a:r>
            <a:r>
              <a:rPr lang="ru-RU" dirty="0" err="1"/>
              <a:t>обеганием</a:t>
            </a:r>
            <a:r>
              <a:rPr lang="ru-RU" dirty="0"/>
              <a:t> предметов, с поворотом на 180°);</a:t>
            </a:r>
          </a:p>
          <a:p>
            <a:r>
              <a:rPr lang="ru-RU" dirty="0"/>
              <a:t>выполняют бег с ускорениями из разных исходных положений (из упора присев и упора лёжа; спиной и боком вперёд; упора сзади сидя, стоя, лёжа);</a:t>
            </a:r>
          </a:p>
          <a:p>
            <a:r>
              <a:rPr lang="ru-RU" dirty="0"/>
              <a:t>выполняют бег с преодолением препятствий (прыжком через гимнастическую скамейку; по невысокой горке матов, </a:t>
            </a:r>
            <a:r>
              <a:rPr lang="ru-RU" dirty="0" err="1"/>
              <a:t>проползанием</a:t>
            </a:r>
            <a:r>
              <a:rPr lang="ru-RU" dirty="0"/>
              <a:t> под гимнастической перекладиной)</a:t>
            </a:r>
          </a:p>
        </p:txBody>
      </p:sp>
    </p:spTree>
    <p:extLst>
      <p:ext uri="{BB962C8B-B14F-4D97-AF65-F5344CB8AC3E}">
        <p14:creationId xmlns:p14="http://schemas.microsoft.com/office/powerpoint/2010/main" val="3628495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4168"/>
            <a:ext cx="8229600" cy="848872"/>
          </a:xfrm>
        </p:spPr>
        <p:txBody>
          <a:bodyPr/>
          <a:lstStyle/>
          <a:p>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2 класс</a:t>
            </a:r>
            <a:endParaRPr lang="ru-RU" dirty="0"/>
          </a:p>
        </p:txBody>
      </p:sp>
      <p:sp>
        <p:nvSpPr>
          <p:cNvPr id="3" name="Объект 2"/>
          <p:cNvSpPr>
            <a:spLocks noGrp="1"/>
          </p:cNvSpPr>
          <p:nvPr>
            <p:ph idx="1"/>
          </p:nvPr>
        </p:nvSpPr>
        <p:spPr>
          <a:xfrm>
            <a:off x="457199" y="548680"/>
            <a:ext cx="8205949" cy="5212335"/>
          </a:xfrm>
        </p:spPr>
        <p:txBody>
          <a:bodyPr/>
          <a:lstStyle/>
          <a:p>
            <a:pPr marL="0" indent="0">
              <a:buNone/>
            </a:pPr>
            <a:r>
              <a:rPr lang="ru-RU" dirty="0">
                <a:solidFill>
                  <a:srgbClr val="FF0000"/>
                </a:solidFill>
              </a:rPr>
              <a:t>Подвижные игры</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9" y="2132856"/>
            <a:ext cx="8448962" cy="4464496"/>
          </a:xfrm>
          <a:prstGeom prst="rect">
            <a:avLst/>
          </a:prstGeom>
        </p:spPr>
      </p:pic>
      <p:sp>
        <p:nvSpPr>
          <p:cNvPr id="5" name="TextBox 4"/>
          <p:cNvSpPr txBox="1"/>
          <p:nvPr/>
        </p:nvSpPr>
        <p:spPr>
          <a:xfrm>
            <a:off x="468383" y="1124744"/>
            <a:ext cx="8304108" cy="830997"/>
          </a:xfrm>
          <a:prstGeom prst="rect">
            <a:avLst/>
          </a:prstGeom>
          <a:noFill/>
        </p:spPr>
        <p:txBody>
          <a:bodyPr wrap="square" rtlCol="0">
            <a:spAutoFit/>
          </a:bodyPr>
          <a:lstStyle/>
          <a:p>
            <a:pPr algn="just"/>
            <a:r>
              <a:rPr lang="ru-RU" sz="2400" dirty="0"/>
              <a:t>Подвижные игры. Подвижные игры с техническими приёмами спортивных игр (баскетбол, футбол).</a:t>
            </a:r>
          </a:p>
        </p:txBody>
      </p:sp>
    </p:spTree>
    <p:extLst>
      <p:ext uri="{BB962C8B-B14F-4D97-AF65-F5344CB8AC3E}">
        <p14:creationId xmlns:p14="http://schemas.microsoft.com/office/powerpoint/2010/main" val="13327603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79512" y="764704"/>
            <a:ext cx="8507288" cy="6093296"/>
          </a:xfrm>
        </p:spPr>
        <p:txBody>
          <a:bodyPr>
            <a:normAutofit fontScale="55000" lnSpcReduction="20000"/>
          </a:bodyPr>
          <a:lstStyle/>
          <a:p>
            <a:r>
              <a:rPr lang="ru-RU" dirty="0">
                <a:solidFill>
                  <a:srgbClr val="0070C0"/>
                </a:solidFill>
              </a:rPr>
              <a:t>Тема «Подвижные игры» (диалог с учителем, образцы технических действий, иллюстративный материал, видеоролики):</a:t>
            </a:r>
          </a:p>
          <a:p>
            <a:endParaRPr lang="ru-RU" dirty="0"/>
          </a:p>
          <a:p>
            <a:r>
              <a:rPr lang="ru-RU" dirty="0"/>
              <a:t>наблюдают и анализируют образцы технических действий игры баскетбол, выделяют трудные элементы и уточняют способы их выполнения;</a:t>
            </a:r>
          </a:p>
          <a:p>
            <a:r>
              <a:rPr lang="ru-RU" dirty="0"/>
              <a:t>разучивают технические действия игры баскетбол (работа в  парах и группах);</a:t>
            </a:r>
          </a:p>
          <a:p>
            <a:r>
              <a:rPr lang="ru-RU" dirty="0"/>
              <a:t>разучивают правила подвижных игр с элементами баскетбола и знакомятся с особенностями выбора и подготовки мест  их проведения;</a:t>
            </a:r>
          </a:p>
          <a:p>
            <a:r>
              <a:rPr lang="ru-RU" dirty="0"/>
              <a:t>организуют и самостоятельно участвуют в совместном проведении разученных подвижных игр с техническими действиями игры баскетбол;</a:t>
            </a:r>
          </a:p>
          <a:p>
            <a:r>
              <a:rPr lang="ru-RU" dirty="0"/>
              <a:t>наблюдают и анализируют образцы технических действий  игры футбол, выделяют трудные элементы и уточняют  способы их выполнения;</a:t>
            </a:r>
          </a:p>
          <a:p>
            <a:r>
              <a:rPr lang="ru-RU" dirty="0"/>
              <a:t>разучивают технические действия игры футбол (работа в  парах и группах);</a:t>
            </a:r>
          </a:p>
          <a:p>
            <a:r>
              <a:rPr lang="ru-RU" dirty="0"/>
              <a:t>разучивают правила подвижных игр с элементами футбола и  знакомятся с особенностями выбора и подготовки мест их проведения;</a:t>
            </a:r>
          </a:p>
          <a:p>
            <a:r>
              <a:rPr lang="ru-RU" dirty="0"/>
              <a:t>организуют и самостоятельно участвуют в совместном проведении разученных подвижных игр с техническими действиями игры футбол;</a:t>
            </a:r>
          </a:p>
          <a:p>
            <a:r>
              <a:rPr lang="ru-RU" dirty="0"/>
              <a:t>наблюдают и анализируют содержание подвижных игр на развитие равновесия, выделяют трудные элементы и уточняют способы их выполнения</a:t>
            </a:r>
          </a:p>
          <a:p>
            <a:r>
              <a:rPr lang="ru-RU" dirty="0"/>
              <a:t>разучивают правила подвижных игр и знакомятся с выбором и подготовкой мест их проведения;</a:t>
            </a:r>
          </a:p>
          <a:p>
            <a:r>
              <a:rPr lang="ru-RU" dirty="0"/>
              <a:t>разучивают подвижные игры на развитие равновесия и участвуют в совместной их организации и проведении</a:t>
            </a:r>
          </a:p>
        </p:txBody>
      </p:sp>
    </p:spTree>
    <p:extLst>
      <p:ext uri="{BB962C8B-B14F-4D97-AF65-F5344CB8AC3E}">
        <p14:creationId xmlns:p14="http://schemas.microsoft.com/office/powerpoint/2010/main" val="6657935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752"/>
            <a:ext cx="8229600" cy="1143000"/>
          </a:xfrm>
        </p:spPr>
        <p:txBody>
          <a:bodyPr/>
          <a:lstStyle/>
          <a:p>
            <a:r>
              <a:rPr lang="ru-RU" dirty="0"/>
              <a:t>Подвижные игры</a:t>
            </a:r>
          </a:p>
        </p:txBody>
      </p:sp>
      <p:pic>
        <p:nvPicPr>
          <p:cNvPr id="5" name="Рисунок 4"/>
          <p:cNvPicPr>
            <a:picLocks noChangeAspect="1"/>
          </p:cNvPicPr>
          <p:nvPr/>
        </p:nvPicPr>
        <p:blipFill>
          <a:blip r:embed="rId2"/>
          <a:stretch>
            <a:fillRect/>
          </a:stretch>
        </p:blipFill>
        <p:spPr>
          <a:xfrm>
            <a:off x="683568" y="1196752"/>
            <a:ext cx="7776864" cy="5158756"/>
          </a:xfrm>
          <a:prstGeom prst="rect">
            <a:avLst/>
          </a:prstGeom>
        </p:spPr>
      </p:pic>
    </p:spTree>
    <p:extLst>
      <p:ext uri="{BB962C8B-B14F-4D97-AF65-F5344CB8AC3E}">
        <p14:creationId xmlns:p14="http://schemas.microsoft.com/office/powerpoint/2010/main" val="33079622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2 класс</a:t>
            </a:r>
            <a:endParaRPr lang="ru-RU" dirty="0"/>
          </a:p>
        </p:txBody>
      </p:sp>
      <p:sp>
        <p:nvSpPr>
          <p:cNvPr id="3" name="Объект 2"/>
          <p:cNvSpPr>
            <a:spLocks noGrp="1"/>
          </p:cNvSpPr>
          <p:nvPr>
            <p:ph idx="1"/>
          </p:nvPr>
        </p:nvSpPr>
        <p:spPr>
          <a:xfrm>
            <a:off x="611560" y="836712"/>
            <a:ext cx="8075240" cy="5289451"/>
          </a:xfrm>
        </p:spPr>
        <p:txBody>
          <a:bodyPr>
            <a:normAutofit/>
          </a:bodyPr>
          <a:lstStyle/>
          <a:p>
            <a:pPr marL="0" indent="0">
              <a:buNone/>
            </a:pPr>
            <a:r>
              <a:rPr lang="ru-RU" sz="2400" dirty="0">
                <a:solidFill>
                  <a:srgbClr val="FF0000"/>
                </a:solidFill>
              </a:rPr>
              <a:t>Прикладно- ориентированная физическая культура</a:t>
            </a:r>
          </a:p>
        </p:txBody>
      </p:sp>
      <p:pic>
        <p:nvPicPr>
          <p:cNvPr id="4" name="Рисунок 3"/>
          <p:cNvPicPr>
            <a:picLocks noChangeAspect="1"/>
          </p:cNvPicPr>
          <p:nvPr/>
        </p:nvPicPr>
        <p:blipFill>
          <a:blip r:embed="rId2"/>
          <a:stretch>
            <a:fillRect/>
          </a:stretch>
        </p:blipFill>
        <p:spPr>
          <a:xfrm>
            <a:off x="837084" y="3356992"/>
            <a:ext cx="7757864" cy="4107138"/>
          </a:xfrm>
          <a:prstGeom prst="rect">
            <a:avLst/>
          </a:prstGeom>
        </p:spPr>
      </p:pic>
      <p:sp>
        <p:nvSpPr>
          <p:cNvPr id="5" name="TextBox 4"/>
          <p:cNvSpPr txBox="1"/>
          <p:nvPr/>
        </p:nvSpPr>
        <p:spPr>
          <a:xfrm>
            <a:off x="395536" y="1556792"/>
            <a:ext cx="8568952" cy="1200329"/>
          </a:xfrm>
          <a:prstGeom prst="rect">
            <a:avLst/>
          </a:prstGeom>
          <a:noFill/>
        </p:spPr>
        <p:txBody>
          <a:bodyPr wrap="square" rtlCol="0">
            <a:spAutoFit/>
          </a:bodyPr>
          <a:lstStyle/>
          <a:p>
            <a:pPr algn="just"/>
            <a:r>
              <a:rPr lang="ru-RU" sz="2400" dirty="0"/>
              <a:t>Подготовка к соревнованиям по комплексу ГТО. Развитие основных физических качеств средствами подвижных и спортивных игр</a:t>
            </a:r>
          </a:p>
        </p:txBody>
      </p:sp>
    </p:spTree>
    <p:extLst>
      <p:ext uri="{BB962C8B-B14F-4D97-AF65-F5344CB8AC3E}">
        <p14:creationId xmlns:p14="http://schemas.microsoft.com/office/powerpoint/2010/main" val="1428649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p:txBody>
          <a:bodyPr>
            <a:normAutofit fontScale="55000" lnSpcReduction="20000"/>
          </a:bodyPr>
          <a:lstStyle/>
          <a:p>
            <a:r>
              <a:rPr lang="ru-RU" dirty="0">
                <a:solidFill>
                  <a:srgbClr val="00B0F0"/>
                </a:solidFill>
              </a:rPr>
              <a:t>Тема «Подготовка к выполнению нормативных требований комплекса ГТО» (рассказ учителя, образцы упражнений, видеоролики):</a:t>
            </a:r>
          </a:p>
          <a:p>
            <a:r>
              <a:rPr lang="ru-RU" dirty="0"/>
              <a:t> знакомятся с правилами соревнований по комплексу ГТО и совместно обсуждают его нормативные требования, наблюдают выполнение учителем тестовых упражнений комплекса, уточняют правила их выполнения;</a:t>
            </a:r>
          </a:p>
          <a:p>
            <a:r>
              <a:rPr lang="ru-RU" dirty="0"/>
              <a:t> совершенствуют технику тестовых упражнений, контролируют её элементы и правильность выполнения другими учащимися (работа в парах и группах);</a:t>
            </a:r>
          </a:p>
          <a:p>
            <a:r>
              <a:rPr lang="ru-RU" dirty="0"/>
              <a:t> разучивают упражнения физической подготовки для самостоятельных занятий: </a:t>
            </a:r>
          </a:p>
          <a:p>
            <a:r>
              <a:rPr lang="ru-RU" dirty="0"/>
              <a:t>1  — развитие силы (с предметами и весом собственного тела);</a:t>
            </a:r>
          </a:p>
          <a:p>
            <a:r>
              <a:rPr lang="ru-RU" dirty="0"/>
              <a:t>2  — развитие выносливости (в прыжках, беге и ходьбе);</a:t>
            </a:r>
          </a:p>
          <a:p>
            <a:r>
              <a:rPr lang="ru-RU" dirty="0"/>
              <a:t>3  — развитие равновесия (в статических позах и передвижениях по ограниченной опоре);</a:t>
            </a:r>
          </a:p>
          <a:p>
            <a:r>
              <a:rPr lang="ru-RU" dirty="0"/>
              <a:t>4  — развитие координации (броски малого мяча в цель, передвижения на возвышенной опоре).</a:t>
            </a:r>
          </a:p>
          <a:p>
            <a:r>
              <a:rPr lang="ru-RU" dirty="0">
                <a:solidFill>
                  <a:srgbClr val="00B050"/>
                </a:solidFill>
              </a:rPr>
              <a:t>Рефлексия: демонстрация прироста показателей физических качеств к нормативным требованиям комплекса ГТО</a:t>
            </a:r>
          </a:p>
        </p:txBody>
      </p:sp>
    </p:spTree>
    <p:extLst>
      <p:ext uri="{BB962C8B-B14F-4D97-AF65-F5344CB8AC3E}">
        <p14:creationId xmlns:p14="http://schemas.microsoft.com/office/powerpoint/2010/main" val="3705936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0454" y="404664"/>
            <a:ext cx="8229600" cy="1143000"/>
          </a:xfrm>
        </p:spPr>
        <p:txBody>
          <a:bodyPr>
            <a:normAutofit fontScale="90000"/>
          </a:bodyPr>
          <a:lstStyle/>
          <a:p>
            <a:r>
              <a:rPr lang="ru-RU" dirty="0">
                <a:latin typeface="Times New Roman" panose="02020603050405020304" pitchFamily="18" charset="0"/>
                <a:cs typeface="Times New Roman" panose="02020603050405020304" pitchFamily="18" charset="0"/>
              </a:rPr>
              <a:t>Прикладно- ориентированная физическая культура</a:t>
            </a:r>
            <a:br>
              <a:rPr lang="ru-RU" dirty="0"/>
            </a:br>
            <a:endParaRPr lang="ru-RU" dirty="0"/>
          </a:p>
        </p:txBody>
      </p:sp>
      <p:pic>
        <p:nvPicPr>
          <p:cNvPr id="5" name="Объект 4"/>
          <p:cNvPicPr>
            <a:picLocks noGrp="1" noChangeAspect="1"/>
          </p:cNvPicPr>
          <p:nvPr>
            <p:ph sz="half" idx="1"/>
          </p:nvPr>
        </p:nvPicPr>
        <p:blipFill rotWithShape="1">
          <a:blip r:embed="rId2"/>
          <a:srcRect l="18086" r="17726"/>
          <a:stretch/>
        </p:blipFill>
        <p:spPr>
          <a:xfrm>
            <a:off x="251520" y="1686507"/>
            <a:ext cx="4191476" cy="4508547"/>
          </a:xfrm>
          <a:prstGeom prst="rect">
            <a:avLst/>
          </a:prstGeom>
        </p:spPr>
      </p:pic>
      <p:pic>
        <p:nvPicPr>
          <p:cNvPr id="6" name="Объект 5"/>
          <p:cNvPicPr>
            <a:picLocks noGrp="1" noChangeAspect="1"/>
          </p:cNvPicPr>
          <p:nvPr>
            <p:ph sz="half" idx="2"/>
          </p:nvPr>
        </p:nvPicPr>
        <p:blipFill rotWithShape="1">
          <a:blip r:embed="rId3"/>
          <a:srcRect l="31991" r="10953"/>
          <a:stretch/>
        </p:blipFill>
        <p:spPr>
          <a:xfrm>
            <a:off x="4788024" y="1686507"/>
            <a:ext cx="3898776" cy="4508547"/>
          </a:xfrm>
          <a:prstGeom prst="rect">
            <a:avLst/>
          </a:prstGeom>
        </p:spPr>
      </p:pic>
    </p:spTree>
    <p:extLst>
      <p:ext uri="{BB962C8B-B14F-4D97-AF65-F5344CB8AC3E}">
        <p14:creationId xmlns:p14="http://schemas.microsoft.com/office/powerpoint/2010/main" val="28074945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3460" y="-12307"/>
            <a:ext cx="8229600" cy="1143000"/>
          </a:xfrm>
        </p:spPr>
        <p:txBody>
          <a:bodyPr>
            <a:noAutofit/>
          </a:bodyPr>
          <a:lstStyle/>
          <a:p>
            <a:r>
              <a:rPr lang="ru-RU" sz="2800" dirty="0"/>
              <a:t>По окончании второго года обучения учащиеся научатся:</a:t>
            </a:r>
          </a:p>
        </p:txBody>
      </p:sp>
      <p:sp>
        <p:nvSpPr>
          <p:cNvPr id="3" name="Объект 2"/>
          <p:cNvSpPr>
            <a:spLocks noGrp="1"/>
          </p:cNvSpPr>
          <p:nvPr>
            <p:ph idx="1"/>
          </p:nvPr>
        </p:nvSpPr>
        <p:spPr>
          <a:xfrm>
            <a:off x="26260" y="980728"/>
            <a:ext cx="9144000" cy="5217443"/>
          </a:xfrm>
        </p:spPr>
        <p:txBody>
          <a:bodyPr>
            <a:noAutofit/>
          </a:bodyPr>
          <a:lstStyle/>
          <a:p>
            <a:pPr marL="0" indent="0">
              <a:buNone/>
            </a:pPr>
            <a:r>
              <a:rPr lang="ru-RU" sz="1300" dirty="0"/>
              <a:t>         </a:t>
            </a:r>
            <a:r>
              <a:rPr lang="ru-RU" sz="1300" b="1" dirty="0"/>
              <a:t>познавательные УУД:</a:t>
            </a:r>
          </a:p>
          <a:p>
            <a:r>
              <a:rPr lang="ru-RU" sz="1300" dirty="0"/>
              <a:t>характеризовать понятие «физические качества», называть физические качества и определять их отличительные признаки; </a:t>
            </a:r>
          </a:p>
          <a:p>
            <a:r>
              <a:rPr lang="ru-RU" sz="1300" dirty="0"/>
              <a:t>понимать связь между закаливающими процедурами и укреплением здоровья; </a:t>
            </a:r>
          </a:p>
          <a:p>
            <a:r>
              <a:rPr lang="ru-RU" sz="1300" dirty="0"/>
              <a:t>выявлять отличительные признаки упражнений на развитие разных физических качеств, приводить примеры и демонстрировать их выполнение; </a:t>
            </a:r>
          </a:p>
          <a:p>
            <a:r>
              <a:rPr lang="ru-RU" sz="1300" dirty="0"/>
              <a:t>обобщать знания, полученные в практической деятельности, составлять индивидуальные комплексы упражнений физкультминуток и утренней зарядки, упражнений на профилактику нарушения осанки; </a:t>
            </a:r>
          </a:p>
          <a:p>
            <a:r>
              <a:rPr lang="ru-RU" sz="1300" dirty="0"/>
              <a:t>вести наблюдения за изменениями показателей физического развития и физических качеств, проводить процедуры их измерения; </a:t>
            </a:r>
          </a:p>
          <a:p>
            <a:pPr marL="0" indent="0">
              <a:buNone/>
            </a:pPr>
            <a:r>
              <a:rPr lang="ru-RU" sz="1300" dirty="0"/>
              <a:t>         </a:t>
            </a:r>
            <a:r>
              <a:rPr lang="ru-RU" sz="1300" b="1" i="1" dirty="0"/>
              <a:t>коммуникативные УУД: </a:t>
            </a:r>
          </a:p>
          <a:p>
            <a:r>
              <a:rPr lang="ru-RU" sz="1300" dirty="0"/>
              <a:t>объяснять назначение упражнений утренней зарядки, приводить соответствующие примеры её положительного влияния на организм школьников (в пределах изученного); </a:t>
            </a:r>
          </a:p>
          <a:p>
            <a:r>
              <a:rPr lang="ru-RU" sz="1300" dirty="0"/>
              <a:t>исполнять роль капитана и судьи в подвижных играх, аргументированно высказывать суждения о своих действиях и принятых решениях; </a:t>
            </a:r>
          </a:p>
          <a:p>
            <a:r>
              <a:rPr lang="ru-RU" sz="1300" dirty="0"/>
              <a:t>делать небольшие сообщения по истории возникновения подвижных игр и спортивных соревнований, планированию режима дня, способам измерения показателей физического развития и физической подготовленности;</a:t>
            </a:r>
          </a:p>
          <a:p>
            <a:pPr marL="0" indent="0">
              <a:buNone/>
            </a:pPr>
            <a:r>
              <a:rPr lang="ru-RU" sz="1300" dirty="0"/>
              <a:t>         </a:t>
            </a:r>
            <a:r>
              <a:rPr lang="ru-RU" sz="1300" b="1" i="1" dirty="0"/>
              <a:t>регулятивные УУД: </a:t>
            </a:r>
          </a:p>
          <a:p>
            <a:r>
              <a:rPr lang="ru-RU" sz="1300" dirty="0"/>
              <a:t>соблюдать правила поведения на уроках физической культуры с учётом их учебного содержания, находить в них различия (легкоатлетические, гимнастические и игровые уроки, занятия лыжной и плавательной подготовкой); </a:t>
            </a:r>
          </a:p>
          <a:p>
            <a:r>
              <a:rPr lang="ru-RU" sz="1300" dirty="0"/>
              <a:t>выполнять учебные задания по освоению новых физических упражнений и развитию физических качеств в соответствии с указаниями и замечаниями учителя; </a:t>
            </a:r>
          </a:p>
          <a:p>
            <a:r>
              <a:rPr lang="ru-RU" sz="1300" dirty="0"/>
              <a:t>взаимодействовать со сверстниками в процессе выполнения учебных заданий, соблюдать культуру общения и уважительного обращения к другим учащимся; </a:t>
            </a:r>
          </a:p>
          <a:p>
            <a:r>
              <a:rPr lang="ru-RU" sz="1300" dirty="0"/>
              <a:t>контролировать соответствие двигательных действий правилам подвижных игр, проявлять эмоциональную сдержанность при возникновении ошибок.</a:t>
            </a:r>
          </a:p>
        </p:txBody>
      </p:sp>
    </p:spTree>
    <p:extLst>
      <p:ext uri="{BB962C8B-B14F-4D97-AF65-F5344CB8AC3E}">
        <p14:creationId xmlns:p14="http://schemas.microsoft.com/office/powerpoint/2010/main" val="1329501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dirty="0"/>
              <a:t>3 класс</a:t>
            </a:r>
          </a:p>
        </p:txBody>
      </p:sp>
      <p:sp>
        <p:nvSpPr>
          <p:cNvPr id="3" name="Объект 2"/>
          <p:cNvSpPr>
            <a:spLocks noGrp="1"/>
          </p:cNvSpPr>
          <p:nvPr>
            <p:ph idx="1"/>
          </p:nvPr>
        </p:nvSpPr>
        <p:spPr>
          <a:xfrm>
            <a:off x="457200" y="836712"/>
            <a:ext cx="8229600" cy="5688632"/>
          </a:xfrm>
        </p:spPr>
        <p:txBody>
          <a:bodyPr>
            <a:normAutofit fontScale="62500" lnSpcReduction="20000"/>
          </a:bodyPr>
          <a:lstStyle/>
          <a:p>
            <a:r>
              <a:rPr lang="ru-RU" dirty="0">
                <a:solidFill>
                  <a:srgbClr val="FF0000"/>
                </a:solidFill>
              </a:rPr>
              <a:t>Знания о физической культуре. </a:t>
            </a:r>
          </a:p>
          <a:p>
            <a:r>
              <a:rPr lang="ru-RU" i="1" dirty="0"/>
              <a:t>Из истории развития физической культуры у древних народов, населявших территорию России  История появления современного спорта </a:t>
            </a:r>
          </a:p>
          <a:p>
            <a:r>
              <a:rPr lang="ru-RU" dirty="0">
                <a:solidFill>
                  <a:srgbClr val="FF0000"/>
                </a:solidFill>
              </a:rPr>
              <a:t>Способы самостоятельной деятельности.</a:t>
            </a:r>
          </a:p>
          <a:p>
            <a:r>
              <a:rPr lang="ru-RU" i="1" dirty="0">
                <a:solidFill>
                  <a:srgbClr val="FF0000"/>
                </a:solidFill>
              </a:rPr>
              <a:t> </a:t>
            </a:r>
            <a:r>
              <a:rPr lang="ru-RU" i="1" dirty="0"/>
              <a:t>Виды физических упражнений, используемых на уроках физической культуры: общеразвивающие, подготовительные, соревновательные, их отличительные признаки и предназначение  Способы измерения пульса на занятиях физической культурой (наложение руки под грудь)  Дозировка нагрузки при развитии физических качеств на уроках физической культуры  Дозирование физических упражнений для комплексов физкультминутки и утренней зарядки  Составление графика занятий по развитию физических качеств на учебный год </a:t>
            </a:r>
          </a:p>
          <a:p>
            <a:r>
              <a:rPr lang="ru-RU" dirty="0">
                <a:solidFill>
                  <a:srgbClr val="FF0000"/>
                </a:solidFill>
              </a:rPr>
              <a:t>Физическое совершенствование.</a:t>
            </a:r>
          </a:p>
          <a:p>
            <a:r>
              <a:rPr lang="ru-RU" i="1" dirty="0">
                <a:solidFill>
                  <a:srgbClr val="FF0000"/>
                </a:solidFill>
              </a:rPr>
              <a:t> </a:t>
            </a:r>
            <a:r>
              <a:rPr lang="ru-RU" i="1" dirty="0"/>
              <a:t>Оздоровительная физическая культура. Закаливание организма при помощи обливания под душем  Упражнения дыхательной и зрительной гимнастики, их влияние на восстановление организма после умственной и физической нагрузки </a:t>
            </a:r>
          </a:p>
        </p:txBody>
      </p:sp>
    </p:spTree>
    <p:extLst>
      <p:ext uri="{BB962C8B-B14F-4D97-AF65-F5344CB8AC3E}">
        <p14:creationId xmlns:p14="http://schemas.microsoft.com/office/powerpoint/2010/main" val="3117827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6957" y="27147"/>
            <a:ext cx="8229600" cy="882352"/>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ru-RU" sz="2800" b="1" dirty="0">
                <a:ln/>
                <a:solidFill>
                  <a:schemeClr val="accent3"/>
                </a:solidFill>
              </a:rPr>
              <a:t>Спортивно-оздоровительная физическая культура 3 класс</a:t>
            </a:r>
          </a:p>
        </p:txBody>
      </p:sp>
      <p:sp>
        <p:nvSpPr>
          <p:cNvPr id="3" name="Объект 2"/>
          <p:cNvSpPr>
            <a:spLocks noGrp="1"/>
          </p:cNvSpPr>
          <p:nvPr>
            <p:ph idx="1"/>
          </p:nvPr>
        </p:nvSpPr>
        <p:spPr>
          <a:xfrm>
            <a:off x="208560" y="492279"/>
            <a:ext cx="8229600" cy="4525963"/>
          </a:xfrm>
        </p:spPr>
        <p:txBody>
          <a:bodyPr/>
          <a:lstStyle/>
          <a:p>
            <a:pPr marL="0" indent="0">
              <a:buNone/>
            </a:pPr>
            <a:r>
              <a:rPr lang="ru-RU" dirty="0">
                <a:solidFill>
                  <a:srgbClr val="FF0000"/>
                </a:solidFill>
              </a:rPr>
              <a:t>Гимнастика</a:t>
            </a:r>
          </a:p>
        </p:txBody>
      </p:sp>
      <p:pic>
        <p:nvPicPr>
          <p:cNvPr id="7" name="Рисунок 6"/>
          <p:cNvPicPr>
            <a:picLocks noChangeAspect="1"/>
          </p:cNvPicPr>
          <p:nvPr/>
        </p:nvPicPr>
        <p:blipFill>
          <a:blip r:embed="rId2"/>
          <a:stretch>
            <a:fillRect/>
          </a:stretch>
        </p:blipFill>
        <p:spPr>
          <a:xfrm>
            <a:off x="4794527" y="891001"/>
            <a:ext cx="4150792" cy="3117706"/>
          </a:xfrm>
          <a:prstGeom prst="rect">
            <a:avLst/>
          </a:prstGeom>
        </p:spPr>
      </p:pic>
      <p:sp>
        <p:nvSpPr>
          <p:cNvPr id="8" name="TextBox 7"/>
          <p:cNvSpPr txBox="1"/>
          <p:nvPr/>
        </p:nvSpPr>
        <p:spPr>
          <a:xfrm>
            <a:off x="218956" y="971116"/>
            <a:ext cx="4335774" cy="3416320"/>
          </a:xfrm>
          <a:prstGeom prst="rect">
            <a:avLst/>
          </a:prstGeom>
          <a:noFill/>
        </p:spPr>
        <p:txBody>
          <a:bodyPr wrap="square" rtlCol="0">
            <a:spAutoFit/>
          </a:bodyPr>
          <a:lstStyle/>
          <a:p>
            <a:pPr algn="just"/>
            <a:r>
              <a:rPr lang="ru-RU" dirty="0"/>
              <a:t>Гимнастика с основами акробатики. Строевые упражнения в движении </a:t>
            </a:r>
            <a:r>
              <a:rPr lang="ru-RU" dirty="0" err="1"/>
              <a:t>противоходом</a:t>
            </a:r>
            <a:r>
              <a:rPr lang="ru-RU" dirty="0"/>
              <a:t>; перестроении из колонны по одному в  колонну по три, стоя на месте и в движении. Упражнения в лазании по канату в три приёма. Упражнения на гимнастической скамейке в передвижении стилизованными способами ходьбы: вперёд, назад, с высоким подниманием колен и изменением положения рук, приставным шагом правым и левым боком. </a:t>
            </a:r>
          </a:p>
        </p:txBody>
      </p:sp>
      <p:sp>
        <p:nvSpPr>
          <p:cNvPr id="10" name="TextBox 9"/>
          <p:cNvSpPr txBox="1"/>
          <p:nvPr/>
        </p:nvSpPr>
        <p:spPr>
          <a:xfrm>
            <a:off x="231299" y="4272677"/>
            <a:ext cx="8935440" cy="2585323"/>
          </a:xfrm>
          <a:prstGeom prst="rect">
            <a:avLst/>
          </a:prstGeom>
          <a:noFill/>
        </p:spPr>
        <p:txBody>
          <a:bodyPr wrap="square" rtlCol="0">
            <a:spAutoFit/>
          </a:bodyPr>
          <a:lstStyle/>
          <a:p>
            <a:pPr algn="just"/>
            <a:r>
              <a:rPr lang="ru-RU" dirty="0"/>
              <a:t>Передвижения по наклонной гимнастической скамейке: равномерной ходьбой с поворотом в разные стороны и движением руками; приставным шагом правым и левым боком. Упражнения в передвижении по гимнастической стенке: ходьба приставным шагом правым и левым боком по нижней жерди; лазанье разноимённым способом. Прыжки через скакалку с изменяющейся скоростью вращения на двух ногах и поочерёдно на правой и левой ноге; прыжки через скакалку назад с равномерной скоростью. Ритмическая гимнастика: стилизованные наклоны и повороты туловища с изменением положения рук; стилизованные шаги на месте в сочетании с движением рук, ног и туловища. Упражнения в танцах галоп и полька.</a:t>
            </a:r>
          </a:p>
        </p:txBody>
      </p:sp>
    </p:spTree>
    <p:extLst>
      <p:ext uri="{BB962C8B-B14F-4D97-AF65-F5344CB8AC3E}">
        <p14:creationId xmlns:p14="http://schemas.microsoft.com/office/powerpoint/2010/main" val="197218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179512" y="764704"/>
            <a:ext cx="8784976" cy="6093296"/>
          </a:xfrm>
        </p:spPr>
        <p:txBody>
          <a:bodyPr>
            <a:normAutofit fontScale="40000" lnSpcReduction="20000"/>
          </a:bodyPr>
          <a:lstStyle/>
          <a:p>
            <a:r>
              <a:rPr lang="ru-RU" dirty="0">
                <a:solidFill>
                  <a:srgbClr val="0070C0"/>
                </a:solidFill>
              </a:rPr>
              <a:t>Тема «Строевые команды и упражнения» (образцы упражнений и команд, видеоролики и иллюстративный материал):</a:t>
            </a:r>
          </a:p>
          <a:p>
            <a:r>
              <a:rPr lang="ru-RU" dirty="0"/>
              <a:t> разучивают правила выполнения передвижений в колоне по  одному по команде «</a:t>
            </a:r>
            <a:r>
              <a:rPr lang="ru-RU" dirty="0" err="1"/>
              <a:t>Противоходом</a:t>
            </a:r>
            <a:r>
              <a:rPr lang="ru-RU" dirty="0"/>
              <a:t> налево шагом марш!»;</a:t>
            </a:r>
          </a:p>
          <a:p>
            <a:r>
              <a:rPr lang="ru-RU" dirty="0"/>
              <a:t>разучивают правила перестроения уступами из колонны по  одному в колонну по три и обратно по командам:</a:t>
            </a:r>
          </a:p>
          <a:p>
            <a:r>
              <a:rPr lang="ru-RU" dirty="0"/>
              <a:t>1  — «Класс, по три рассчитайсь!»;</a:t>
            </a:r>
          </a:p>
          <a:p>
            <a:r>
              <a:rPr lang="ru-RU" dirty="0"/>
              <a:t>2  — «Класс, вправо (влево) приставными шагами в колонну по  три шагом марш!»;</a:t>
            </a:r>
          </a:p>
          <a:p>
            <a:r>
              <a:rPr lang="ru-RU" dirty="0"/>
              <a:t>3 — «Класс, на свои места приставными шагами, шагом марш!»;</a:t>
            </a:r>
          </a:p>
          <a:p>
            <a:r>
              <a:rPr lang="ru-RU" dirty="0"/>
              <a:t>разучивают правила перестроения из колонны по одному в  колонну по три, с поворотом в движении по команде:</a:t>
            </a:r>
          </a:p>
          <a:p>
            <a:r>
              <a:rPr lang="ru-RU" dirty="0"/>
              <a:t>1  — «В колонну по три налево шагом марш!»;</a:t>
            </a:r>
          </a:p>
          <a:p>
            <a:r>
              <a:rPr lang="ru-RU" dirty="0"/>
              <a:t>2  — «В колонну по одному с поворотом налево, в обход шагом марш!».</a:t>
            </a:r>
          </a:p>
          <a:p>
            <a:r>
              <a:rPr lang="ru-RU" dirty="0">
                <a:solidFill>
                  <a:srgbClr val="0070C0"/>
                </a:solidFill>
              </a:rPr>
              <a:t>Тема «Лазанье по канату» (объяснение и образец учителя, использование иллюстрационного материала, видеороликов):</a:t>
            </a:r>
          </a:p>
          <a:p>
            <a:r>
              <a:rPr lang="ru-RU" dirty="0"/>
              <a:t>наблюдают и анализируют образец техники лазанья по канату в три приёма, выделяют основные технические элементы,  определяют трудности их выполнения;</a:t>
            </a:r>
          </a:p>
          <a:p>
            <a:r>
              <a:rPr lang="ru-RU" dirty="0"/>
              <a:t>разучивают и выполняют подводящие упражнения (приседания из виса стоя на гимнастической перекладине; прыжки вверх с удерживанием гимнастического мяча между колен; подтягивание туловища двумя руками из положения лёжа на животе на гимнастической скамейке; вис на гимнастическом канате со сгибанием и разгибанием ног в коленях);</a:t>
            </a:r>
          </a:p>
          <a:p>
            <a:r>
              <a:rPr lang="ru-RU" dirty="0"/>
              <a:t>разучивают технику лазанья по канату (по фазам движения и  в полной координации). </a:t>
            </a:r>
          </a:p>
          <a:p>
            <a:r>
              <a:rPr lang="ru-RU" dirty="0">
                <a:solidFill>
                  <a:srgbClr val="0070C0"/>
                </a:solidFill>
              </a:rPr>
              <a:t>Тема «Передвижения по гимнастической скамейке» (объяснение и образец учителя, использование иллюстрационного материала, видеороликов):</a:t>
            </a:r>
          </a:p>
          <a:p>
            <a:r>
              <a:rPr lang="ru-RU" dirty="0"/>
              <a:t> выполняют стилизованную ходьбу с произвольным движением рук (вперёд, вверх, назад, в стороны);</a:t>
            </a:r>
          </a:p>
          <a:p>
            <a:r>
              <a:rPr lang="ru-RU" dirty="0"/>
              <a:t>выполняют движения туловища стоя и во время ходьбы (повороты в правую и левую сторону с движением рук, отведением поочерёдно правой и левой ноги в стороны и вперёд); </a:t>
            </a:r>
          </a:p>
          <a:p>
            <a:r>
              <a:rPr lang="ru-RU" dirty="0"/>
              <a:t>выполняют передвижения спиной вперёд с поворотом кругом способом переступания; </a:t>
            </a:r>
          </a:p>
          <a:p>
            <a:r>
              <a:rPr lang="ru-RU" dirty="0"/>
              <a:t>выполняют передвижение стилизованным шагом с высоким подниманием колен, приставным шагом с чередованием движения левым и правым боком; </a:t>
            </a:r>
          </a:p>
          <a:p>
            <a:r>
              <a:rPr lang="ru-RU" dirty="0"/>
              <a:t>разучивают передвижения по наклонной гимнастической скамейке (лицом вперёд с поворотом кругом, способом переступания, ходьбой с высоким подниманием колен и движением руками в разные стороны, приставным шагом поочерёдно левым и правым боком, </a:t>
            </a:r>
            <a:r>
              <a:rPr lang="ru-RU" dirty="0" err="1"/>
              <a:t>скрестным</a:t>
            </a:r>
            <a:r>
              <a:rPr lang="ru-RU" dirty="0"/>
              <a:t> шагом поочерёдно левым и правым боком).</a:t>
            </a:r>
          </a:p>
        </p:txBody>
      </p:sp>
    </p:spTree>
    <p:extLst>
      <p:ext uri="{BB962C8B-B14F-4D97-AF65-F5344CB8AC3E}">
        <p14:creationId xmlns:p14="http://schemas.microsoft.com/office/powerpoint/2010/main" val="42476569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405"/>
            <a:ext cx="8229600" cy="1143000"/>
          </a:xfrm>
        </p:spPr>
        <p:txBody>
          <a:bodyPr/>
          <a:lstStyle/>
          <a:p>
            <a:r>
              <a:rPr lang="ru-RU" dirty="0"/>
              <a:t>Гимнастика</a:t>
            </a:r>
          </a:p>
        </p:txBody>
      </p:sp>
      <p:pic>
        <p:nvPicPr>
          <p:cNvPr id="5" name="Объект 4"/>
          <p:cNvPicPr>
            <a:picLocks noGrp="1" noChangeAspect="1"/>
          </p:cNvPicPr>
          <p:nvPr>
            <p:ph sz="half" idx="1"/>
          </p:nvPr>
        </p:nvPicPr>
        <p:blipFill rotWithShape="1">
          <a:blip r:embed="rId2"/>
          <a:srcRect l="37654" r="6906"/>
          <a:stretch/>
        </p:blipFill>
        <p:spPr>
          <a:xfrm>
            <a:off x="251520" y="1563864"/>
            <a:ext cx="3898776" cy="4688348"/>
          </a:xfrm>
          <a:prstGeom prst="rect">
            <a:avLst/>
          </a:prstGeom>
        </p:spPr>
      </p:pic>
      <p:pic>
        <p:nvPicPr>
          <p:cNvPr id="6" name="Объект 5"/>
          <p:cNvPicPr>
            <a:picLocks noGrp="1" noChangeAspect="1"/>
          </p:cNvPicPr>
          <p:nvPr>
            <p:ph sz="half" idx="2"/>
          </p:nvPr>
        </p:nvPicPr>
        <p:blipFill rotWithShape="1">
          <a:blip r:embed="rId3"/>
          <a:srcRect l="13408" r="7970"/>
          <a:stretch/>
        </p:blipFill>
        <p:spPr>
          <a:xfrm>
            <a:off x="4355976" y="981960"/>
            <a:ext cx="4601133" cy="5852156"/>
          </a:xfrm>
          <a:prstGeom prst="rect">
            <a:avLst/>
          </a:prstGeom>
        </p:spPr>
      </p:pic>
    </p:spTree>
    <p:extLst>
      <p:ext uri="{BB962C8B-B14F-4D97-AF65-F5344CB8AC3E}">
        <p14:creationId xmlns:p14="http://schemas.microsoft.com/office/powerpoint/2010/main" val="3552607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251520" y="836712"/>
            <a:ext cx="8712968" cy="5904656"/>
          </a:xfrm>
        </p:spPr>
        <p:txBody>
          <a:bodyPr>
            <a:normAutofit fontScale="70000" lnSpcReduction="20000"/>
          </a:bodyPr>
          <a:lstStyle/>
          <a:p>
            <a:r>
              <a:rPr lang="ru-RU" dirty="0">
                <a:solidFill>
                  <a:srgbClr val="0070C0"/>
                </a:solidFill>
              </a:rPr>
              <a:t>Тема «Передвижения по гимнастической стенке» (объяснение и образец учителя, использование иллюстрационного материала, видеороликов):  </a:t>
            </a:r>
          </a:p>
          <a:p>
            <a:r>
              <a:rPr lang="ru-RU" dirty="0"/>
              <a:t>выполняют передвижение по полу лицом к гимнастической стенке приставным шагом поочерёдно правым и левым боком, удерживаясь руками хватом сверху за жердь на уровне груди;</a:t>
            </a:r>
          </a:p>
          <a:p>
            <a:r>
              <a:rPr lang="ru-RU" dirty="0"/>
              <a:t>выполняют передвижение приставным шагом поочерёдно правым и левым боком по третьей (четвёртой) жерди гимнастической стенки, удерживаясь хватом сверху за жердь на уровне груди;</a:t>
            </a:r>
          </a:p>
          <a:p>
            <a:r>
              <a:rPr lang="ru-RU" dirty="0"/>
              <a:t>наблюдают и анализируют образец техники лазания по гимнастической стенке разноимённым способом, обсуждают</a:t>
            </a:r>
          </a:p>
          <a:p>
            <a:pPr marL="0" indent="0">
              <a:buNone/>
            </a:pPr>
            <a:r>
              <a:rPr lang="ru-RU" dirty="0"/>
              <a:t>      трудные элементы в выполнении упражнения;</a:t>
            </a:r>
          </a:p>
          <a:p>
            <a:r>
              <a:rPr lang="ru-RU" dirty="0"/>
              <a:t>разучивают лазанье по гимнастической стенке разноимённым способом на небольшую высоту с последующим спрыгиванием;</a:t>
            </a:r>
          </a:p>
          <a:p>
            <a:r>
              <a:rPr lang="ru-RU" dirty="0"/>
              <a:t>разучивают лазанье и спуск по гимнастической стенке разноимённым способом на небольшую высоту;</a:t>
            </a:r>
          </a:p>
          <a:p>
            <a:r>
              <a:rPr lang="ru-RU" dirty="0"/>
              <a:t>выполняют лазанье и спуск по гимнастической стенке на большую высоту в полной координации.</a:t>
            </a:r>
          </a:p>
        </p:txBody>
      </p:sp>
    </p:spTree>
    <p:extLst>
      <p:ext uri="{BB962C8B-B14F-4D97-AF65-F5344CB8AC3E}">
        <p14:creationId xmlns:p14="http://schemas.microsoft.com/office/powerpoint/2010/main" val="24067735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Гимнастика</a:t>
            </a:r>
          </a:p>
        </p:txBody>
      </p:sp>
      <p:pic>
        <p:nvPicPr>
          <p:cNvPr id="5" name="Объект 4"/>
          <p:cNvPicPr>
            <a:picLocks noGrp="1" noChangeAspect="1"/>
          </p:cNvPicPr>
          <p:nvPr>
            <p:ph sz="half" idx="1"/>
          </p:nvPr>
        </p:nvPicPr>
        <p:blipFill rotWithShape="1">
          <a:blip r:embed="rId2"/>
          <a:srcRect l="19869" r="3462"/>
          <a:stretch/>
        </p:blipFill>
        <p:spPr>
          <a:xfrm>
            <a:off x="4355976" y="1736481"/>
            <a:ext cx="4478488" cy="4353347"/>
          </a:xfrm>
          <a:prstGeom prst="rect">
            <a:avLst/>
          </a:prstGeom>
        </p:spPr>
      </p:pic>
      <p:pic>
        <p:nvPicPr>
          <p:cNvPr id="6" name="Объект 5"/>
          <p:cNvPicPr>
            <a:picLocks noGrp="1" noChangeAspect="1"/>
          </p:cNvPicPr>
          <p:nvPr>
            <p:ph sz="half" idx="2"/>
          </p:nvPr>
        </p:nvPicPr>
        <p:blipFill rotWithShape="1">
          <a:blip r:embed="rId3"/>
          <a:srcRect t="9546" b="4915"/>
          <a:stretch/>
        </p:blipFill>
        <p:spPr>
          <a:xfrm>
            <a:off x="546749" y="1736481"/>
            <a:ext cx="3600400" cy="4622910"/>
          </a:xfrm>
          <a:prstGeom prst="rect">
            <a:avLst/>
          </a:prstGeom>
        </p:spPr>
      </p:pic>
    </p:spTree>
    <p:extLst>
      <p:ext uri="{BB962C8B-B14F-4D97-AF65-F5344CB8AC3E}">
        <p14:creationId xmlns:p14="http://schemas.microsoft.com/office/powerpoint/2010/main" val="9502193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179512" y="692696"/>
            <a:ext cx="8784976" cy="6165304"/>
          </a:xfrm>
        </p:spPr>
        <p:txBody>
          <a:bodyPr>
            <a:normAutofit fontScale="47500" lnSpcReduction="20000"/>
          </a:bodyPr>
          <a:lstStyle/>
          <a:p>
            <a:r>
              <a:rPr lang="ru-RU" dirty="0">
                <a:solidFill>
                  <a:srgbClr val="0070C0"/>
                </a:solidFill>
              </a:rPr>
              <a:t>Тема «Прыжки через скакалку» (объяснение и образец учителя, использование иллюстрационного материала, видеороликов):</a:t>
            </a:r>
          </a:p>
          <a:p>
            <a:r>
              <a:rPr lang="ru-RU" dirty="0"/>
              <a:t>наблюдают и обсуждают технику выполнения прыжков через скакалку с изменяющейся скоростью вращения вперёд;</a:t>
            </a:r>
          </a:p>
          <a:p>
            <a:r>
              <a:rPr lang="ru-RU" dirty="0"/>
              <a:t>обучаются вращению сложенной вдвое скакалки поочерёдно правой и левой рукой, стоя на месте;</a:t>
            </a:r>
          </a:p>
          <a:p>
            <a:r>
              <a:rPr lang="ru-RU" dirty="0"/>
              <a:t>разучивают прыжки на двух ногах с одновременным вращением скакалки одной рукой с разной скоростью поочерёдно с  правого и левого бока;</a:t>
            </a:r>
          </a:p>
          <a:p>
            <a:r>
              <a:rPr lang="ru-RU" dirty="0"/>
              <a:t>разучивают прыжки на двух ногах через скакалку, вращающуюся с изменяющейся скоростью;</a:t>
            </a:r>
          </a:p>
          <a:p>
            <a:r>
              <a:rPr lang="ru-RU" dirty="0"/>
              <a:t>наблюдают и анализируют образец техники прыжка через скакалку на двух ногах с вращением назад, обсуждают трудности в выполнении;</a:t>
            </a:r>
          </a:p>
          <a:p>
            <a:r>
              <a:rPr lang="ru-RU" dirty="0"/>
              <a:t>разучивают подводящие упражнения (вращение поочерёдно правой и левой рукой назад сложенной вдвое скакалки стоя на месте; </a:t>
            </a:r>
          </a:p>
          <a:p>
            <a:r>
              <a:rPr lang="ru-RU" dirty="0"/>
              <a:t>прыжки с вращением одной рукой назад сложенной вдвое скакалки поочерёдно с правого и левого бока);</a:t>
            </a:r>
          </a:p>
          <a:p>
            <a:r>
              <a:rPr lang="ru-RU" dirty="0"/>
              <a:t>выполнение прыжков через скакалку на двух ногах с вращением назад</a:t>
            </a:r>
          </a:p>
          <a:p>
            <a:r>
              <a:rPr lang="ru-RU" dirty="0">
                <a:solidFill>
                  <a:srgbClr val="0070C0"/>
                </a:solidFill>
              </a:rPr>
              <a:t>Тема «Ритмическая гимнастика» (объяснение учителя с использованием иллюстративного материала, видеороликов):</a:t>
            </a:r>
          </a:p>
          <a:p>
            <a:r>
              <a:rPr lang="ru-RU" dirty="0"/>
              <a:t>знакомятся с понятием «ритмическая гимнастика», особенностями содержания стилизованных упражнений ритмической  гимнастики, отличиями упражнений ритмической гимнастики от упражнений других видов гимнастик; 6 разучивают упражнения ритмической гимнастки:</a:t>
            </a:r>
          </a:p>
          <a:p>
            <a:r>
              <a:rPr lang="ru-RU" dirty="0"/>
              <a:t>1)  и. п.  — основная стойка; </a:t>
            </a:r>
          </a:p>
          <a:p>
            <a:r>
              <a:rPr lang="ru-RU" dirty="0"/>
              <a:t>1 — поднимая руки в стороны, слегка присесть;</a:t>
            </a:r>
          </a:p>
          <a:p>
            <a:r>
              <a:rPr lang="ru-RU" dirty="0"/>
              <a:t> 2 — сохраняя туловище на месте, ноги слегка повернуть в правую сторону;</a:t>
            </a:r>
          </a:p>
          <a:p>
            <a:r>
              <a:rPr lang="ru-RU" dirty="0"/>
              <a:t> 3  — повернуть ноги в левую сторону;</a:t>
            </a:r>
          </a:p>
          <a:p>
            <a:r>
              <a:rPr lang="ru-RU" dirty="0"/>
              <a:t> 4  — принять и.  п.;</a:t>
            </a:r>
          </a:p>
          <a:p>
            <a:r>
              <a:rPr lang="ru-RU" dirty="0"/>
              <a:t>2)  и. п.  — основная стойка, руки на поясе;</a:t>
            </a:r>
          </a:p>
          <a:p>
            <a:r>
              <a:rPr lang="ru-RU" dirty="0"/>
              <a:t> 1  — одновременно</a:t>
            </a:r>
          </a:p>
          <a:p>
            <a:r>
              <a:rPr lang="ru-RU" dirty="0"/>
              <a:t>правой ногой шаг вперёд на носок, правую руку вперёд перед собой</a:t>
            </a:r>
          </a:p>
        </p:txBody>
      </p:sp>
    </p:spTree>
    <p:extLst>
      <p:ext uri="{BB962C8B-B14F-4D97-AF65-F5344CB8AC3E}">
        <p14:creationId xmlns:p14="http://schemas.microsoft.com/office/powerpoint/2010/main" val="37771502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7715" y="63989"/>
            <a:ext cx="8229600" cy="1143000"/>
          </a:xfrm>
        </p:spPr>
        <p:txBody>
          <a:bodyPr/>
          <a:lstStyle/>
          <a:p>
            <a:r>
              <a:rPr lang="ru-RU" dirty="0"/>
              <a:t>Гимнастика</a:t>
            </a:r>
          </a:p>
        </p:txBody>
      </p:sp>
      <p:pic>
        <p:nvPicPr>
          <p:cNvPr id="5" name="Объект 4"/>
          <p:cNvPicPr>
            <a:picLocks noGrp="1" noChangeAspect="1"/>
          </p:cNvPicPr>
          <p:nvPr>
            <p:ph sz="half" idx="1"/>
          </p:nvPr>
        </p:nvPicPr>
        <p:blipFill>
          <a:blip r:embed="rId2"/>
          <a:stretch>
            <a:fillRect/>
          </a:stretch>
        </p:blipFill>
        <p:spPr>
          <a:xfrm>
            <a:off x="447715" y="1178353"/>
            <a:ext cx="4042792" cy="5369656"/>
          </a:xfrm>
          <a:prstGeom prst="rect">
            <a:avLst/>
          </a:prstGeom>
        </p:spPr>
      </p:pic>
      <p:pic>
        <p:nvPicPr>
          <p:cNvPr id="6" name="Объект 5"/>
          <p:cNvPicPr>
            <a:picLocks noGrp="1" noChangeAspect="1"/>
          </p:cNvPicPr>
          <p:nvPr>
            <p:ph sz="half" idx="2"/>
          </p:nvPr>
        </p:nvPicPr>
        <p:blipFill>
          <a:blip r:embed="rId3"/>
          <a:stretch>
            <a:fillRect/>
          </a:stretch>
        </p:blipFill>
        <p:spPr>
          <a:xfrm>
            <a:off x="4932040" y="1178353"/>
            <a:ext cx="3600400" cy="5399520"/>
          </a:xfrm>
          <a:prstGeom prst="rect">
            <a:avLst/>
          </a:prstGeom>
        </p:spPr>
      </p:pic>
    </p:spTree>
    <p:extLst>
      <p:ext uri="{BB962C8B-B14F-4D97-AF65-F5344CB8AC3E}">
        <p14:creationId xmlns:p14="http://schemas.microsoft.com/office/powerpoint/2010/main" val="1482102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251520" y="692696"/>
            <a:ext cx="8640960" cy="6048672"/>
          </a:xfrm>
        </p:spPr>
        <p:txBody>
          <a:bodyPr>
            <a:normAutofit fontScale="32500" lnSpcReduction="20000"/>
          </a:bodyPr>
          <a:lstStyle/>
          <a:p>
            <a:r>
              <a:rPr lang="ru-RU" dirty="0"/>
              <a:t>2  — и.  п.;</a:t>
            </a:r>
          </a:p>
          <a:p>
            <a:r>
              <a:rPr lang="ru-RU" dirty="0"/>
              <a:t> 3  — одновременно левой ногой шаг вперёд на носок, левую руку вперёд перед собой; </a:t>
            </a:r>
          </a:p>
          <a:p>
            <a:r>
              <a:rPr lang="ru-RU" dirty="0"/>
              <a:t>4  — и.  п.; </a:t>
            </a:r>
          </a:p>
          <a:p>
            <a:r>
              <a:rPr lang="ru-RU" dirty="0"/>
              <a:t>3)  и. п.  — основная стойка, ноги шире плеч;</a:t>
            </a:r>
          </a:p>
          <a:p>
            <a:r>
              <a:rPr lang="ru-RU" dirty="0"/>
              <a:t> 1—2  — вращение головой в правую сторону;</a:t>
            </a:r>
          </a:p>
          <a:p>
            <a:r>
              <a:rPr lang="ru-RU" dirty="0"/>
              <a:t> 3—4  — вращение головой в левую сторону;</a:t>
            </a:r>
          </a:p>
          <a:p>
            <a:r>
              <a:rPr lang="ru-RU" dirty="0"/>
              <a:t> 4)  и. п.  — основная стойка, ноги шире плеч; кисти рук на плечах, локти в стороны; </a:t>
            </a:r>
          </a:p>
          <a:p>
            <a:r>
              <a:rPr lang="ru-RU" dirty="0"/>
              <a:t>1  — одновременно сгибая левую руку и наклоняя туловище влево, левую руку выпрямить вверх;</a:t>
            </a:r>
          </a:p>
          <a:p>
            <a:r>
              <a:rPr lang="ru-RU" dirty="0"/>
              <a:t> 2  — принять и.  п.;</a:t>
            </a:r>
          </a:p>
          <a:p>
            <a:r>
              <a:rPr lang="ru-RU" dirty="0"/>
              <a:t> 3 — одновременно сгибая правую руку и наклоняя туловище вправо, правую руку выпрямить вверх;</a:t>
            </a:r>
          </a:p>
          <a:p>
            <a:r>
              <a:rPr lang="ru-RU" dirty="0"/>
              <a:t> 4  — принять и.  п.;</a:t>
            </a:r>
          </a:p>
          <a:p>
            <a:r>
              <a:rPr lang="ru-RU" dirty="0"/>
              <a:t> 5)  и. п.  — основная стойка, ноги шире плеч, руки на поясе;</a:t>
            </a:r>
          </a:p>
          <a:p>
            <a:r>
              <a:rPr lang="ru-RU" dirty="0"/>
              <a:t> 1  — одновременно сгибая правую и левую ногу, поворот направо;</a:t>
            </a:r>
          </a:p>
          <a:p>
            <a:r>
              <a:rPr lang="ru-RU" dirty="0"/>
              <a:t> 2 — принять и. п.;</a:t>
            </a:r>
          </a:p>
          <a:p>
            <a:r>
              <a:rPr lang="ru-RU" dirty="0"/>
              <a:t> 3  — одновременно сгибая левую и правую ногу, поворот налево; </a:t>
            </a:r>
          </a:p>
          <a:p>
            <a:r>
              <a:rPr lang="ru-RU" dirty="0"/>
              <a:t>4  — принять и.  п.; </a:t>
            </a:r>
          </a:p>
          <a:p>
            <a:r>
              <a:rPr lang="ru-RU" dirty="0"/>
              <a:t>6)  и. п.  — основная стойка, ноги шире плеч;</a:t>
            </a:r>
          </a:p>
          <a:p>
            <a:r>
              <a:rPr lang="ru-RU" dirty="0"/>
              <a:t> 1 — одновременно сгибая правую руку в локте и поднимая левую руку вверх, отставить правую ногу в сторону и наклониться вправо;</a:t>
            </a:r>
          </a:p>
          <a:p>
            <a:r>
              <a:rPr lang="ru-RU" dirty="0"/>
              <a:t> 2  — принять и.  п.; </a:t>
            </a:r>
          </a:p>
          <a:p>
            <a:r>
              <a:rPr lang="ru-RU" dirty="0"/>
              <a:t>3 — одновременно сгибая левую руку в локте и  поднимая правую руку вверх, отставить левую ногу в сторону и  наклониться влево;</a:t>
            </a:r>
          </a:p>
          <a:p>
            <a:r>
              <a:rPr lang="ru-RU" dirty="0"/>
              <a:t> 4 — принять и.  п.; </a:t>
            </a:r>
          </a:p>
          <a:p>
            <a:r>
              <a:rPr lang="ru-RU" dirty="0"/>
              <a:t>7)  и. п. — основная стойка, ноги шире плеч, руки на поясе;</a:t>
            </a:r>
          </a:p>
          <a:p>
            <a:r>
              <a:rPr lang="ru-RU" dirty="0"/>
              <a:t> 1  — полу-наклон вперёд, руки вверх, прогнуться;</a:t>
            </a:r>
          </a:p>
          <a:p>
            <a:r>
              <a:rPr lang="ru-RU" dirty="0"/>
              <a:t> 2 — принять</a:t>
            </a:r>
          </a:p>
          <a:p>
            <a:r>
              <a:rPr lang="ru-RU" dirty="0"/>
              <a:t>и.  п.; 3—4 — то же, что 1—2;</a:t>
            </a:r>
          </a:p>
          <a:p>
            <a:r>
              <a:rPr lang="ru-RU" dirty="0"/>
              <a:t>8)  и. п.  — основная стойка, ноги шире плеч, руки на поясе;</a:t>
            </a:r>
          </a:p>
          <a:p>
            <a:r>
              <a:rPr lang="ru-RU" dirty="0"/>
              <a:t>1  — наклон к правой ноге;</a:t>
            </a:r>
          </a:p>
          <a:p>
            <a:r>
              <a:rPr lang="ru-RU" dirty="0"/>
              <a:t> 2  — наклон вперёд,</a:t>
            </a:r>
          </a:p>
          <a:p>
            <a:r>
              <a:rPr lang="ru-RU" dirty="0"/>
              <a:t> 3  — наклон к  левой ноге;</a:t>
            </a:r>
          </a:p>
          <a:p>
            <a:r>
              <a:rPr lang="ru-RU" dirty="0"/>
              <a:t> 4  — принять и.  п.;</a:t>
            </a:r>
          </a:p>
          <a:p>
            <a:r>
              <a:rPr lang="ru-RU" dirty="0"/>
              <a:t>9)  и. п.  — основная стойка; </a:t>
            </a:r>
          </a:p>
          <a:p>
            <a:r>
              <a:rPr lang="ru-RU" dirty="0"/>
              <a:t>1  — сгибая левую руку в локте и правую ногу в колене, коснуться колена локтем согнутой руки; </a:t>
            </a:r>
          </a:p>
          <a:p>
            <a:r>
              <a:rPr lang="ru-RU" dirty="0"/>
              <a:t>2  — принять и.  п.; </a:t>
            </a:r>
          </a:p>
          <a:p>
            <a:r>
              <a:rPr lang="ru-RU" dirty="0"/>
              <a:t>3 — сгибая правую руку в локте и левую ногу в колене, коснуться колена локтем согнутой руки; </a:t>
            </a:r>
          </a:p>
          <a:p>
            <a:r>
              <a:rPr lang="ru-RU" dirty="0"/>
              <a:t>4  — принять и.  п.;</a:t>
            </a:r>
          </a:p>
        </p:txBody>
      </p:sp>
    </p:spTree>
    <p:extLst>
      <p:ext uri="{BB962C8B-B14F-4D97-AF65-F5344CB8AC3E}">
        <p14:creationId xmlns:p14="http://schemas.microsoft.com/office/powerpoint/2010/main" val="3097238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Гимнастика</a:t>
            </a:r>
          </a:p>
        </p:txBody>
      </p:sp>
      <p:pic>
        <p:nvPicPr>
          <p:cNvPr id="5" name="Объект 4"/>
          <p:cNvPicPr>
            <a:picLocks noGrp="1" noChangeAspect="1"/>
          </p:cNvPicPr>
          <p:nvPr>
            <p:ph sz="half" idx="1"/>
          </p:nvPr>
        </p:nvPicPr>
        <p:blipFill rotWithShape="1">
          <a:blip r:embed="rId2"/>
          <a:srcRect t="7930"/>
          <a:stretch/>
        </p:blipFill>
        <p:spPr>
          <a:xfrm>
            <a:off x="457200" y="1618896"/>
            <a:ext cx="3610744" cy="4512108"/>
          </a:xfrm>
          <a:prstGeom prst="rect">
            <a:avLst/>
          </a:prstGeom>
        </p:spPr>
      </p:pic>
      <p:pic>
        <p:nvPicPr>
          <p:cNvPr id="6" name="Объект 5"/>
          <p:cNvPicPr>
            <a:picLocks noGrp="1" noChangeAspect="1"/>
          </p:cNvPicPr>
          <p:nvPr>
            <p:ph sz="half" idx="2"/>
          </p:nvPr>
        </p:nvPicPr>
        <p:blipFill>
          <a:blip r:embed="rId3"/>
          <a:stretch>
            <a:fillRect/>
          </a:stretch>
        </p:blipFill>
        <p:spPr>
          <a:xfrm>
            <a:off x="4588112" y="1635562"/>
            <a:ext cx="4098688" cy="4450004"/>
          </a:xfrm>
          <a:prstGeom prst="rect">
            <a:avLst/>
          </a:prstGeom>
        </p:spPr>
      </p:pic>
    </p:spTree>
    <p:extLst>
      <p:ext uri="{BB962C8B-B14F-4D97-AF65-F5344CB8AC3E}">
        <p14:creationId xmlns:p14="http://schemas.microsoft.com/office/powerpoint/2010/main" val="36238263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323528" y="764704"/>
            <a:ext cx="8640960" cy="6093296"/>
          </a:xfrm>
        </p:spPr>
        <p:txBody>
          <a:bodyPr>
            <a:normAutofit fontScale="62500" lnSpcReduction="20000"/>
          </a:bodyPr>
          <a:lstStyle/>
          <a:p>
            <a:r>
              <a:rPr lang="ru-RU" dirty="0"/>
              <a:t>составляют индивидуальную комбинацию ритмической гимнастики из хорошо освоенных упражнений, разучивают и  выполняют её под музыкальное сопровождение (домашнее задание с помощью родителей).</a:t>
            </a:r>
          </a:p>
          <a:p>
            <a:r>
              <a:rPr lang="ru-RU" dirty="0">
                <a:solidFill>
                  <a:srgbClr val="0070C0"/>
                </a:solidFill>
              </a:rPr>
              <a:t>Тема «Танцевальные упражнения» (объяснение учителя с использованием иллюстративного материала, видеороликов):</a:t>
            </a:r>
          </a:p>
          <a:p>
            <a:r>
              <a:rPr lang="ru-RU" dirty="0"/>
              <a:t>повторяют движения танца галоп (приставной шаг в правую и  левую сторону с подскоком и приземлением; шаг вперёд с  подскоком и приземлением);</a:t>
            </a:r>
          </a:p>
          <a:p>
            <a:r>
              <a:rPr lang="ru-RU" dirty="0"/>
              <a:t>выполняют танец галоп в полной координации под музыкальное сопровождение (в парах);</a:t>
            </a:r>
          </a:p>
          <a:p>
            <a:r>
              <a:rPr lang="ru-RU" dirty="0"/>
              <a:t>наблюдают и анализируют образец движений танца полька, находят общее и различия с движениями танца галоп;</a:t>
            </a:r>
          </a:p>
          <a:p>
            <a:r>
              <a:rPr lang="ru-RU" dirty="0"/>
              <a:t>выполняют движения танца полька по отдельным фазам и элементам:</a:t>
            </a:r>
          </a:p>
          <a:p>
            <a:r>
              <a:rPr lang="ru-RU" dirty="0"/>
              <a:t>1  — небольшой шаг вперёд правой ногой, левая нога сгибается в колене;</a:t>
            </a:r>
          </a:p>
          <a:p>
            <a:r>
              <a:rPr lang="ru-RU" dirty="0"/>
              <a:t>2  — подскок на правой ноге, левая нога выпрямляется вперёд книзу;</a:t>
            </a:r>
          </a:p>
          <a:p>
            <a:r>
              <a:rPr lang="ru-RU" dirty="0"/>
              <a:t>3  — небольшой шаг левой ногой, правая нога сгибается  в  колене;</a:t>
            </a:r>
          </a:p>
          <a:p>
            <a:pPr marL="0" indent="0">
              <a:buNone/>
            </a:pPr>
            <a:r>
              <a:rPr lang="ru-RU" dirty="0"/>
              <a:t>      4  — подскок на левой ноге, правая нога выпрямляется вперёд- книзу;</a:t>
            </a:r>
          </a:p>
          <a:p>
            <a:r>
              <a:rPr lang="ru-RU" dirty="0"/>
              <a:t>разучивают танец полька в полной координации с  музыкальным сопровождением</a:t>
            </a:r>
          </a:p>
          <a:p>
            <a:endParaRPr lang="ru-RU" dirty="0"/>
          </a:p>
        </p:txBody>
      </p:sp>
    </p:spTree>
    <p:extLst>
      <p:ext uri="{BB962C8B-B14F-4D97-AF65-F5344CB8AC3E}">
        <p14:creationId xmlns:p14="http://schemas.microsoft.com/office/powerpoint/2010/main" val="2113484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990"/>
            <a:ext cx="8229600" cy="778098"/>
          </a:xfrm>
        </p:spPr>
        <p:txBody>
          <a:bodyPr>
            <a:scene3d>
              <a:camera prst="orthographicFront"/>
              <a:lightRig rig="harsh" dir="t"/>
            </a:scene3d>
            <a:sp3d extrusionH="57150" prstMaterial="matte">
              <a:bevelT w="63500" h="12700" prst="angle"/>
              <a:contourClr>
                <a:schemeClr val="bg1">
                  <a:lumMod val="65000"/>
                </a:schemeClr>
              </a:contourClr>
            </a:sp3d>
          </a:bodyPr>
          <a:lstStyle/>
          <a:p>
            <a:r>
              <a:rPr lang="ru-RU" b="1" dirty="0">
                <a:ln/>
                <a:solidFill>
                  <a:schemeClr val="accent3"/>
                </a:solidFill>
              </a:rPr>
              <a:t>3 класс</a:t>
            </a:r>
          </a:p>
        </p:txBody>
      </p:sp>
      <p:sp>
        <p:nvSpPr>
          <p:cNvPr id="3" name="Объект 2"/>
          <p:cNvSpPr>
            <a:spLocks noGrp="1"/>
          </p:cNvSpPr>
          <p:nvPr>
            <p:ph idx="1"/>
          </p:nvPr>
        </p:nvSpPr>
        <p:spPr>
          <a:xfrm>
            <a:off x="345770" y="692696"/>
            <a:ext cx="8712968" cy="6077826"/>
          </a:xfrm>
        </p:spPr>
        <p:txBody>
          <a:bodyPr/>
          <a:lstStyle/>
          <a:p>
            <a:pPr marL="0" indent="0">
              <a:buNone/>
            </a:pPr>
            <a:r>
              <a:rPr lang="ru-RU" dirty="0">
                <a:solidFill>
                  <a:srgbClr val="FF0000"/>
                </a:solidFill>
              </a:rPr>
              <a:t>Лыжи</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3352662"/>
            <a:ext cx="7992887" cy="3417860"/>
          </a:xfrm>
          <a:prstGeom prst="rect">
            <a:avLst/>
          </a:prstGeom>
        </p:spPr>
      </p:pic>
      <p:sp>
        <p:nvSpPr>
          <p:cNvPr id="6" name="TextBox 5"/>
          <p:cNvSpPr txBox="1"/>
          <p:nvPr/>
        </p:nvSpPr>
        <p:spPr>
          <a:xfrm>
            <a:off x="345770" y="1412776"/>
            <a:ext cx="7953747" cy="1569660"/>
          </a:xfrm>
          <a:prstGeom prst="rect">
            <a:avLst/>
          </a:prstGeom>
          <a:noFill/>
        </p:spPr>
        <p:txBody>
          <a:bodyPr wrap="square" rtlCol="0">
            <a:spAutoFit/>
          </a:bodyPr>
          <a:lstStyle/>
          <a:p>
            <a:pPr algn="just"/>
            <a:r>
              <a:rPr lang="ru-RU" sz="2400" dirty="0"/>
              <a:t>Лыжная подготовка. Передвижение одновременным </a:t>
            </a:r>
            <a:r>
              <a:rPr lang="ru-RU" sz="2400" dirty="0" err="1"/>
              <a:t>двухшажным</a:t>
            </a:r>
            <a:r>
              <a:rPr lang="ru-RU" sz="2400" dirty="0"/>
              <a:t> ходом. Упражнения в поворотах на лыжах переступанием стоя на месте и в движении. Торможение плугом.</a:t>
            </a:r>
          </a:p>
        </p:txBody>
      </p:sp>
    </p:spTree>
    <p:extLst>
      <p:ext uri="{BB962C8B-B14F-4D97-AF65-F5344CB8AC3E}">
        <p14:creationId xmlns:p14="http://schemas.microsoft.com/office/powerpoint/2010/main" val="41419850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323528" y="764704"/>
            <a:ext cx="8301608" cy="5976664"/>
          </a:xfrm>
        </p:spPr>
        <p:txBody>
          <a:bodyPr>
            <a:normAutofit fontScale="47500" lnSpcReduction="20000"/>
          </a:bodyPr>
          <a:lstStyle/>
          <a:p>
            <a:r>
              <a:rPr lang="ru-RU" dirty="0">
                <a:solidFill>
                  <a:srgbClr val="0070C0"/>
                </a:solidFill>
              </a:rPr>
              <a:t>Тема «Передвижение на лыжах одновременным </a:t>
            </a:r>
            <a:r>
              <a:rPr lang="ru-RU" dirty="0" err="1">
                <a:solidFill>
                  <a:srgbClr val="0070C0"/>
                </a:solidFill>
              </a:rPr>
              <a:t>двухшажным</a:t>
            </a:r>
            <a:r>
              <a:rPr lang="ru-RU" dirty="0">
                <a:solidFill>
                  <a:srgbClr val="0070C0"/>
                </a:solidFill>
              </a:rPr>
              <a:t> ходом» (объяснение и образец учителя, иллюстративный материал, видеоролики):</a:t>
            </a:r>
          </a:p>
          <a:p>
            <a:r>
              <a:rPr lang="ru-RU" dirty="0"/>
              <a:t>наблюдают и анализируют образец учителя, выделяют отдельные фазы и особенности их выполнения;</a:t>
            </a:r>
          </a:p>
          <a:p>
            <a:r>
              <a:rPr lang="ru-RU" dirty="0"/>
              <a:t>разучивают последовательно технику одновременного </a:t>
            </a:r>
            <a:r>
              <a:rPr lang="ru-RU" dirty="0" err="1"/>
              <a:t>двухшажного</a:t>
            </a:r>
            <a:r>
              <a:rPr lang="ru-RU" dirty="0"/>
              <a:t> хода:</a:t>
            </a:r>
          </a:p>
          <a:p>
            <a:r>
              <a:rPr lang="ru-RU" dirty="0"/>
              <a:t>1  — одновременное отталкивание палками и скольжение на двух лыжах с небольшого пологого склона;</a:t>
            </a:r>
          </a:p>
          <a:p>
            <a:r>
              <a:rPr lang="ru-RU" dirty="0"/>
              <a:t>2  — приставление правой лыжи к левой лыже и одновременное отталкивание палками;</a:t>
            </a:r>
          </a:p>
          <a:p>
            <a:r>
              <a:rPr lang="ru-RU" dirty="0"/>
              <a:t>3  — </a:t>
            </a:r>
            <a:r>
              <a:rPr lang="ru-RU" dirty="0" err="1"/>
              <a:t>двухшажный</a:t>
            </a:r>
            <a:r>
              <a:rPr lang="ru-RU" dirty="0"/>
              <a:t> ход в полной координации.</a:t>
            </a:r>
          </a:p>
          <a:p>
            <a:endParaRPr lang="ru-RU" dirty="0"/>
          </a:p>
          <a:p>
            <a:r>
              <a:rPr lang="ru-RU" dirty="0">
                <a:solidFill>
                  <a:srgbClr val="0070C0"/>
                </a:solidFill>
              </a:rPr>
              <a:t>Тема «Повороты на лыжах способом переступания» (объяснение и образец учителя, иллюстративный материал, видеоролики):</a:t>
            </a:r>
          </a:p>
          <a:p>
            <a:r>
              <a:rPr lang="ru-RU" dirty="0"/>
              <a:t>наблюдают и анализируют образец поворотов на лыжах способом переступания, обсуждают особенности его выполнения;</a:t>
            </a:r>
          </a:p>
          <a:p>
            <a:r>
              <a:rPr lang="ru-RU" dirty="0"/>
              <a:t>выполняют повороты переступанием в правую и левую сторону стоя на месте;</a:t>
            </a:r>
          </a:p>
          <a:p>
            <a:r>
              <a:rPr lang="ru-RU" dirty="0"/>
              <a:t>выполняют повороты переступанием в левую сторону во время спуска с небольшого пологого склона.</a:t>
            </a:r>
          </a:p>
          <a:p>
            <a:endParaRPr lang="ru-RU" dirty="0"/>
          </a:p>
          <a:p>
            <a:r>
              <a:rPr lang="ru-RU" dirty="0">
                <a:solidFill>
                  <a:srgbClr val="0070C0"/>
                </a:solidFill>
              </a:rPr>
              <a:t>Тема «Повороты на лыжах способом переступания» (объяснение и образец учителя, иллюстративный материал, видеоролики):</a:t>
            </a:r>
          </a:p>
          <a:p>
            <a:r>
              <a:rPr lang="ru-RU" dirty="0"/>
              <a:t>наблюдают и анализируют образец торможения плугом, уточняют элементы техники, особенности их выполнения;</a:t>
            </a:r>
          </a:p>
          <a:p>
            <a:r>
              <a:rPr lang="ru-RU" dirty="0"/>
              <a:t>выполняют торможение плугом при спуске с небольшого пологого склона</a:t>
            </a:r>
          </a:p>
        </p:txBody>
      </p:sp>
    </p:spTree>
    <p:extLst>
      <p:ext uri="{BB962C8B-B14F-4D97-AF65-F5344CB8AC3E}">
        <p14:creationId xmlns:p14="http://schemas.microsoft.com/office/powerpoint/2010/main" val="39906360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b="1" dirty="0">
                <a:ln/>
                <a:solidFill>
                  <a:schemeClr val="accent3"/>
                </a:solidFill>
              </a:rPr>
              <a:t>3 класс</a:t>
            </a:r>
            <a:endParaRPr lang="ru-RU" dirty="0"/>
          </a:p>
        </p:txBody>
      </p:sp>
      <p:sp>
        <p:nvSpPr>
          <p:cNvPr id="3" name="Объект 2"/>
          <p:cNvSpPr>
            <a:spLocks noGrp="1"/>
          </p:cNvSpPr>
          <p:nvPr>
            <p:ph idx="1"/>
          </p:nvPr>
        </p:nvSpPr>
        <p:spPr>
          <a:xfrm>
            <a:off x="412113" y="908720"/>
            <a:ext cx="8514717" cy="5400600"/>
          </a:xfrm>
        </p:spPr>
        <p:txBody>
          <a:bodyPr/>
          <a:lstStyle/>
          <a:p>
            <a:pPr marL="0" indent="0">
              <a:buNone/>
            </a:pPr>
            <a:r>
              <a:rPr lang="ru-RU" dirty="0">
                <a:solidFill>
                  <a:srgbClr val="FF0000"/>
                </a:solidFill>
              </a:rPr>
              <a:t>Легкая атлетика</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1556792"/>
            <a:ext cx="4930895" cy="3888432"/>
          </a:xfrm>
          <a:prstGeom prst="rect">
            <a:avLst/>
          </a:prstGeom>
        </p:spPr>
      </p:pic>
      <p:sp>
        <p:nvSpPr>
          <p:cNvPr id="6" name="TextBox 5"/>
          <p:cNvSpPr txBox="1"/>
          <p:nvPr/>
        </p:nvSpPr>
        <p:spPr>
          <a:xfrm>
            <a:off x="412114" y="2115540"/>
            <a:ext cx="3456384" cy="3785652"/>
          </a:xfrm>
          <a:prstGeom prst="rect">
            <a:avLst/>
          </a:prstGeom>
          <a:noFill/>
        </p:spPr>
        <p:txBody>
          <a:bodyPr wrap="square" rtlCol="0">
            <a:spAutoFit/>
          </a:bodyPr>
          <a:lstStyle/>
          <a:p>
            <a:pPr algn="just"/>
            <a:r>
              <a:rPr lang="ru-RU" sz="2000" dirty="0"/>
              <a:t>Прыжок в длину с разбега, способом согнув ноги. Броски набивного мяча из-за головы в положении сидя и стоя на месте. Беговые упражнения скоростной и координационной направленности: челночный бег; бег с преодолением препятствий; с ускорением и торможением; максимальной скоростью на дистанции 30 м.</a:t>
            </a:r>
          </a:p>
        </p:txBody>
      </p:sp>
    </p:spTree>
    <p:extLst>
      <p:ext uri="{BB962C8B-B14F-4D97-AF65-F5344CB8AC3E}">
        <p14:creationId xmlns:p14="http://schemas.microsoft.com/office/powerpoint/2010/main" val="31142030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179512" y="764704"/>
            <a:ext cx="8712968" cy="6093296"/>
          </a:xfrm>
        </p:spPr>
        <p:txBody>
          <a:bodyPr>
            <a:normAutofit fontScale="55000" lnSpcReduction="20000"/>
          </a:bodyPr>
          <a:lstStyle/>
          <a:p>
            <a:r>
              <a:rPr lang="ru-RU" dirty="0">
                <a:solidFill>
                  <a:srgbClr val="0070C0"/>
                </a:solidFill>
              </a:rPr>
              <a:t>Тема «Прыжок в длину с разбега» (объяснение и образец  учителя, иллюстративный материал, видеоролики):</a:t>
            </a:r>
          </a:p>
          <a:p>
            <a:endParaRPr lang="ru-RU" dirty="0"/>
          </a:p>
          <a:p>
            <a:r>
              <a:rPr lang="ru-RU" dirty="0"/>
              <a:t>наблюдают и анализируют образец техники прыжка в длину с  разбега, способом согнув ноги, обсуждают особенности  выполнения отдельных его фаз (разбег, отталкивание, полёт, приземление);</a:t>
            </a:r>
          </a:p>
          <a:p>
            <a:r>
              <a:rPr lang="ru-RU" dirty="0"/>
              <a:t>разучивают подводящие упражнения к прыжку с разбега, согнув ноги:</a:t>
            </a:r>
          </a:p>
          <a:p>
            <a:r>
              <a:rPr lang="ru-RU" dirty="0"/>
              <a:t>1  — спрыгивание с горки матов с выполнением техники приземления;</a:t>
            </a:r>
          </a:p>
          <a:p>
            <a:r>
              <a:rPr lang="ru-RU" dirty="0"/>
              <a:t>2  — спрыгивание с горки матов со сгибанием и разгибанием ног в коленях во время полёта;</a:t>
            </a:r>
          </a:p>
          <a:p>
            <a:r>
              <a:rPr lang="ru-RU" dirty="0"/>
              <a:t>3  — прыжки с места вперёд-верх толчком одной ногой с разведением и сведением ног в полёте;</a:t>
            </a:r>
          </a:p>
          <a:p>
            <a:r>
              <a:rPr lang="ru-RU" dirty="0"/>
              <a:t>4  — прыжки с прямого разбега через планку толчком одной ногой и приземлением на две ноги;</a:t>
            </a:r>
          </a:p>
          <a:p>
            <a:r>
              <a:rPr lang="ru-RU" dirty="0"/>
              <a:t>выполняют прыжок в длину с разбега, согнув ноги в  полной координации.</a:t>
            </a:r>
          </a:p>
          <a:p>
            <a:endParaRPr lang="ru-RU" dirty="0"/>
          </a:p>
          <a:p>
            <a:r>
              <a:rPr lang="ru-RU" dirty="0"/>
              <a:t>Тема «Броски набивного мяча» (объяснение и образец учителя, иллюстративный материал, видеоролики):</a:t>
            </a:r>
          </a:p>
          <a:p>
            <a:r>
              <a:rPr lang="ru-RU" dirty="0"/>
              <a:t>наблюдают выполнение образца техники броска набивного мяча из-за головы в положении стоя и сидя, анализируют особенности выполнения отдельных его фаз и элементов; </a:t>
            </a:r>
          </a:p>
          <a:p>
            <a:r>
              <a:rPr lang="ru-RU" dirty="0"/>
              <a:t>разучивают бросок набивного мяча из-за головы в положении стоя на дальность;</a:t>
            </a:r>
          </a:p>
          <a:p>
            <a:r>
              <a:rPr lang="ru-RU" dirty="0"/>
              <a:t>разучивают бросок набивного мяча из-за головы в положении сидя через находящуюся впереди на небольшой высоте планку.</a:t>
            </a:r>
          </a:p>
        </p:txBody>
      </p:sp>
    </p:spTree>
    <p:extLst>
      <p:ext uri="{BB962C8B-B14F-4D97-AF65-F5344CB8AC3E}">
        <p14:creationId xmlns:p14="http://schemas.microsoft.com/office/powerpoint/2010/main" val="532334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Легкая атлетика</a:t>
            </a:r>
          </a:p>
        </p:txBody>
      </p:sp>
      <p:pic>
        <p:nvPicPr>
          <p:cNvPr id="5" name="Объект 4"/>
          <p:cNvPicPr>
            <a:picLocks noGrp="1" noChangeAspect="1"/>
          </p:cNvPicPr>
          <p:nvPr>
            <p:ph sz="half" idx="1"/>
          </p:nvPr>
        </p:nvPicPr>
        <p:blipFill rotWithShape="1">
          <a:blip r:embed="rId2"/>
          <a:srcRect l="19613" t="55" r="17983" b="-55"/>
          <a:stretch/>
        </p:blipFill>
        <p:spPr>
          <a:xfrm>
            <a:off x="457200" y="1619048"/>
            <a:ext cx="3754760" cy="4507115"/>
          </a:xfrm>
          <a:prstGeom prst="rect">
            <a:avLst/>
          </a:prstGeom>
        </p:spPr>
      </p:pic>
      <p:pic>
        <p:nvPicPr>
          <p:cNvPr id="6" name="Объект 5"/>
          <p:cNvPicPr>
            <a:picLocks noGrp="1" noChangeAspect="1"/>
          </p:cNvPicPr>
          <p:nvPr>
            <p:ph sz="half" idx="2"/>
          </p:nvPr>
        </p:nvPicPr>
        <p:blipFill rotWithShape="1">
          <a:blip r:embed="rId3"/>
          <a:srcRect l="7028"/>
          <a:stretch/>
        </p:blipFill>
        <p:spPr>
          <a:xfrm>
            <a:off x="4571999" y="1619047"/>
            <a:ext cx="4190347" cy="4507115"/>
          </a:xfrm>
          <a:prstGeom prst="rect">
            <a:avLst/>
          </a:prstGeom>
        </p:spPr>
      </p:pic>
    </p:spTree>
    <p:extLst>
      <p:ext uri="{BB962C8B-B14F-4D97-AF65-F5344CB8AC3E}">
        <p14:creationId xmlns:p14="http://schemas.microsoft.com/office/powerpoint/2010/main" val="11410813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323528" y="692696"/>
            <a:ext cx="8640960" cy="6165304"/>
          </a:xfrm>
        </p:spPr>
        <p:txBody>
          <a:bodyPr>
            <a:normAutofit fontScale="70000" lnSpcReduction="20000"/>
          </a:bodyPr>
          <a:lstStyle/>
          <a:p>
            <a:r>
              <a:rPr lang="ru-RU" dirty="0">
                <a:solidFill>
                  <a:srgbClr val="0070C0"/>
                </a:solidFill>
              </a:rPr>
              <a:t>Тема «Беговые упражнения повышенной координационной сложности» (объяснение учителя, иллюстративный материал, видеоролики):</a:t>
            </a:r>
          </a:p>
          <a:p>
            <a:endParaRPr lang="ru-RU" dirty="0"/>
          </a:p>
          <a:p>
            <a:r>
              <a:rPr lang="ru-RU" dirty="0"/>
              <a:t>выполняют упражнения:</a:t>
            </a:r>
          </a:p>
          <a:p>
            <a:r>
              <a:rPr lang="ru-RU" dirty="0"/>
              <a:t>1  — челночный бег 3 × 5  м, челночный бег 4 × 5  м, челночный бег 4 × 10  м;</a:t>
            </a:r>
          </a:p>
          <a:p>
            <a:r>
              <a:rPr lang="ru-RU" dirty="0"/>
              <a:t>2  — </a:t>
            </a:r>
            <a:r>
              <a:rPr lang="ru-RU" dirty="0" err="1"/>
              <a:t>пробегание</a:t>
            </a:r>
            <a:r>
              <a:rPr lang="ru-RU" dirty="0"/>
              <a:t> под гимнастической перекладиной с наклоном вперёд, с наклоном вперед-в сторону (высота перекладины на уровни груди обучающихся);</a:t>
            </a:r>
          </a:p>
          <a:p>
            <a:r>
              <a:rPr lang="ru-RU" dirty="0"/>
              <a:t>3  — бег через набивные мячи;</a:t>
            </a:r>
          </a:p>
          <a:p>
            <a:r>
              <a:rPr lang="ru-RU" dirty="0"/>
              <a:t>4  — бег </a:t>
            </a:r>
            <a:r>
              <a:rPr lang="ru-RU" dirty="0" err="1"/>
              <a:t>снаступанием</a:t>
            </a:r>
            <a:r>
              <a:rPr lang="ru-RU" dirty="0"/>
              <a:t> на гимнастическую скамейку;</a:t>
            </a:r>
          </a:p>
          <a:p>
            <a:r>
              <a:rPr lang="ru-RU" dirty="0"/>
              <a:t>5  — бег по наклонной гимнастической скамейке (вверх и вниз);</a:t>
            </a:r>
          </a:p>
          <a:p>
            <a:r>
              <a:rPr lang="ru-RU" dirty="0"/>
              <a:t>6  — ускорение с высокого старта;</a:t>
            </a:r>
          </a:p>
          <a:p>
            <a:r>
              <a:rPr lang="ru-RU" dirty="0"/>
              <a:t>7  — ускорение с поворотом направо и налево;</a:t>
            </a:r>
          </a:p>
          <a:p>
            <a:r>
              <a:rPr lang="ru-RU" dirty="0"/>
              <a:t>8  — бег с максимальной скоростью на дистанцию 30  м;</a:t>
            </a:r>
          </a:p>
          <a:p>
            <a:r>
              <a:rPr lang="ru-RU" dirty="0"/>
              <a:t>9  — бег с максимальной скоростью на короткое расстояние с  дополнительным отягощением (гантелями в руках весом по  100 г)</a:t>
            </a:r>
          </a:p>
        </p:txBody>
      </p:sp>
    </p:spTree>
    <p:extLst>
      <p:ext uri="{BB962C8B-B14F-4D97-AF65-F5344CB8AC3E}">
        <p14:creationId xmlns:p14="http://schemas.microsoft.com/office/powerpoint/2010/main" val="1336308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990"/>
            <a:ext cx="8229600" cy="770480"/>
          </a:xfrm>
        </p:spPr>
        <p:txBody>
          <a:bodyPr/>
          <a:lstStyle/>
          <a:p>
            <a:r>
              <a:rPr lang="ru-RU" b="1" dirty="0">
                <a:ln/>
                <a:solidFill>
                  <a:schemeClr val="accent3"/>
                </a:solidFill>
              </a:rPr>
              <a:t>3 класс</a:t>
            </a:r>
            <a:endParaRPr lang="ru-RU" dirty="0"/>
          </a:p>
        </p:txBody>
      </p:sp>
      <p:sp>
        <p:nvSpPr>
          <p:cNvPr id="3" name="Объект 2"/>
          <p:cNvSpPr>
            <a:spLocks noGrp="1"/>
          </p:cNvSpPr>
          <p:nvPr>
            <p:ph idx="1"/>
          </p:nvPr>
        </p:nvSpPr>
        <p:spPr>
          <a:xfrm>
            <a:off x="457200" y="764704"/>
            <a:ext cx="8229600" cy="5030019"/>
          </a:xfrm>
        </p:spPr>
        <p:txBody>
          <a:bodyPr/>
          <a:lstStyle/>
          <a:p>
            <a:pPr marL="0" indent="0">
              <a:buNone/>
            </a:pPr>
            <a:r>
              <a:rPr lang="ru-RU" dirty="0">
                <a:solidFill>
                  <a:srgbClr val="FF0000"/>
                </a:solidFill>
              </a:rPr>
              <a:t>Подвижные игры</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3279713"/>
            <a:ext cx="8013576" cy="3540830"/>
          </a:xfrm>
          <a:prstGeom prst="rect">
            <a:avLst/>
          </a:prstGeom>
        </p:spPr>
      </p:pic>
      <p:sp>
        <p:nvSpPr>
          <p:cNvPr id="5" name="TextBox 4"/>
          <p:cNvSpPr txBox="1"/>
          <p:nvPr/>
        </p:nvSpPr>
        <p:spPr>
          <a:xfrm>
            <a:off x="611560" y="1340768"/>
            <a:ext cx="8075240" cy="1938992"/>
          </a:xfrm>
          <a:prstGeom prst="rect">
            <a:avLst/>
          </a:prstGeom>
          <a:noFill/>
        </p:spPr>
        <p:txBody>
          <a:bodyPr wrap="square" rtlCol="0">
            <a:spAutoFit/>
          </a:bodyPr>
          <a:lstStyle/>
          <a:p>
            <a:pPr algn="just"/>
            <a:r>
              <a:rPr lang="ru-RU" sz="2000" dirty="0"/>
              <a:t>Подвижные игры на точность движений с приёмами спортивных игр и лыжной подготовки. Баскетбол: ведение баскетбольного мяча; ловля и передача баскетбольного мяча. Волейбол: прямая нижняя подача; приём и передача мяча снизу двумя руками на месте и в движении. Футбол: ведение футбольного мяча; удар по неподвижному футбольному мячу.</a:t>
            </a:r>
          </a:p>
        </p:txBody>
      </p:sp>
    </p:spTree>
    <p:extLst>
      <p:ext uri="{BB962C8B-B14F-4D97-AF65-F5344CB8AC3E}">
        <p14:creationId xmlns:p14="http://schemas.microsoft.com/office/powerpoint/2010/main" val="314653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251520" y="764704"/>
            <a:ext cx="8568952" cy="6093296"/>
          </a:xfrm>
        </p:spPr>
        <p:txBody>
          <a:bodyPr>
            <a:normAutofit fontScale="55000" lnSpcReduction="20000"/>
          </a:bodyPr>
          <a:lstStyle/>
          <a:p>
            <a:r>
              <a:rPr lang="ru-RU" dirty="0">
                <a:solidFill>
                  <a:srgbClr val="0070C0"/>
                </a:solidFill>
              </a:rPr>
              <a:t>Тема «Подвижные игры с элементами спортивных игр» (диалог с учителем, образцы технических действий, иллюстративный материал, видеоролики):</a:t>
            </a:r>
          </a:p>
          <a:p>
            <a:r>
              <a:rPr lang="ru-RU" dirty="0"/>
              <a:t>разучивают правила подвижных игр, условия их проведения и способы подготовки игровой площадки;</a:t>
            </a:r>
          </a:p>
          <a:p>
            <a:r>
              <a:rPr lang="ru-RU" dirty="0"/>
              <a:t>наблюдают и анализируют образцы технических действий разучиваемых подвижных игр, обсуждают особенности их выполнения в условиях игровой деятельности;</a:t>
            </a:r>
          </a:p>
          <a:p>
            <a:r>
              <a:rPr lang="ru-RU" dirty="0"/>
              <a:t>разучивают технические действия подвижных игр с элементами игры баскетбола, волейбола, футбола;</a:t>
            </a:r>
          </a:p>
          <a:p>
            <a:r>
              <a:rPr lang="ru-RU" dirty="0"/>
              <a:t>разучивают технические действия подвижных игр с элементами лыжной подготовки;</a:t>
            </a:r>
          </a:p>
          <a:p>
            <a:r>
              <a:rPr lang="ru-RU" dirty="0"/>
              <a:t>играют в разученные подвижные игры.</a:t>
            </a:r>
          </a:p>
          <a:p>
            <a:r>
              <a:rPr lang="ru-RU" dirty="0">
                <a:solidFill>
                  <a:srgbClr val="0070C0"/>
                </a:solidFill>
              </a:rPr>
              <a:t>Тема «Спортивные игры» (рассказ и образец учителя с использованием иллюстрационного материала, видеороликов): </a:t>
            </a:r>
          </a:p>
          <a:p>
            <a:r>
              <a:rPr lang="ru-RU" dirty="0"/>
              <a:t>6 наблюдают за образцами технических действий игры баскетбол, уточняют особенности их выполнения;</a:t>
            </a:r>
          </a:p>
          <a:p>
            <a:r>
              <a:rPr lang="ru-RU" dirty="0"/>
              <a:t>разучивают технические приёмы игры баскетбол (в группах и  парах);</a:t>
            </a:r>
          </a:p>
          <a:p>
            <a:r>
              <a:rPr lang="ru-RU" dirty="0"/>
              <a:t>1  — основная стойка баскетболиста; </a:t>
            </a:r>
          </a:p>
          <a:p>
            <a:r>
              <a:rPr lang="ru-RU" dirty="0"/>
              <a:t>2  — ловля и передача баскетбольного мяча двумя руками от груди в основной стойке;</a:t>
            </a:r>
          </a:p>
          <a:p>
            <a:r>
              <a:rPr lang="ru-RU" dirty="0"/>
              <a:t> 3 — ловля и передача баскетбольного мяча двумя руками от груди в движении приставным шагом в правую и левую сторону; </a:t>
            </a:r>
          </a:p>
          <a:p>
            <a:r>
              <a:rPr lang="ru-RU" dirty="0"/>
              <a:t>4  — ведение баскетбольного мяча шагом с равномерной скоростью и небольшими ускорениями; </a:t>
            </a:r>
          </a:p>
        </p:txBody>
      </p:sp>
    </p:spTree>
    <p:extLst>
      <p:ext uri="{BB962C8B-B14F-4D97-AF65-F5344CB8AC3E}">
        <p14:creationId xmlns:p14="http://schemas.microsoft.com/office/powerpoint/2010/main" val="9697050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Подвижные игры</a:t>
            </a:r>
          </a:p>
        </p:txBody>
      </p:sp>
      <p:pic>
        <p:nvPicPr>
          <p:cNvPr id="5" name="Объект 4"/>
          <p:cNvPicPr>
            <a:picLocks noGrp="1" noChangeAspect="1"/>
          </p:cNvPicPr>
          <p:nvPr>
            <p:ph sz="half" idx="1"/>
          </p:nvPr>
        </p:nvPicPr>
        <p:blipFill rotWithShape="1">
          <a:blip r:embed="rId2"/>
          <a:srcRect l="9172" r="7738"/>
          <a:stretch/>
        </p:blipFill>
        <p:spPr>
          <a:xfrm>
            <a:off x="450448" y="1604523"/>
            <a:ext cx="4049544" cy="4704202"/>
          </a:xfrm>
          <a:prstGeom prst="rect">
            <a:avLst/>
          </a:prstGeom>
        </p:spPr>
      </p:pic>
      <p:pic>
        <p:nvPicPr>
          <p:cNvPr id="6" name="Объект 5"/>
          <p:cNvPicPr>
            <a:picLocks noGrp="1" noChangeAspect="1"/>
          </p:cNvPicPr>
          <p:nvPr>
            <p:ph sz="half" idx="2"/>
          </p:nvPr>
        </p:nvPicPr>
        <p:blipFill rotWithShape="1">
          <a:blip r:embed="rId3"/>
          <a:srcRect l="17095"/>
          <a:stretch/>
        </p:blipFill>
        <p:spPr>
          <a:xfrm>
            <a:off x="4795160" y="1602343"/>
            <a:ext cx="3891640" cy="4694163"/>
          </a:xfrm>
          <a:prstGeom prst="rect">
            <a:avLst/>
          </a:prstGeom>
        </p:spPr>
      </p:pic>
    </p:spTree>
    <p:extLst>
      <p:ext uri="{BB962C8B-B14F-4D97-AF65-F5344CB8AC3E}">
        <p14:creationId xmlns:p14="http://schemas.microsoft.com/office/powerpoint/2010/main" val="34815236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395536" y="836712"/>
            <a:ext cx="8496944" cy="5904656"/>
          </a:xfrm>
        </p:spPr>
        <p:txBody>
          <a:bodyPr>
            <a:normAutofit fontScale="62500" lnSpcReduction="20000"/>
          </a:bodyPr>
          <a:lstStyle/>
          <a:p>
            <a:r>
              <a:rPr lang="ru-RU" dirty="0"/>
              <a:t>наблюдают за образцами технических действий игры волейбол, уточняют особенности их выполнения;</a:t>
            </a:r>
          </a:p>
          <a:p>
            <a:r>
              <a:rPr lang="ru-RU" dirty="0"/>
              <a:t> разучивают технические приёмы игры волейбол (в группах и парах): </a:t>
            </a:r>
          </a:p>
          <a:p>
            <a:r>
              <a:rPr lang="ru-RU" dirty="0"/>
              <a:t>1  — прямая нижняя подача через волейбольную сетку; </a:t>
            </a:r>
          </a:p>
          <a:p>
            <a:r>
              <a:rPr lang="ru-RU" dirty="0"/>
              <a:t>2  — приём и передача волейбольного мяча двумя руками снизу; 3  — подбрасывание и ловля волейбольного мяча двумя руками на месте и в движении вперёд и назад, передвижением приставным шагом в правую и левую сторону; </a:t>
            </a:r>
          </a:p>
          <a:p>
            <a:r>
              <a:rPr lang="ru-RU" dirty="0"/>
              <a:t>4  — лёгкие удары по волейбольному мячу снизу вверх двумя руками на месте и в движении, передвижением приставным шагом в правую и левую сторону; </a:t>
            </a:r>
          </a:p>
          <a:p>
            <a:r>
              <a:rPr lang="ru-RU" dirty="0"/>
              <a:t>5  — приём и передача мяча в парах двумя руками снизу на месте; </a:t>
            </a:r>
          </a:p>
          <a:p>
            <a:r>
              <a:rPr lang="ru-RU" dirty="0"/>
              <a:t>6  — приём и передача мяча в парах двумя руками снизу в передвижение приставным шагом в правую и левую сторону;</a:t>
            </a:r>
          </a:p>
          <a:p>
            <a:r>
              <a:rPr lang="ru-RU" dirty="0"/>
              <a:t>наблюдают за образцами технических действий игры футбол, уточняют особенности их выполнения; </a:t>
            </a:r>
          </a:p>
          <a:p>
            <a:r>
              <a:rPr lang="ru-RU" dirty="0"/>
              <a:t>разучивают технические приёмы игры футбол (в группах и  парах):</a:t>
            </a:r>
          </a:p>
          <a:p>
            <a:r>
              <a:rPr lang="ru-RU" dirty="0"/>
              <a:t> 1  — ведение футбольного мяча с равномерной скоростью змейкой, по прямой, по кругу; </a:t>
            </a:r>
          </a:p>
          <a:p>
            <a:r>
              <a:rPr lang="ru-RU" dirty="0"/>
              <a:t>2  — удар по неподвижному футбольному мячу внутренней стороной стопы с небольшого разбега в мишень</a:t>
            </a:r>
          </a:p>
        </p:txBody>
      </p:sp>
    </p:spTree>
    <p:extLst>
      <p:ext uri="{BB962C8B-B14F-4D97-AF65-F5344CB8AC3E}">
        <p14:creationId xmlns:p14="http://schemas.microsoft.com/office/powerpoint/2010/main" val="27585053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6922" y="58798"/>
            <a:ext cx="8229600" cy="624982"/>
          </a:xfrm>
        </p:spPr>
        <p:txBody>
          <a:bodyPr>
            <a:normAutofit fontScale="90000"/>
          </a:bodyPr>
          <a:lstStyle/>
          <a:p>
            <a:r>
              <a:rPr lang="ru-RU" b="1" dirty="0">
                <a:ln/>
                <a:solidFill>
                  <a:schemeClr val="accent3"/>
                </a:solidFill>
              </a:rPr>
              <a:t>3 класс</a:t>
            </a:r>
            <a:endParaRPr lang="ru-RU" dirty="0"/>
          </a:p>
        </p:txBody>
      </p:sp>
      <p:sp>
        <p:nvSpPr>
          <p:cNvPr id="3" name="Объект 2"/>
          <p:cNvSpPr>
            <a:spLocks noGrp="1"/>
          </p:cNvSpPr>
          <p:nvPr>
            <p:ph idx="1"/>
          </p:nvPr>
        </p:nvSpPr>
        <p:spPr>
          <a:xfrm>
            <a:off x="426922" y="683780"/>
            <a:ext cx="8259878" cy="5442383"/>
          </a:xfrm>
        </p:spPr>
        <p:txBody>
          <a:bodyPr/>
          <a:lstStyle/>
          <a:p>
            <a:pPr marL="0" indent="0">
              <a:buNone/>
            </a:pPr>
            <a:r>
              <a:rPr lang="ru-RU" dirty="0">
                <a:solidFill>
                  <a:srgbClr val="FF0000"/>
                </a:solidFill>
              </a:rPr>
              <a:t>Спортивные игры</a:t>
            </a:r>
          </a:p>
        </p:txBody>
      </p:sp>
      <p:pic>
        <p:nvPicPr>
          <p:cNvPr id="4" name="Рисунок 3"/>
          <p:cNvPicPr>
            <a:picLocks noChangeAspect="1"/>
          </p:cNvPicPr>
          <p:nvPr/>
        </p:nvPicPr>
        <p:blipFill>
          <a:blip r:embed="rId2"/>
          <a:stretch>
            <a:fillRect/>
          </a:stretch>
        </p:blipFill>
        <p:spPr>
          <a:xfrm>
            <a:off x="1187625" y="2958416"/>
            <a:ext cx="6552728" cy="3652119"/>
          </a:xfrm>
          <a:prstGeom prst="rect">
            <a:avLst/>
          </a:prstGeom>
        </p:spPr>
      </p:pic>
      <p:sp>
        <p:nvSpPr>
          <p:cNvPr id="5" name="TextBox 4"/>
          <p:cNvSpPr txBox="1"/>
          <p:nvPr/>
        </p:nvSpPr>
        <p:spPr>
          <a:xfrm>
            <a:off x="426922" y="1308762"/>
            <a:ext cx="8537565" cy="1631216"/>
          </a:xfrm>
          <a:prstGeom prst="rect">
            <a:avLst/>
          </a:prstGeom>
          <a:noFill/>
        </p:spPr>
        <p:txBody>
          <a:bodyPr wrap="square" rtlCol="0">
            <a:spAutoFit/>
          </a:bodyPr>
          <a:lstStyle/>
          <a:p>
            <a:pPr algn="just"/>
            <a:r>
              <a:rPr lang="ru-RU" sz="2000" dirty="0"/>
              <a:t>Подвижные игры на точность движений с приёмами спортивных игр и лыжной подготовки. Баскетбол: ведение баскетбольного мяча; ловля и передача баскетбольного мяча. Волейбол: прямая нижняя подача; приём и передача мяча снизу двумя руками на месте и в движении. Футбол: ведение футбольного мяча; удар по неподвижному футбольному мячу.</a:t>
            </a:r>
          </a:p>
        </p:txBody>
      </p:sp>
    </p:spTree>
    <p:extLst>
      <p:ext uri="{BB962C8B-B14F-4D97-AF65-F5344CB8AC3E}">
        <p14:creationId xmlns:p14="http://schemas.microsoft.com/office/powerpoint/2010/main" val="5058962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dirty="0">
                <a:solidFill>
                  <a:srgbClr val="0070C0"/>
                </a:solidFill>
              </a:rPr>
              <a:t>Плавательная подготовка</a:t>
            </a:r>
          </a:p>
        </p:txBody>
      </p:sp>
      <p:sp>
        <p:nvSpPr>
          <p:cNvPr id="3" name="Объект 2"/>
          <p:cNvSpPr>
            <a:spLocks noGrp="1"/>
          </p:cNvSpPr>
          <p:nvPr>
            <p:ph sz="half" idx="1"/>
          </p:nvPr>
        </p:nvSpPr>
        <p:spPr>
          <a:xfrm>
            <a:off x="457200" y="836712"/>
            <a:ext cx="4038600" cy="6021288"/>
          </a:xfrm>
        </p:spPr>
        <p:txBody>
          <a:bodyPr>
            <a:normAutofit fontScale="92500" lnSpcReduction="10000"/>
          </a:bodyPr>
          <a:lstStyle/>
          <a:p>
            <a:r>
              <a:rPr lang="ru-RU" dirty="0"/>
              <a:t>Правила поведения в  бассейне. Виды современного спортивного плавания: кроль на груди и спине; брасс. Упражнения ознакомительного плавания: передвижение по дну ходьбой и прыжками; погружение в воду и всплывание; скольжение на воде. Упражнения в плавании кролем на груди</a:t>
            </a:r>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99992" y="980728"/>
            <a:ext cx="4536504"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92632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C00000"/>
                </a:solidFill>
              </a:rPr>
              <a:t>Характеристика деятельности учащихся</a:t>
            </a:r>
          </a:p>
        </p:txBody>
      </p:sp>
      <p:sp>
        <p:nvSpPr>
          <p:cNvPr id="3" name="Объект 2"/>
          <p:cNvSpPr>
            <a:spLocks noGrp="1"/>
          </p:cNvSpPr>
          <p:nvPr>
            <p:ph idx="1"/>
          </p:nvPr>
        </p:nvSpPr>
        <p:spPr>
          <a:xfrm>
            <a:off x="395536" y="836712"/>
            <a:ext cx="8568952" cy="6021288"/>
          </a:xfrm>
        </p:spPr>
        <p:txBody>
          <a:bodyPr>
            <a:normAutofit fontScale="55000" lnSpcReduction="20000"/>
          </a:bodyPr>
          <a:lstStyle/>
          <a:p>
            <a:r>
              <a:rPr lang="ru-RU" dirty="0">
                <a:solidFill>
                  <a:srgbClr val="00B0F0"/>
                </a:solidFill>
              </a:rPr>
              <a:t>Тема «Плавательная подготовка» (объяснение и образец учителя, иллюстративный материал, видеоролики): </a:t>
            </a:r>
          </a:p>
          <a:p>
            <a:r>
              <a:rPr lang="ru-RU" dirty="0"/>
              <a:t>изучают правила поведения на уроках плавания, приводят примеры их применения в плавательном бассейне; </a:t>
            </a:r>
          </a:p>
          <a:p>
            <a:r>
              <a:rPr lang="ru-RU" dirty="0"/>
              <a:t>рассматривают видеоматериал по технике основных видов плавания, обсуждают отличительные признаки их техники; </a:t>
            </a:r>
          </a:p>
          <a:p>
            <a:r>
              <a:rPr lang="ru-RU" dirty="0"/>
              <a:t>выполняют упражнения ознакомительного плавания:</a:t>
            </a:r>
          </a:p>
          <a:p>
            <a:r>
              <a:rPr lang="ru-RU" dirty="0"/>
              <a:t>1  — спускание по трапу бассейна; </a:t>
            </a:r>
          </a:p>
          <a:p>
            <a:r>
              <a:rPr lang="ru-RU" dirty="0"/>
              <a:t>2  — ходьба по дну; </a:t>
            </a:r>
          </a:p>
          <a:p>
            <a:r>
              <a:rPr lang="ru-RU" dirty="0"/>
              <a:t>3  — прыжки толчком двумя ногами о дно бассейна стоя на месте и с продвижением вперёд; </a:t>
            </a:r>
          </a:p>
          <a:p>
            <a:r>
              <a:rPr lang="ru-RU" dirty="0"/>
              <a:t>4  — упражнения на всплывание (поплавок, медуза, звезда); </a:t>
            </a:r>
          </a:p>
          <a:p>
            <a:r>
              <a:rPr lang="ru-RU" dirty="0"/>
              <a:t>5  — упражнения на погружение в воду (фонтанчик);</a:t>
            </a:r>
          </a:p>
          <a:p>
            <a:r>
              <a:rPr lang="ru-RU" dirty="0"/>
              <a:t> 6  — упражнения на скольжение (стрела, летящая стрела); </a:t>
            </a:r>
          </a:p>
          <a:p>
            <a:r>
              <a:rPr lang="ru-RU" dirty="0"/>
              <a:t>выполняют упражнения в имитации плавания кролем на груди на бортике бассейна: </a:t>
            </a:r>
          </a:p>
          <a:p>
            <a:r>
              <a:rPr lang="ru-RU" dirty="0"/>
              <a:t>1  — сидя на бортике, упор руками сзади, ноги прямые и слегка разведены: попеременные движения ногами вверх-вниз; </a:t>
            </a:r>
          </a:p>
          <a:p>
            <a:r>
              <a:rPr lang="ru-RU" dirty="0"/>
              <a:t>2  — стоя на бортике бассейна полу наклон вперёд, правая рука прямая, левая рука согнута в локте и поднята вверх: попеременно гребковые движения руками; 6 выполняют упражнения начального обучения плаванию кролем на груди в воде:</a:t>
            </a:r>
          </a:p>
        </p:txBody>
      </p:sp>
    </p:spTree>
    <p:extLst>
      <p:ext uri="{BB962C8B-B14F-4D97-AF65-F5344CB8AC3E}">
        <p14:creationId xmlns:p14="http://schemas.microsoft.com/office/powerpoint/2010/main" val="902607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Плавательная подготовка</a:t>
            </a:r>
          </a:p>
        </p:txBody>
      </p:sp>
      <p:pic>
        <p:nvPicPr>
          <p:cNvPr id="5" name="Объект 4"/>
          <p:cNvPicPr>
            <a:picLocks noGrp="1" noChangeAspect="1"/>
          </p:cNvPicPr>
          <p:nvPr>
            <p:ph sz="half" idx="1"/>
          </p:nvPr>
        </p:nvPicPr>
        <p:blipFill>
          <a:blip r:embed="rId2"/>
          <a:stretch>
            <a:fillRect/>
          </a:stretch>
        </p:blipFill>
        <p:spPr>
          <a:xfrm>
            <a:off x="683568" y="1600200"/>
            <a:ext cx="3682752" cy="4916664"/>
          </a:xfrm>
          <a:prstGeom prst="rect">
            <a:avLst/>
          </a:prstGeom>
        </p:spPr>
      </p:pic>
      <p:pic>
        <p:nvPicPr>
          <p:cNvPr id="6" name="Объект 5"/>
          <p:cNvPicPr>
            <a:picLocks noGrp="1" noChangeAspect="1"/>
          </p:cNvPicPr>
          <p:nvPr>
            <p:ph sz="half" idx="2"/>
          </p:nvPr>
        </p:nvPicPr>
        <p:blipFill rotWithShape="1">
          <a:blip r:embed="rId3"/>
          <a:srcRect l="20727" r="19181"/>
          <a:stretch/>
        </p:blipFill>
        <p:spPr>
          <a:xfrm>
            <a:off x="4788024" y="1600200"/>
            <a:ext cx="3716946" cy="4916664"/>
          </a:xfrm>
          <a:prstGeom prst="rect">
            <a:avLst/>
          </a:prstGeom>
        </p:spPr>
      </p:pic>
    </p:spTree>
    <p:extLst>
      <p:ext uri="{BB962C8B-B14F-4D97-AF65-F5344CB8AC3E}">
        <p14:creationId xmlns:p14="http://schemas.microsoft.com/office/powerpoint/2010/main" val="30465731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a:ln>
            <a:solidFill>
              <a:schemeClr val="accent1"/>
            </a:solidFill>
          </a:ln>
        </p:spPr>
        <p:txBody>
          <a:bodyPr>
            <a:normAutofit/>
          </a:bodyPr>
          <a:lstStyle/>
          <a:p>
            <a:r>
              <a:rPr lang="ru-RU" sz="2800" dirty="0">
                <a:solidFill>
                  <a:srgbClr val="00B0F0"/>
                </a:solidFill>
              </a:rPr>
              <a:t>Плавательная подготовка</a:t>
            </a:r>
          </a:p>
        </p:txBody>
      </p:sp>
      <p:sp>
        <p:nvSpPr>
          <p:cNvPr id="3" name="Объект 2"/>
          <p:cNvSpPr>
            <a:spLocks noGrp="1"/>
          </p:cNvSpPr>
          <p:nvPr>
            <p:ph idx="1"/>
          </p:nvPr>
        </p:nvSpPr>
        <p:spPr>
          <a:xfrm>
            <a:off x="179512" y="1600200"/>
            <a:ext cx="8784976" cy="4525963"/>
          </a:xfrm>
        </p:spPr>
        <p:txBody>
          <a:bodyPr>
            <a:normAutofit fontScale="62500" lnSpcReduction="20000"/>
          </a:bodyPr>
          <a:lstStyle/>
          <a:p>
            <a:r>
              <a:rPr lang="ru-RU" dirty="0"/>
              <a:t>выполняют упражнения начального обучения плаванию кролем на груди в воде:</a:t>
            </a:r>
          </a:p>
          <a:p>
            <a:r>
              <a:rPr lang="ru-RU" dirty="0"/>
              <a:t>1  — стоя на дне бассейна полу наклон вперёд, правая рука прямая, левая рука согнута в локте и поднята вверх: попеременно гребковые движения руками; </a:t>
            </a:r>
          </a:p>
          <a:p>
            <a:r>
              <a:rPr lang="ru-RU" dirty="0"/>
              <a:t>2  — то же, что 1, но с выдохом в воду и поворачиванием головы поочерёдно вправо и влево; </a:t>
            </a:r>
          </a:p>
          <a:p>
            <a:r>
              <a:rPr lang="ru-RU" dirty="0"/>
              <a:t>3  — то же, что 2, но с продвижением вперёд по дну бассейна;</a:t>
            </a:r>
          </a:p>
          <a:p>
            <a:r>
              <a:rPr lang="ru-RU" dirty="0"/>
              <a:t> 4  — лёжа на груди, держаться прямыми руками за бортик бассейна: поочерёдная работа ногами вверх-вниз, с выдохом в  воду;</a:t>
            </a:r>
          </a:p>
          <a:p>
            <a:r>
              <a:rPr lang="ru-RU" dirty="0"/>
              <a:t> 5 — стоя возле бортика бассейна, присесть, не опуская голову в воду: вдох, оттолкнуться правой ногой от бортика, руки и ноги выпрямить и соединить их вместе; скольжение с выдохом в воду; </a:t>
            </a:r>
          </a:p>
          <a:p>
            <a:r>
              <a:rPr lang="ru-RU" dirty="0"/>
              <a:t>6  — то же, что 5, но с попеременной работой ногами; </a:t>
            </a:r>
          </a:p>
          <a:p>
            <a:r>
              <a:rPr lang="ru-RU" dirty="0"/>
              <a:t>7  — плавание кролем на груди в полной координации</a:t>
            </a:r>
          </a:p>
        </p:txBody>
      </p:sp>
    </p:spTree>
    <p:extLst>
      <p:ext uri="{BB962C8B-B14F-4D97-AF65-F5344CB8AC3E}">
        <p14:creationId xmlns:p14="http://schemas.microsoft.com/office/powerpoint/2010/main" val="21769221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FF0000"/>
                </a:solidFill>
              </a:rPr>
              <a:t>Прикладно-</a:t>
            </a:r>
            <a:r>
              <a:rPr lang="ru-RU" sz="2800" dirty="0" err="1">
                <a:solidFill>
                  <a:srgbClr val="FF0000"/>
                </a:solidFill>
              </a:rPr>
              <a:t>ориентированая</a:t>
            </a:r>
            <a:r>
              <a:rPr lang="ru-RU" sz="2800" dirty="0">
                <a:solidFill>
                  <a:srgbClr val="FF0000"/>
                </a:solidFill>
              </a:rPr>
              <a:t> физическая культура </a:t>
            </a:r>
          </a:p>
        </p:txBody>
      </p:sp>
      <p:sp>
        <p:nvSpPr>
          <p:cNvPr id="3" name="Объект 2"/>
          <p:cNvSpPr>
            <a:spLocks noGrp="1"/>
          </p:cNvSpPr>
          <p:nvPr>
            <p:ph idx="1"/>
          </p:nvPr>
        </p:nvSpPr>
        <p:spPr>
          <a:xfrm>
            <a:off x="323528" y="764704"/>
            <a:ext cx="8363272" cy="5361459"/>
          </a:xfrm>
        </p:spPr>
        <p:txBody>
          <a:bodyPr>
            <a:normAutofit/>
          </a:bodyPr>
          <a:lstStyle/>
          <a:p>
            <a:r>
              <a:rPr lang="ru-RU" sz="2800" dirty="0"/>
              <a:t>Развитие основных физических качеств средствами базовых видов спорта. Подготовка к выполнению нормативных требований комплекса ГТО</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8496944" cy="454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3420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143000"/>
          </a:xfrm>
        </p:spPr>
        <p:txBody>
          <a:bodyPr>
            <a:noAutofit/>
          </a:bodyPr>
          <a:lstStyle/>
          <a:p>
            <a:r>
              <a:rPr lang="ru-RU" sz="2800" dirty="0"/>
              <a:t>По окончании третьего года обучения учащиеся научатся:</a:t>
            </a:r>
          </a:p>
        </p:txBody>
      </p:sp>
      <p:sp>
        <p:nvSpPr>
          <p:cNvPr id="3" name="Объект 2"/>
          <p:cNvSpPr>
            <a:spLocks noGrp="1"/>
          </p:cNvSpPr>
          <p:nvPr>
            <p:ph idx="1"/>
          </p:nvPr>
        </p:nvSpPr>
        <p:spPr>
          <a:xfrm>
            <a:off x="0" y="1052736"/>
            <a:ext cx="9144000" cy="5976664"/>
          </a:xfrm>
        </p:spPr>
        <p:txBody>
          <a:bodyPr>
            <a:noAutofit/>
          </a:bodyPr>
          <a:lstStyle/>
          <a:p>
            <a:pPr marL="0" indent="0">
              <a:buNone/>
            </a:pPr>
            <a:r>
              <a:rPr lang="ru-RU" sz="1300" dirty="0"/>
              <a:t>         </a:t>
            </a:r>
            <a:r>
              <a:rPr lang="ru-RU" sz="1300" b="1" i="1" dirty="0"/>
              <a:t>познавательные УУД: </a:t>
            </a:r>
          </a:p>
          <a:p>
            <a:r>
              <a:rPr lang="ru-RU" sz="1300" dirty="0"/>
              <a:t>понимать историческую связь развития физических упражнений с трудовыми действиями, приводить примеры упражнений древних людей в современных спортивных соревнованиях;  </a:t>
            </a:r>
          </a:p>
          <a:p>
            <a:r>
              <a:rPr lang="ru-RU" sz="1300" dirty="0"/>
              <a:t>объяснять понятие «дозировка нагрузки», правильно применять способы её регулирования на занятиях физической культурой; </a:t>
            </a:r>
          </a:p>
          <a:p>
            <a:r>
              <a:rPr lang="ru-RU" sz="1300" dirty="0"/>
              <a:t>понимать влияние дыхательной и зрительной гимнастики на предупреждение развития утомления при выполнении физических и умственных нагрузок; </a:t>
            </a:r>
          </a:p>
          <a:p>
            <a:r>
              <a:rPr lang="ru-RU" sz="1300" dirty="0"/>
              <a:t>обобщать знания, полученные в практической деятельности, выполнять правила поведения на уроках физической культуры, проводить закаливающие процедуры, занятия по предупреждению нарушения осанки; </a:t>
            </a:r>
          </a:p>
          <a:p>
            <a:r>
              <a:rPr lang="ru-RU" sz="1300" dirty="0"/>
              <a:t>вести наблюдения за динамикой показателей физического развития и физических качеств в течение учебного года, определять их приросты по учебным четвертям (триместрам); </a:t>
            </a:r>
          </a:p>
          <a:p>
            <a:pPr marL="0" indent="0">
              <a:buNone/>
            </a:pPr>
            <a:r>
              <a:rPr lang="ru-RU" sz="1300" dirty="0"/>
              <a:t>         </a:t>
            </a:r>
            <a:r>
              <a:rPr lang="ru-RU" sz="1300" b="1" i="1" dirty="0"/>
              <a:t>коммуникативные УУД: </a:t>
            </a:r>
          </a:p>
          <a:p>
            <a:r>
              <a:rPr lang="ru-RU" sz="1300" dirty="0"/>
              <a:t>организовывать совместные подвижные игры, принимать в них активное участие с соблюдением правил и норм этического поведения; </a:t>
            </a:r>
          </a:p>
          <a:p>
            <a:r>
              <a:rPr lang="ru-RU" sz="1300" dirty="0"/>
              <a:t>правильно использовать строевые команды, названия упражнений и способов деятельности во время совместного выполнения учебных заданий; </a:t>
            </a:r>
          </a:p>
          <a:p>
            <a:r>
              <a:rPr lang="ru-RU" sz="1300" dirty="0"/>
              <a:t>активно участвовать в обсуждении учебных заданий, анализе выполнения физических упражнений и технических действий из осваиваемых видов спорта; </a:t>
            </a:r>
          </a:p>
          <a:p>
            <a:r>
              <a:rPr lang="ru-RU" sz="1300" dirty="0"/>
              <a:t>делать небольшие сообщения по результатам выполнения учебных заданий, организации и проведения самостоятельных занятий физической культурой; </a:t>
            </a:r>
          </a:p>
          <a:p>
            <a:pPr marL="0" indent="0">
              <a:buNone/>
            </a:pPr>
            <a:r>
              <a:rPr lang="ru-RU" sz="1300" dirty="0"/>
              <a:t>         </a:t>
            </a:r>
            <a:r>
              <a:rPr lang="ru-RU" sz="1300" b="1" i="1" dirty="0"/>
              <a:t>регулятивные УУД: </a:t>
            </a:r>
          </a:p>
          <a:p>
            <a:r>
              <a:rPr lang="ru-RU" sz="1300" dirty="0"/>
              <a:t>контролировать выполнение физических упражнений, корректировать их на основе сравнения с заданными образцами; </a:t>
            </a:r>
          </a:p>
          <a:p>
            <a:r>
              <a:rPr lang="ru-RU" sz="1300" dirty="0"/>
              <a:t>взаимодействовать со сверстниками в процессе учебной и игровой деятельности, контролировать соответствие выполнения игровых действий правилам подвижных игр; </a:t>
            </a:r>
          </a:p>
          <a:p>
            <a:r>
              <a:rPr lang="ru-RU" sz="1300" dirty="0"/>
              <a:t>оценивать сложность возникающих игровых задач, предлагать их совместное коллективное решение.</a:t>
            </a:r>
          </a:p>
        </p:txBody>
      </p:sp>
    </p:spTree>
    <p:extLst>
      <p:ext uri="{BB962C8B-B14F-4D97-AF65-F5344CB8AC3E}">
        <p14:creationId xmlns:p14="http://schemas.microsoft.com/office/powerpoint/2010/main" val="23364359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Прикладно-</a:t>
            </a:r>
            <a:r>
              <a:rPr lang="ru-RU" dirty="0" err="1"/>
              <a:t>ориентированая</a:t>
            </a:r>
            <a:r>
              <a:rPr lang="ru-RU" dirty="0"/>
              <a:t> физическая культура </a:t>
            </a:r>
          </a:p>
        </p:txBody>
      </p:sp>
      <p:pic>
        <p:nvPicPr>
          <p:cNvPr id="5" name="Объект 4"/>
          <p:cNvPicPr>
            <a:picLocks noGrp="1" noChangeAspect="1"/>
          </p:cNvPicPr>
          <p:nvPr>
            <p:ph sz="half" idx="1"/>
          </p:nvPr>
        </p:nvPicPr>
        <p:blipFill rotWithShape="1">
          <a:blip r:embed="rId2"/>
          <a:srcRect l="19869" r="10594"/>
          <a:stretch/>
        </p:blipFill>
        <p:spPr>
          <a:xfrm>
            <a:off x="683568" y="1622459"/>
            <a:ext cx="3783971" cy="4525962"/>
          </a:xfrm>
          <a:prstGeom prst="rect">
            <a:avLst/>
          </a:prstGeom>
        </p:spPr>
      </p:pic>
      <p:pic>
        <p:nvPicPr>
          <p:cNvPr id="6" name="Объект 5"/>
          <p:cNvPicPr>
            <a:picLocks noGrp="1" noChangeAspect="1"/>
          </p:cNvPicPr>
          <p:nvPr>
            <p:ph sz="half" idx="2"/>
          </p:nvPr>
        </p:nvPicPr>
        <p:blipFill rotWithShape="1">
          <a:blip r:embed="rId3"/>
          <a:srcRect l="1678" r="48398"/>
          <a:stretch/>
        </p:blipFill>
        <p:spPr>
          <a:xfrm>
            <a:off x="4801744" y="1584906"/>
            <a:ext cx="3885056" cy="4541257"/>
          </a:xfrm>
          <a:prstGeom prst="rect">
            <a:avLst/>
          </a:prstGeom>
        </p:spPr>
      </p:pic>
    </p:spTree>
    <p:extLst>
      <p:ext uri="{BB962C8B-B14F-4D97-AF65-F5344CB8AC3E}">
        <p14:creationId xmlns:p14="http://schemas.microsoft.com/office/powerpoint/2010/main" val="23983032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531440"/>
            <a:ext cx="8229600" cy="72008"/>
          </a:xfrm>
        </p:spPr>
        <p:txBody>
          <a:bodyPr>
            <a:normAutofit fontScale="90000"/>
          </a:bodyPr>
          <a:lstStyle/>
          <a:p>
            <a:endParaRPr lang="ru-RU" dirty="0"/>
          </a:p>
        </p:txBody>
      </p:sp>
      <p:sp>
        <p:nvSpPr>
          <p:cNvPr id="3" name="Объект 2"/>
          <p:cNvSpPr>
            <a:spLocks noGrp="1"/>
          </p:cNvSpPr>
          <p:nvPr>
            <p:ph idx="1"/>
          </p:nvPr>
        </p:nvSpPr>
        <p:spPr>
          <a:xfrm>
            <a:off x="457200" y="188640"/>
            <a:ext cx="8229600" cy="5937523"/>
          </a:xfrm>
        </p:spPr>
        <p:txBody>
          <a:bodyPr>
            <a:normAutofit fontScale="62500" lnSpcReduction="20000"/>
          </a:bodyPr>
          <a:lstStyle/>
          <a:p>
            <a:r>
              <a:rPr lang="ru-RU" dirty="0">
                <a:solidFill>
                  <a:srgbClr val="FF0000"/>
                </a:solidFill>
              </a:rPr>
              <a:t>                                                            </a:t>
            </a:r>
            <a:r>
              <a:rPr lang="ru-RU" sz="4500" dirty="0"/>
              <a:t>4 класс</a:t>
            </a:r>
          </a:p>
          <a:p>
            <a:r>
              <a:rPr lang="ru-RU" dirty="0">
                <a:solidFill>
                  <a:srgbClr val="FF0000"/>
                </a:solidFill>
              </a:rPr>
              <a:t>Знания о физической культуре</a:t>
            </a:r>
          </a:p>
          <a:p>
            <a:r>
              <a:rPr lang="ru-RU" dirty="0"/>
              <a:t>Из истории развития физической культуры в России  Развитие национальных видов спорта в России  </a:t>
            </a:r>
          </a:p>
          <a:p>
            <a:r>
              <a:rPr lang="ru-RU" dirty="0">
                <a:solidFill>
                  <a:srgbClr val="FF0000"/>
                </a:solidFill>
              </a:rPr>
              <a:t>Способы самостоятельной деятельности </a:t>
            </a:r>
          </a:p>
          <a:p>
            <a:r>
              <a:rPr lang="ru-RU" dirty="0"/>
              <a:t>Физическая подготовка  Влияние занятий физической подготовкой на работу организма  Регулирование физической нагрузки по пульсу на самостоятельных занятиях физической подготовкой  Определение тяжести нагрузки на самостоятельных занятиях физической подготовкой по внешним признакам и самочувствию  Определение возрастных особенностей физического развития и физической подготовленности посредством регулярного наблюдения  Оказание первой помощи при травмах во время самостоятельных занятий физической культурой </a:t>
            </a:r>
          </a:p>
          <a:p>
            <a:r>
              <a:rPr lang="ru-RU" dirty="0">
                <a:solidFill>
                  <a:srgbClr val="FF0000"/>
                </a:solidFill>
              </a:rPr>
              <a:t>Физическое совершенствование</a:t>
            </a:r>
          </a:p>
          <a:p>
            <a:r>
              <a:rPr lang="ru-RU" dirty="0"/>
              <a:t>Оздоровительная физическая культура. Оценка состояния осанки, упражнения для профилактики её нарушения (на расслабление мышц спины и профилактику сутулости)  Упражнения для снижения массы тела за счёт упражнений с высокой активностью работы больших мышечных групп  Закаливающие процедуры: купание в естественных водоёмах; солнечные и воздушные процедуры </a:t>
            </a:r>
          </a:p>
        </p:txBody>
      </p:sp>
    </p:spTree>
    <p:extLst>
      <p:ext uri="{BB962C8B-B14F-4D97-AF65-F5344CB8AC3E}">
        <p14:creationId xmlns:p14="http://schemas.microsoft.com/office/powerpoint/2010/main" val="39955509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33695"/>
            <a:ext cx="8229600" cy="647729"/>
          </a:xfrm>
        </p:spPr>
        <p:txBody>
          <a:bodyPr>
            <a:normAutofit fontScale="90000"/>
          </a:bodyPr>
          <a:lstStyle/>
          <a:p>
            <a:r>
              <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4 класс</a:t>
            </a:r>
          </a:p>
        </p:txBody>
      </p:sp>
      <p:sp>
        <p:nvSpPr>
          <p:cNvPr id="3" name="Объект 2"/>
          <p:cNvSpPr>
            <a:spLocks noGrp="1"/>
          </p:cNvSpPr>
          <p:nvPr>
            <p:ph idx="1"/>
          </p:nvPr>
        </p:nvSpPr>
        <p:spPr>
          <a:xfrm>
            <a:off x="457200" y="908720"/>
            <a:ext cx="8579296" cy="5559528"/>
          </a:xfrm>
        </p:spPr>
        <p:txBody>
          <a:bodyPr/>
          <a:lstStyle/>
          <a:p>
            <a:pPr marL="0" indent="0">
              <a:buNone/>
            </a:pPr>
            <a:r>
              <a:rPr lang="ru-RU" dirty="0">
                <a:solidFill>
                  <a:srgbClr val="FF0000"/>
                </a:solidFill>
              </a:rPr>
              <a:t>Гимнастика</a:t>
            </a:r>
          </a:p>
        </p:txBody>
      </p:sp>
      <p:pic>
        <p:nvPicPr>
          <p:cNvPr id="5" name="Рисунок 4"/>
          <p:cNvPicPr>
            <a:picLocks noChangeAspect="1"/>
          </p:cNvPicPr>
          <p:nvPr/>
        </p:nvPicPr>
        <p:blipFill>
          <a:blip r:embed="rId2"/>
          <a:stretch>
            <a:fillRect/>
          </a:stretch>
        </p:blipFill>
        <p:spPr>
          <a:xfrm>
            <a:off x="4563676" y="1124744"/>
            <a:ext cx="4580324" cy="5112568"/>
          </a:xfrm>
          <a:prstGeom prst="rect">
            <a:avLst/>
          </a:prstGeom>
        </p:spPr>
      </p:pic>
      <p:sp>
        <p:nvSpPr>
          <p:cNvPr id="6" name="TextBox 5"/>
          <p:cNvSpPr txBox="1"/>
          <p:nvPr/>
        </p:nvSpPr>
        <p:spPr>
          <a:xfrm>
            <a:off x="107504" y="1556448"/>
            <a:ext cx="4416729" cy="4093428"/>
          </a:xfrm>
          <a:prstGeom prst="rect">
            <a:avLst/>
          </a:prstGeom>
          <a:noFill/>
        </p:spPr>
        <p:txBody>
          <a:bodyPr wrap="square" rtlCol="0">
            <a:spAutoFit/>
          </a:bodyPr>
          <a:lstStyle/>
          <a:p>
            <a:pPr algn="just"/>
            <a:r>
              <a:rPr lang="ru-RU" sz="2000" dirty="0"/>
              <a:t>Гимнастика с основами акробатики. Предупреждение травматизма при выполнении гимнастических и акробатических упражнений. Акробатические комбинации из хорошо освоенных упражнений. Опорный прыжок через гимнастического козла с разбега способом </a:t>
            </a:r>
            <a:r>
              <a:rPr lang="ru-RU" sz="2000" dirty="0" err="1"/>
              <a:t>напрыгивания</a:t>
            </a:r>
            <a:r>
              <a:rPr lang="ru-RU" sz="2000" dirty="0"/>
              <a:t>. Упражнения на низкой гимнастической перекладине: висы и упоры, подъём переворотом. Упражнения в танце «Летка-</a:t>
            </a:r>
            <a:r>
              <a:rPr lang="ru-RU" sz="2000" dirty="0" err="1"/>
              <a:t>енка</a:t>
            </a:r>
            <a:r>
              <a:rPr lang="ru-RU" sz="2000" dirty="0"/>
              <a:t>».</a:t>
            </a:r>
          </a:p>
        </p:txBody>
      </p:sp>
    </p:spTree>
    <p:extLst>
      <p:ext uri="{BB962C8B-B14F-4D97-AF65-F5344CB8AC3E}">
        <p14:creationId xmlns:p14="http://schemas.microsoft.com/office/powerpoint/2010/main" val="42827566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179512" y="836712"/>
            <a:ext cx="8784976" cy="6021288"/>
          </a:xfrm>
        </p:spPr>
        <p:txBody>
          <a:bodyPr>
            <a:normAutofit fontScale="47500" lnSpcReduction="20000"/>
          </a:bodyPr>
          <a:lstStyle/>
          <a:p>
            <a:r>
              <a:rPr lang="ru-RU" dirty="0">
                <a:solidFill>
                  <a:srgbClr val="00B050"/>
                </a:solidFill>
              </a:rPr>
              <a:t>Тема «Предупреждение травм при выполнении гимнастических и акробатических упражнений» (учебный диалог, иллюстративный материал, видеоролик):</a:t>
            </a:r>
          </a:p>
          <a:p>
            <a:r>
              <a:rPr lang="ru-RU" dirty="0"/>
              <a:t>обсуждают возможные травмы при выполнении гимнастических и акробатических упражнений, анализируют причины</a:t>
            </a:r>
          </a:p>
          <a:p>
            <a:r>
              <a:rPr lang="ru-RU" dirty="0"/>
              <a:t>их появления, приводят примеры по способам профилактики и предупреждения травм;</a:t>
            </a:r>
          </a:p>
          <a:p>
            <a:r>
              <a:rPr lang="ru-RU" dirty="0"/>
              <a:t>разучивают правила профилактики травматизма и выполняют их на занятиях.</a:t>
            </a:r>
          </a:p>
          <a:p>
            <a:r>
              <a:rPr lang="ru-RU" dirty="0">
                <a:solidFill>
                  <a:srgbClr val="00B050"/>
                </a:solidFill>
              </a:rPr>
              <a:t>Тема «Акробатическая комбинация» (консультация учителя, учебный диалог, иллюстративный материал, видеоролики):</a:t>
            </a:r>
          </a:p>
          <a:p>
            <a:r>
              <a:rPr lang="ru-RU" dirty="0"/>
              <a:t>обсуждают правила составления акробатической комбинации, последовательность самостоятельного разучивания акробатических упражнений; </a:t>
            </a:r>
          </a:p>
          <a:p>
            <a:r>
              <a:rPr lang="ru-RU" dirty="0"/>
              <a:t>разучивают упражнения акробатической комбинации (примерные варианты):</a:t>
            </a:r>
          </a:p>
          <a:p>
            <a:r>
              <a:rPr lang="ru-RU" dirty="0"/>
              <a:t>Вариант 1. И. п. — лёжа на спине, руки вдоль туловища; </a:t>
            </a:r>
          </a:p>
          <a:p>
            <a:r>
              <a:rPr lang="ru-RU" dirty="0"/>
              <a:t>1  — ноги согнуть в коленях и поставить их на ширину плеч, руками опереться за плечами, пальцы развернуть к плечам; </a:t>
            </a:r>
          </a:p>
          <a:p>
            <a:r>
              <a:rPr lang="ru-RU" dirty="0"/>
              <a:t>2  — прогнуться и, слегка разгибая ноги и руки, приподнять туловище над полом, голову отвести назад и посмотреть на кисти рук — гимнастический мост; </a:t>
            </a:r>
          </a:p>
          <a:p>
            <a:r>
              <a:rPr lang="ru-RU" dirty="0"/>
              <a:t>3  — опуститься на спину; </a:t>
            </a:r>
          </a:p>
          <a:p>
            <a:r>
              <a:rPr lang="ru-RU" dirty="0"/>
              <a:t>4  — выпрямить ноги, руки положить вдоль туловища; </a:t>
            </a:r>
          </a:p>
          <a:p>
            <a:r>
              <a:rPr lang="ru-RU" dirty="0"/>
              <a:t>5  — сгибая руки в локтях и поднося их к груди, перевернуться в положение лёжа на животе; </a:t>
            </a:r>
          </a:p>
          <a:p>
            <a:r>
              <a:rPr lang="ru-RU" dirty="0"/>
              <a:t>6  — опираясь руками о пол, выпрямить их и перейти в упор лёжа на полу; </a:t>
            </a:r>
          </a:p>
          <a:p>
            <a:r>
              <a:rPr lang="ru-RU" dirty="0"/>
              <a:t>7  — опираясь на руки, поднять голову вверх и, слегка прогнувшись прыжком перейти в упор присев; </a:t>
            </a:r>
          </a:p>
          <a:p>
            <a:r>
              <a:rPr lang="ru-RU" dirty="0"/>
              <a:t>8  — встать и принять основную стойку. </a:t>
            </a:r>
          </a:p>
          <a:p>
            <a:r>
              <a:rPr lang="ru-RU" dirty="0"/>
              <a:t>составляют индивидуальную комбинацию из 6—9 хорошо</a:t>
            </a:r>
          </a:p>
          <a:p>
            <a:r>
              <a:rPr lang="ru-RU" dirty="0"/>
              <a:t>освоенных упражнений (домашнее задание);</a:t>
            </a:r>
          </a:p>
          <a:p>
            <a:r>
              <a:rPr lang="ru-RU" dirty="0"/>
              <a:t>разучивают и выполняют самостоятельно составленную акробатическую комбинацию, контролируют выполнение комбинаций другими учениками (работа в парах).</a:t>
            </a:r>
          </a:p>
        </p:txBody>
      </p:sp>
    </p:spTree>
    <p:extLst>
      <p:ext uri="{BB962C8B-B14F-4D97-AF65-F5344CB8AC3E}">
        <p14:creationId xmlns:p14="http://schemas.microsoft.com/office/powerpoint/2010/main" val="22296314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Гимнастика</a:t>
            </a:r>
          </a:p>
        </p:txBody>
      </p:sp>
      <p:pic>
        <p:nvPicPr>
          <p:cNvPr id="5" name="Объект 4"/>
          <p:cNvPicPr>
            <a:picLocks noGrp="1" noChangeAspect="1"/>
          </p:cNvPicPr>
          <p:nvPr>
            <p:ph sz="half" idx="1"/>
          </p:nvPr>
        </p:nvPicPr>
        <p:blipFill>
          <a:blip r:embed="rId2"/>
          <a:stretch>
            <a:fillRect/>
          </a:stretch>
        </p:blipFill>
        <p:spPr>
          <a:xfrm>
            <a:off x="251519" y="1435608"/>
            <a:ext cx="4246351" cy="4429699"/>
          </a:xfrm>
          <a:prstGeom prst="rect">
            <a:avLst/>
          </a:prstGeom>
        </p:spPr>
      </p:pic>
      <p:pic>
        <p:nvPicPr>
          <p:cNvPr id="6" name="Объект 5"/>
          <p:cNvPicPr>
            <a:picLocks noGrp="1" noChangeAspect="1"/>
          </p:cNvPicPr>
          <p:nvPr>
            <p:ph sz="half" idx="2"/>
          </p:nvPr>
        </p:nvPicPr>
        <p:blipFill>
          <a:blip r:embed="rId3"/>
          <a:stretch>
            <a:fillRect/>
          </a:stretch>
        </p:blipFill>
        <p:spPr>
          <a:xfrm>
            <a:off x="4574465" y="1435608"/>
            <a:ext cx="4464843" cy="4464843"/>
          </a:xfrm>
          <a:prstGeom prst="rect">
            <a:avLst/>
          </a:prstGeom>
        </p:spPr>
      </p:pic>
    </p:spTree>
    <p:extLst>
      <p:ext uri="{BB962C8B-B14F-4D97-AF65-F5344CB8AC3E}">
        <p14:creationId xmlns:p14="http://schemas.microsoft.com/office/powerpoint/2010/main" val="34935460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251520" y="836712"/>
            <a:ext cx="8712968" cy="6021288"/>
          </a:xfrm>
        </p:spPr>
        <p:txBody>
          <a:bodyPr>
            <a:normAutofit fontScale="55000" lnSpcReduction="20000"/>
          </a:bodyPr>
          <a:lstStyle/>
          <a:p>
            <a:r>
              <a:rPr lang="ru-RU" dirty="0">
                <a:solidFill>
                  <a:srgbClr val="00B050"/>
                </a:solidFill>
              </a:rPr>
              <a:t>Тема «Опорной прыжок» (образец учителя, учебный диалог, иллюстративный материал, видеоролики):</a:t>
            </a:r>
          </a:p>
          <a:p>
            <a:endParaRPr lang="ru-RU" dirty="0"/>
          </a:p>
          <a:p>
            <a:r>
              <a:rPr lang="ru-RU" dirty="0"/>
              <a:t>наблюдают и обсуждают образец техники выполнения опорного прыжка через гимнастического козла </a:t>
            </a:r>
            <a:r>
              <a:rPr lang="ru-RU" dirty="0" err="1"/>
              <a:t>напрыгиванием</a:t>
            </a:r>
            <a:r>
              <a:rPr lang="ru-RU" dirty="0"/>
              <a:t>, выделяют его основные фазы и анализируют особенности их выполнения (разбег, </a:t>
            </a:r>
            <a:r>
              <a:rPr lang="ru-RU" dirty="0" err="1"/>
              <a:t>напрыгивание</a:t>
            </a:r>
            <a:r>
              <a:rPr lang="ru-RU" dirty="0"/>
              <a:t>, опора на руки и переход в упор стоя на коленях, переход в упор присев, прыжок толчок двумя ногами прогнувшись, приземление);</a:t>
            </a:r>
          </a:p>
          <a:p>
            <a:r>
              <a:rPr lang="ru-RU" dirty="0"/>
              <a:t>описывают технику выполнения опорного прыжка и выделяют её сложные элементы (письменное изложение);</a:t>
            </a:r>
          </a:p>
          <a:p>
            <a:r>
              <a:rPr lang="ru-RU" dirty="0"/>
              <a:t>выполняют подводящие упражнения для освоения опорного прыжка через гимнастического козла с разбега </a:t>
            </a:r>
            <a:r>
              <a:rPr lang="ru-RU" dirty="0" err="1"/>
              <a:t>напрыгиванием</a:t>
            </a:r>
            <a:r>
              <a:rPr lang="ru-RU" dirty="0"/>
              <a:t>:</a:t>
            </a:r>
          </a:p>
          <a:p>
            <a:r>
              <a:rPr lang="ru-RU" dirty="0"/>
              <a:t>1  — прыжок с места вперёд-вверх толчком двумя ногами;</a:t>
            </a:r>
          </a:p>
          <a:p>
            <a:r>
              <a:rPr lang="ru-RU" dirty="0"/>
              <a:t>2  — </a:t>
            </a:r>
            <a:r>
              <a:rPr lang="ru-RU" dirty="0" err="1"/>
              <a:t>напрыгивание</a:t>
            </a:r>
            <a:r>
              <a:rPr lang="ru-RU" dirty="0"/>
              <a:t> на гимнастический мостик толчком двумя ногами с разбега;</a:t>
            </a:r>
          </a:p>
          <a:p>
            <a:r>
              <a:rPr lang="ru-RU" dirty="0"/>
              <a:t>3  — прыжок через гимнастического козла с разбега </a:t>
            </a:r>
            <a:r>
              <a:rPr lang="ru-RU" dirty="0" err="1"/>
              <a:t>напрыгиванием</a:t>
            </a:r>
            <a:r>
              <a:rPr lang="ru-RU" dirty="0"/>
              <a:t> (по фазам движения и в полной координации).</a:t>
            </a:r>
          </a:p>
          <a:p>
            <a:endParaRPr lang="ru-RU" dirty="0"/>
          </a:p>
          <a:p>
            <a:r>
              <a:rPr lang="ru-RU" dirty="0">
                <a:solidFill>
                  <a:srgbClr val="00B050"/>
                </a:solidFill>
              </a:rPr>
              <a:t>Тема «Упражнения на гимнастической перекладине» (образец учителя, учебный диалог, иллюстративный материал, видеоролики):</a:t>
            </a:r>
          </a:p>
          <a:p>
            <a:endParaRPr lang="ru-RU" dirty="0"/>
          </a:p>
          <a:p>
            <a:r>
              <a:rPr lang="ru-RU" dirty="0"/>
              <a:t>знакомятся с понятиями «вис» и «упор», выясняют отличительные признаки виса и упора, наблюдают за образцами их выполнения учителем;</a:t>
            </a:r>
          </a:p>
          <a:p>
            <a:r>
              <a:rPr lang="ru-RU" dirty="0"/>
              <a:t>знакомятся со способами хвата за гимнастическую перекладину, определяют их назначение при выполнении висов и упоров (вис сверху, снизу, разноимённый); </a:t>
            </a:r>
          </a:p>
        </p:txBody>
      </p:sp>
    </p:spTree>
    <p:extLst>
      <p:ext uri="{BB962C8B-B14F-4D97-AF65-F5344CB8AC3E}">
        <p14:creationId xmlns:p14="http://schemas.microsoft.com/office/powerpoint/2010/main" val="12990142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8504" y="0"/>
            <a:ext cx="8229600" cy="1143000"/>
          </a:xfrm>
        </p:spPr>
        <p:txBody>
          <a:bodyPr/>
          <a:lstStyle/>
          <a:p>
            <a:r>
              <a:rPr lang="ru-RU" dirty="0"/>
              <a:t>Гимнастика</a:t>
            </a:r>
          </a:p>
        </p:txBody>
      </p:sp>
      <p:pic>
        <p:nvPicPr>
          <p:cNvPr id="5" name="Объект 4"/>
          <p:cNvPicPr>
            <a:picLocks noGrp="1" noChangeAspect="1"/>
          </p:cNvPicPr>
          <p:nvPr>
            <p:ph sz="half" idx="1"/>
          </p:nvPr>
        </p:nvPicPr>
        <p:blipFill>
          <a:blip r:embed="rId2"/>
          <a:stretch>
            <a:fillRect/>
          </a:stretch>
        </p:blipFill>
        <p:spPr>
          <a:xfrm>
            <a:off x="777862" y="1101638"/>
            <a:ext cx="3527954" cy="5291932"/>
          </a:xfrm>
          <a:prstGeom prst="rect">
            <a:avLst/>
          </a:prstGeom>
        </p:spPr>
      </p:pic>
      <p:pic>
        <p:nvPicPr>
          <p:cNvPr id="8" name="Объект 7"/>
          <p:cNvPicPr>
            <a:picLocks noGrp="1" noChangeAspect="1"/>
          </p:cNvPicPr>
          <p:nvPr>
            <p:ph sz="half" idx="2"/>
          </p:nvPr>
        </p:nvPicPr>
        <p:blipFill>
          <a:blip r:embed="rId3"/>
          <a:stretch>
            <a:fillRect/>
          </a:stretch>
        </p:blipFill>
        <p:spPr>
          <a:xfrm>
            <a:off x="4716016" y="1059133"/>
            <a:ext cx="3584628" cy="5376943"/>
          </a:xfrm>
          <a:prstGeom prst="rect">
            <a:avLst/>
          </a:prstGeom>
        </p:spPr>
      </p:pic>
    </p:spTree>
    <p:extLst>
      <p:ext uri="{BB962C8B-B14F-4D97-AF65-F5344CB8AC3E}">
        <p14:creationId xmlns:p14="http://schemas.microsoft.com/office/powerpoint/2010/main" val="9871549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800" dirty="0">
                <a:solidFill>
                  <a:srgbClr val="FF0000"/>
                </a:solidFill>
              </a:rPr>
              <a:t>Характеристика деятельности учащихся</a:t>
            </a:r>
          </a:p>
        </p:txBody>
      </p:sp>
      <p:sp>
        <p:nvSpPr>
          <p:cNvPr id="3" name="Объект 2"/>
          <p:cNvSpPr>
            <a:spLocks noGrp="1"/>
          </p:cNvSpPr>
          <p:nvPr>
            <p:ph idx="1"/>
          </p:nvPr>
        </p:nvSpPr>
        <p:spPr>
          <a:xfrm>
            <a:off x="251520" y="908720"/>
            <a:ext cx="8301608" cy="5949280"/>
          </a:xfrm>
        </p:spPr>
        <p:txBody>
          <a:bodyPr>
            <a:normAutofit fontScale="47500" lnSpcReduction="20000"/>
          </a:bodyPr>
          <a:lstStyle/>
          <a:p>
            <a:r>
              <a:rPr lang="ru-RU" dirty="0"/>
              <a:t> выполняют висы на низкой гимнастической перекладине с  разными способами хвата (висы стоя на согнутых руках; лёжа согнувшись и сзади; присев и присев сзади);</a:t>
            </a:r>
          </a:p>
          <a:p>
            <a:r>
              <a:rPr lang="ru-RU" dirty="0"/>
              <a:t>разучивают упражнения на низкой гимнастической перекладине:</a:t>
            </a:r>
          </a:p>
          <a:p>
            <a:r>
              <a:rPr lang="ru-RU" dirty="0"/>
              <a:t>1  — подъём в упор с прыжка;</a:t>
            </a:r>
          </a:p>
          <a:p>
            <a:r>
              <a:rPr lang="ru-RU" dirty="0"/>
              <a:t>2  — подъём в упор переворотом из виса стоя на согнутых руках.</a:t>
            </a:r>
          </a:p>
          <a:p>
            <a:endParaRPr lang="ru-RU" dirty="0"/>
          </a:p>
          <a:p>
            <a:r>
              <a:rPr lang="ru-RU" dirty="0"/>
              <a:t>Тема «Танцевальные упражнения» (образец учителя, учебный</a:t>
            </a:r>
          </a:p>
          <a:p>
            <a:r>
              <a:rPr lang="ru-RU" dirty="0"/>
              <a:t>диалог, иллюстративный материал, видеоролики): наблюдают и анализируют образец танца «Летка-</a:t>
            </a:r>
            <a:r>
              <a:rPr lang="ru-RU" dirty="0" err="1"/>
              <a:t>енка</a:t>
            </a:r>
            <a:r>
              <a:rPr lang="ru-RU" dirty="0"/>
              <a:t>», выделяют особенности выполнения его основных движений;</a:t>
            </a:r>
          </a:p>
          <a:p>
            <a:r>
              <a:rPr lang="ru-RU" dirty="0"/>
              <a:t>разучивают движения танца, стоя на месте:</a:t>
            </a:r>
          </a:p>
          <a:p>
            <a:r>
              <a:rPr lang="ru-RU" dirty="0"/>
              <a:t>1—2  — толчок двумя ногами, небольшой подскок вперёд, левую ногу вынести вперёд-в  сторону, приземлиться;</a:t>
            </a:r>
          </a:p>
          <a:p>
            <a:r>
              <a:rPr lang="ru-RU" dirty="0"/>
              <a:t>3—4  — повторить движения 1—2, но вынести правую ногу вперёд-в  сторону;</a:t>
            </a:r>
          </a:p>
          <a:p>
            <a:r>
              <a:rPr lang="ru-RU" dirty="0"/>
              <a:t>выполняют разученные танцевальные движения с добавлением прыжковых движений с продвижением вперёд:</a:t>
            </a:r>
          </a:p>
          <a:p>
            <a:r>
              <a:rPr lang="ru-RU" dirty="0"/>
              <a:t>1—4  — небольшие подскоки на месте;</a:t>
            </a:r>
          </a:p>
          <a:p>
            <a:r>
              <a:rPr lang="ru-RU" dirty="0"/>
              <a:t>5  — толчком двумя ногами подскок вперёд, приземлиться;</a:t>
            </a:r>
          </a:p>
          <a:p>
            <a:r>
              <a:rPr lang="ru-RU" dirty="0"/>
              <a:t>6  — толчком двумя ногами подскок назад, приземлиться;</a:t>
            </a:r>
          </a:p>
          <a:p>
            <a:r>
              <a:rPr lang="ru-RU" dirty="0"/>
              <a:t>7  — толчком двумя ногами три небольших прыжка вперёд;</a:t>
            </a:r>
          </a:p>
          <a:p>
            <a:r>
              <a:rPr lang="ru-RU" dirty="0"/>
              <a:t>8  — продолжать с подскока вперёд и вынесением левой ноги вперёд-в  сторону;</a:t>
            </a:r>
          </a:p>
          <a:p>
            <a:r>
              <a:rPr lang="ru-RU" dirty="0"/>
              <a:t>выполняют танец «Летка-</a:t>
            </a:r>
            <a:r>
              <a:rPr lang="ru-RU" dirty="0" err="1"/>
              <a:t>енка</a:t>
            </a:r>
            <a:r>
              <a:rPr lang="ru-RU" dirty="0"/>
              <a:t>» в полной координации под</a:t>
            </a:r>
          </a:p>
          <a:p>
            <a:r>
              <a:rPr lang="ru-RU" dirty="0"/>
              <a:t>музыкальное сопровождение</a:t>
            </a:r>
          </a:p>
        </p:txBody>
      </p:sp>
    </p:spTree>
    <p:extLst>
      <p:ext uri="{BB962C8B-B14F-4D97-AF65-F5344CB8AC3E}">
        <p14:creationId xmlns:p14="http://schemas.microsoft.com/office/powerpoint/2010/main" val="12312740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648072"/>
          </a:xfrm>
        </p:spPr>
        <p:txBody>
          <a:bodyPr>
            <a:normAutofit fontScale="90000"/>
          </a:bodyPr>
          <a:lstStyle/>
          <a:p>
            <a:r>
              <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4 класс</a:t>
            </a:r>
            <a:endParaRPr lang="ru-RU" dirty="0"/>
          </a:p>
        </p:txBody>
      </p:sp>
      <p:sp>
        <p:nvSpPr>
          <p:cNvPr id="3" name="Объект 2"/>
          <p:cNvSpPr>
            <a:spLocks noGrp="1"/>
          </p:cNvSpPr>
          <p:nvPr>
            <p:ph idx="1"/>
          </p:nvPr>
        </p:nvSpPr>
        <p:spPr>
          <a:xfrm>
            <a:off x="323528" y="764704"/>
            <a:ext cx="8477648" cy="5832648"/>
          </a:xfrm>
        </p:spPr>
        <p:txBody>
          <a:bodyPr/>
          <a:lstStyle/>
          <a:p>
            <a:pPr marL="0" indent="0">
              <a:buNone/>
            </a:pPr>
            <a:r>
              <a:rPr lang="ru-RU" dirty="0">
                <a:solidFill>
                  <a:srgbClr val="FF0000"/>
                </a:solidFill>
              </a:rPr>
              <a:t>Лыжи</a:t>
            </a:r>
          </a:p>
        </p:txBody>
      </p:sp>
      <p:pic>
        <p:nvPicPr>
          <p:cNvPr id="4" name="Рисунок 3"/>
          <p:cNvPicPr>
            <a:picLocks noChangeAspect="1"/>
          </p:cNvPicPr>
          <p:nvPr/>
        </p:nvPicPr>
        <p:blipFill>
          <a:blip r:embed="rId2"/>
          <a:stretch>
            <a:fillRect/>
          </a:stretch>
        </p:blipFill>
        <p:spPr>
          <a:xfrm>
            <a:off x="1475656" y="2780928"/>
            <a:ext cx="7211144" cy="3816424"/>
          </a:xfrm>
          <a:prstGeom prst="rect">
            <a:avLst/>
          </a:prstGeom>
        </p:spPr>
      </p:pic>
      <p:sp>
        <p:nvSpPr>
          <p:cNvPr id="5" name="TextBox 4"/>
          <p:cNvSpPr txBox="1"/>
          <p:nvPr/>
        </p:nvSpPr>
        <p:spPr>
          <a:xfrm>
            <a:off x="457200" y="1412776"/>
            <a:ext cx="7787885" cy="1569660"/>
          </a:xfrm>
          <a:prstGeom prst="rect">
            <a:avLst/>
          </a:prstGeom>
          <a:noFill/>
        </p:spPr>
        <p:txBody>
          <a:bodyPr wrap="square" rtlCol="0">
            <a:spAutoFit/>
          </a:bodyPr>
          <a:lstStyle/>
          <a:p>
            <a:pPr algn="just"/>
            <a:r>
              <a:rPr lang="ru-RU" sz="2400" dirty="0"/>
              <a:t>Лыжная подготовка. Предупреждение травматизма во время занятий лыжной подготовкой. Упражнения в передвижении на лыжах одновременным одношажным ходом.</a:t>
            </a:r>
          </a:p>
        </p:txBody>
      </p:sp>
    </p:spTree>
    <p:extLst>
      <p:ext uri="{BB962C8B-B14F-4D97-AF65-F5344CB8AC3E}">
        <p14:creationId xmlns:p14="http://schemas.microsoft.com/office/powerpoint/2010/main" val="1497051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56825"/>
          </a:xfrm>
        </p:spPr>
        <p:txBody>
          <a:bodyPr>
            <a:normAutofit fontScale="90000"/>
          </a:bodyPr>
          <a:lstStyle/>
          <a:p>
            <a:r>
              <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4 класс</a:t>
            </a:r>
            <a:endParaRPr lang="ru-RU" dirty="0"/>
          </a:p>
        </p:txBody>
      </p:sp>
      <p:sp>
        <p:nvSpPr>
          <p:cNvPr id="3" name="Объект 2"/>
          <p:cNvSpPr>
            <a:spLocks noGrp="1"/>
          </p:cNvSpPr>
          <p:nvPr>
            <p:ph idx="1"/>
          </p:nvPr>
        </p:nvSpPr>
        <p:spPr>
          <a:xfrm>
            <a:off x="323528" y="764704"/>
            <a:ext cx="8367310" cy="5760640"/>
          </a:xfrm>
        </p:spPr>
        <p:txBody>
          <a:bodyPr/>
          <a:lstStyle/>
          <a:p>
            <a:pPr marL="0" indent="0">
              <a:buNone/>
            </a:pPr>
            <a:r>
              <a:rPr lang="ru-RU" dirty="0">
                <a:solidFill>
                  <a:srgbClr val="FF0000"/>
                </a:solidFill>
              </a:rPr>
              <a:t>Легкая атлетика</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7187" y="1412776"/>
            <a:ext cx="4232534" cy="3862756"/>
          </a:xfrm>
          <a:prstGeom prst="rect">
            <a:avLst/>
          </a:prstGeom>
        </p:spPr>
      </p:pic>
      <p:sp>
        <p:nvSpPr>
          <p:cNvPr id="5" name="TextBox 4"/>
          <p:cNvSpPr txBox="1"/>
          <p:nvPr/>
        </p:nvSpPr>
        <p:spPr>
          <a:xfrm>
            <a:off x="560884" y="1268760"/>
            <a:ext cx="4226303" cy="4524315"/>
          </a:xfrm>
          <a:prstGeom prst="rect">
            <a:avLst/>
          </a:prstGeom>
          <a:noFill/>
        </p:spPr>
        <p:txBody>
          <a:bodyPr wrap="square" rtlCol="0">
            <a:spAutoFit/>
          </a:bodyPr>
          <a:lstStyle/>
          <a:p>
            <a:pPr algn="just"/>
            <a:r>
              <a:rPr lang="ru-RU" sz="2400" dirty="0"/>
              <a:t>Предупреждение травматизма во время выполнения легкоатлетических упражнений. Прыжок в высоту с разбега перешагиванием. Технические действия при беге по легкоатлетической дистанции: низкий старт; стартовое ускорение, финиширование. Метание малого мяча на дальность стоя на месте.</a:t>
            </a:r>
          </a:p>
        </p:txBody>
      </p:sp>
    </p:spTree>
    <p:extLst>
      <p:ext uri="{BB962C8B-B14F-4D97-AF65-F5344CB8AC3E}">
        <p14:creationId xmlns:p14="http://schemas.microsoft.com/office/powerpoint/2010/main" val="22022655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4 класс</a:t>
            </a:r>
            <a:endParaRPr lang="ru-RU" dirty="0"/>
          </a:p>
        </p:txBody>
      </p:sp>
      <p:sp>
        <p:nvSpPr>
          <p:cNvPr id="3" name="Объект 2"/>
          <p:cNvSpPr>
            <a:spLocks noGrp="1"/>
          </p:cNvSpPr>
          <p:nvPr>
            <p:ph idx="1"/>
          </p:nvPr>
        </p:nvSpPr>
        <p:spPr>
          <a:xfrm>
            <a:off x="487228" y="893619"/>
            <a:ext cx="8477259" cy="5847749"/>
          </a:xfrm>
        </p:spPr>
        <p:txBody>
          <a:bodyPr/>
          <a:lstStyle/>
          <a:p>
            <a:pPr marL="0" indent="0">
              <a:buNone/>
            </a:pPr>
            <a:r>
              <a:rPr lang="ru-RU" dirty="0">
                <a:solidFill>
                  <a:srgbClr val="FF0000"/>
                </a:solidFill>
              </a:rPr>
              <a:t>Подвижные игры</a:t>
            </a:r>
          </a:p>
        </p:txBody>
      </p:sp>
      <p:pic>
        <p:nvPicPr>
          <p:cNvPr id="5" name="Рисунок 4"/>
          <p:cNvPicPr>
            <a:picLocks noChangeAspect="1"/>
          </p:cNvPicPr>
          <p:nvPr/>
        </p:nvPicPr>
        <p:blipFill>
          <a:blip r:embed="rId2"/>
          <a:stretch>
            <a:fillRect/>
          </a:stretch>
        </p:blipFill>
        <p:spPr>
          <a:xfrm>
            <a:off x="1259632" y="3876148"/>
            <a:ext cx="7427168" cy="2728767"/>
          </a:xfrm>
          <a:prstGeom prst="rect">
            <a:avLst/>
          </a:prstGeom>
        </p:spPr>
      </p:pic>
      <p:sp>
        <p:nvSpPr>
          <p:cNvPr id="6" name="TextBox 5"/>
          <p:cNvSpPr txBox="1"/>
          <p:nvPr/>
        </p:nvSpPr>
        <p:spPr>
          <a:xfrm>
            <a:off x="487229" y="1844824"/>
            <a:ext cx="8363272" cy="2031325"/>
          </a:xfrm>
          <a:prstGeom prst="rect">
            <a:avLst/>
          </a:prstGeom>
          <a:noFill/>
        </p:spPr>
        <p:txBody>
          <a:bodyPr wrap="square" rtlCol="0">
            <a:spAutoFit/>
          </a:bodyPr>
          <a:lstStyle/>
          <a:p>
            <a:pPr algn="just"/>
            <a:r>
              <a:rPr lang="ru-RU" dirty="0"/>
              <a:t>Предупреждение травматизма на занятиях подвижными играми. Подвижные игры общефизической подготовки. Волейбол: нижняя боковая подача; приём и передача мяча сверху; выполнение освоенных технических действий в условиях игровой деятельности. Баскетбол: бросок мяча двумя руками от груди с места; выполнение освоенных технических действий в условиях игровой деятельности. Футбол: остановки катящегося мяча внутренней стороной стопы; выполнение освоенных технических действий в условиях игровой деятельности.</a:t>
            </a:r>
          </a:p>
        </p:txBody>
      </p:sp>
    </p:spTree>
    <p:extLst>
      <p:ext uri="{BB962C8B-B14F-4D97-AF65-F5344CB8AC3E}">
        <p14:creationId xmlns:p14="http://schemas.microsoft.com/office/powerpoint/2010/main" val="30992781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3518"/>
            <a:ext cx="8229600" cy="507170"/>
          </a:xfrm>
        </p:spPr>
        <p:txBody>
          <a:bodyPr>
            <a:normAutofit fontScale="90000"/>
          </a:bodyPr>
          <a:lstStyle/>
          <a:p>
            <a:r>
              <a:rPr lang="ru-RU"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4 класс</a:t>
            </a:r>
            <a:endParaRPr lang="ru-RU" dirty="0"/>
          </a:p>
        </p:txBody>
      </p:sp>
      <p:sp>
        <p:nvSpPr>
          <p:cNvPr id="3" name="Объект 2"/>
          <p:cNvSpPr>
            <a:spLocks noGrp="1"/>
          </p:cNvSpPr>
          <p:nvPr>
            <p:ph idx="1"/>
          </p:nvPr>
        </p:nvSpPr>
        <p:spPr>
          <a:xfrm>
            <a:off x="251520" y="620688"/>
            <a:ext cx="8892480" cy="6237312"/>
          </a:xfrm>
        </p:spPr>
        <p:txBody>
          <a:bodyPr/>
          <a:lstStyle/>
          <a:p>
            <a:pPr marL="0" indent="0">
              <a:buNone/>
            </a:pPr>
            <a:r>
              <a:rPr lang="ru-RU" dirty="0">
                <a:solidFill>
                  <a:srgbClr val="FF0000"/>
                </a:solidFill>
              </a:rPr>
              <a:t>Спортивные игры</a:t>
            </a:r>
          </a:p>
        </p:txBody>
      </p:sp>
      <p:pic>
        <p:nvPicPr>
          <p:cNvPr id="4" name="Рисунок 3"/>
          <p:cNvPicPr>
            <a:picLocks noChangeAspect="1"/>
          </p:cNvPicPr>
          <p:nvPr/>
        </p:nvPicPr>
        <p:blipFill>
          <a:blip r:embed="rId2"/>
          <a:stretch>
            <a:fillRect/>
          </a:stretch>
        </p:blipFill>
        <p:spPr>
          <a:xfrm>
            <a:off x="700204" y="3767318"/>
            <a:ext cx="7992888" cy="3021473"/>
          </a:xfrm>
          <a:prstGeom prst="rect">
            <a:avLst/>
          </a:prstGeom>
        </p:spPr>
      </p:pic>
      <p:sp>
        <p:nvSpPr>
          <p:cNvPr id="5" name="TextBox 4"/>
          <p:cNvSpPr txBox="1"/>
          <p:nvPr/>
        </p:nvSpPr>
        <p:spPr>
          <a:xfrm>
            <a:off x="251520" y="1127858"/>
            <a:ext cx="8684576" cy="2831544"/>
          </a:xfrm>
          <a:prstGeom prst="rect">
            <a:avLst/>
          </a:prstGeom>
          <a:noFill/>
        </p:spPr>
        <p:txBody>
          <a:bodyPr wrap="square" rtlCol="0">
            <a:spAutoFit/>
          </a:bodyPr>
          <a:lstStyle/>
          <a:p>
            <a:pPr algn="just"/>
            <a:r>
              <a:rPr lang="ru-RU" sz="2000" dirty="0"/>
              <a:t>Предупреждение травматизма на занятиях подвижными играми. Подвижные игры общефизической подготовки. Волейбол: нижняя боковая подача; приём и передача мяча сверху; выполнение освоенных технических действий в условиях игровой деятельности. Баскетбол: бросок мяча двумя руками от груди с места; выполнение освоенных технических действий в условиях игровой деятельности. Футбол: остановки катящегося мяча внутренней стороной стопы; выполнение освоенных технических действий в условиях игровой деятельности.</a:t>
            </a:r>
          </a:p>
          <a:p>
            <a:pPr algn="just"/>
            <a:endParaRPr lang="ru-RU" dirty="0"/>
          </a:p>
        </p:txBody>
      </p:sp>
    </p:spTree>
    <p:extLst>
      <p:ext uri="{BB962C8B-B14F-4D97-AF65-F5344CB8AC3E}">
        <p14:creationId xmlns:p14="http://schemas.microsoft.com/office/powerpoint/2010/main" val="38694490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solidFill>
                  <a:srgbClr val="00B0F0"/>
                </a:solidFill>
              </a:rPr>
              <a:t>4 класс</a:t>
            </a:r>
            <a:br>
              <a:rPr lang="ru-RU" sz="3600" dirty="0"/>
            </a:br>
            <a:r>
              <a:rPr lang="ru-RU" sz="3600" dirty="0">
                <a:solidFill>
                  <a:srgbClr val="FF0000"/>
                </a:solidFill>
              </a:rPr>
              <a:t>Плавательная подготовка </a:t>
            </a:r>
          </a:p>
        </p:txBody>
      </p:sp>
      <p:pic>
        <p:nvPicPr>
          <p:cNvPr id="5" name="Объект 4"/>
          <p:cNvPicPr>
            <a:picLocks noGrp="1" noChangeAspect="1"/>
          </p:cNvPicPr>
          <p:nvPr>
            <p:ph sz="half" idx="1"/>
          </p:nvPr>
        </p:nvPicPr>
        <p:blipFill>
          <a:blip r:embed="rId2"/>
          <a:stretch>
            <a:fillRect/>
          </a:stretch>
        </p:blipFill>
        <p:spPr>
          <a:xfrm>
            <a:off x="107504" y="1600200"/>
            <a:ext cx="4392488" cy="4525963"/>
          </a:xfrm>
          <a:prstGeom prst="rect">
            <a:avLst/>
          </a:prstGeom>
        </p:spPr>
      </p:pic>
      <p:sp>
        <p:nvSpPr>
          <p:cNvPr id="4" name="Объект 3"/>
          <p:cNvSpPr>
            <a:spLocks noGrp="1"/>
          </p:cNvSpPr>
          <p:nvPr>
            <p:ph sz="half" idx="2"/>
          </p:nvPr>
        </p:nvSpPr>
        <p:spPr/>
        <p:txBody>
          <a:bodyPr>
            <a:normAutofit/>
          </a:bodyPr>
          <a:lstStyle/>
          <a:p>
            <a:pPr marL="0" indent="0">
              <a:buNone/>
            </a:pPr>
            <a:r>
              <a:rPr lang="ru-RU" dirty="0"/>
              <a:t> Предупреждение травматизма во время занятий плавательной подготовкой  Упражнения в плавании кролем на груди; ознакомительные упражнения в плавании кролем на спине </a:t>
            </a:r>
          </a:p>
        </p:txBody>
      </p:sp>
    </p:spTree>
    <p:extLst>
      <p:ext uri="{BB962C8B-B14F-4D97-AF65-F5344CB8AC3E}">
        <p14:creationId xmlns:p14="http://schemas.microsoft.com/office/powerpoint/2010/main" val="27414542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По окончанию четвёртого года обучения учащиеся научатся</a:t>
            </a:r>
            <a:r>
              <a:rPr lang="ru-RU" sz="3200" dirty="0"/>
              <a:t>:</a:t>
            </a:r>
          </a:p>
        </p:txBody>
      </p:sp>
      <p:sp>
        <p:nvSpPr>
          <p:cNvPr id="3" name="Объект 2"/>
          <p:cNvSpPr>
            <a:spLocks noGrp="1"/>
          </p:cNvSpPr>
          <p:nvPr>
            <p:ph idx="1"/>
          </p:nvPr>
        </p:nvSpPr>
        <p:spPr>
          <a:xfrm>
            <a:off x="138336" y="1268760"/>
            <a:ext cx="8867328" cy="5357192"/>
          </a:xfrm>
        </p:spPr>
        <p:txBody>
          <a:bodyPr>
            <a:noAutofit/>
          </a:bodyPr>
          <a:lstStyle/>
          <a:p>
            <a:pPr marL="0" indent="0">
              <a:buNone/>
            </a:pPr>
            <a:r>
              <a:rPr lang="ru-RU" sz="1600" dirty="0"/>
              <a:t>        познавательные УУД: </a:t>
            </a:r>
          </a:p>
          <a:p>
            <a:r>
              <a:rPr lang="ru-RU" sz="1600" dirty="0"/>
              <a:t>сравнивать показатели индивидуального физического развития и физической подготовленности с возрастными стандартами, находить общие и отличительные особенности; </a:t>
            </a:r>
          </a:p>
          <a:p>
            <a:r>
              <a:rPr lang="ru-RU" sz="1600" dirty="0"/>
              <a:t>выявлять отставание в развитии физических качеств от возрастных стандартов, приводить примеры физических упражнений по их устранению; </a:t>
            </a:r>
          </a:p>
          <a:p>
            <a:r>
              <a:rPr lang="ru-RU" sz="1600" dirty="0"/>
              <a:t>объединять физические упражнения по их целевому предназначению: на профилактику нарушения осанки, развитие силы, быстроты и выносливости; </a:t>
            </a:r>
          </a:p>
          <a:p>
            <a:pPr marL="0" indent="0">
              <a:buNone/>
            </a:pPr>
            <a:r>
              <a:rPr lang="ru-RU" sz="1600" dirty="0"/>
              <a:t>       коммуникативные УУД: </a:t>
            </a:r>
          </a:p>
          <a:p>
            <a:r>
              <a:rPr lang="ru-RU" sz="1600" dirty="0"/>
              <a:t>взаимодействовать с учителем и учащимися, воспроизводить ранее изученный материал и отвечать на вопросы в процессе учебного диалога; </a:t>
            </a:r>
          </a:p>
          <a:p>
            <a:r>
              <a:rPr lang="ru-RU" sz="1600" dirty="0"/>
              <a:t>использовать специальные термины и понятия в общении с учителем и учащимися, применять термины при обучении новым физическим упражнениям, развитии физических качеств; </a:t>
            </a:r>
          </a:p>
          <a:p>
            <a:r>
              <a:rPr lang="ru-RU" sz="1600" dirty="0"/>
              <a:t>оказывать посильную первую помощь во время занятий физической культурой; </a:t>
            </a:r>
          </a:p>
          <a:p>
            <a:pPr marL="0" indent="0">
              <a:buNone/>
            </a:pPr>
            <a:r>
              <a:rPr lang="ru-RU" sz="1600" dirty="0"/>
              <a:t>       регулятивные УУД: </a:t>
            </a:r>
          </a:p>
          <a:p>
            <a:r>
              <a:rPr lang="ru-RU" sz="1600" dirty="0"/>
              <a:t>выполнять указания учителя, проявлять активность и самостоятельность при выполнении учебных заданий; </a:t>
            </a:r>
          </a:p>
          <a:p>
            <a:r>
              <a:rPr lang="ru-RU" sz="1600" dirty="0"/>
              <a:t>самостоятельно проводить занятия на основе изученного материала и с учётом собственных интересов; </a:t>
            </a:r>
          </a:p>
          <a:p>
            <a:r>
              <a:rPr lang="ru-RU" sz="1600" dirty="0"/>
              <a:t>оценивать свои успехи в занятиях физической культурой, проявлять стремление к развитию физических качеств, выполнению нормативных требований комплекса ГТО.</a:t>
            </a:r>
          </a:p>
        </p:txBody>
      </p:sp>
    </p:spTree>
    <p:extLst>
      <p:ext uri="{BB962C8B-B14F-4D97-AF65-F5344CB8AC3E}">
        <p14:creationId xmlns:p14="http://schemas.microsoft.com/office/powerpoint/2010/main" val="3412824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9512" y="620688"/>
            <a:ext cx="8884368" cy="5184576"/>
          </a:xfrm>
          <a:prstGeom prst="rect">
            <a:avLst/>
          </a:prstGeom>
        </p:spPr>
      </p:pic>
    </p:spTree>
    <p:extLst>
      <p:ext uri="{BB962C8B-B14F-4D97-AF65-F5344CB8AC3E}">
        <p14:creationId xmlns:p14="http://schemas.microsoft.com/office/powerpoint/2010/main" val="266122625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sz="3100" b="1" dirty="0"/>
            </a:br>
            <a:r>
              <a:rPr lang="ru-RU" sz="2700" b="1" dirty="0"/>
              <a:t>ФИЗИЧЕСКАЯ</a:t>
            </a:r>
            <a:br>
              <a:rPr lang="ru-RU" sz="2700" dirty="0"/>
            </a:br>
            <a:r>
              <a:rPr lang="ru-RU" sz="2700" b="1" dirty="0"/>
              <a:t>КУЛЬТУРА</a:t>
            </a:r>
            <a:br>
              <a:rPr lang="ru-RU" sz="2700" dirty="0"/>
            </a:br>
            <a:r>
              <a:rPr lang="ru-RU" sz="2700" dirty="0"/>
              <a:t>(для 5–9 классов образовательных организаций)</a:t>
            </a:r>
            <a:br>
              <a:rPr lang="ru-RU" sz="4000" dirty="0"/>
            </a:br>
            <a:endParaRPr lang="ru-RU" dirty="0"/>
          </a:p>
        </p:txBody>
      </p:sp>
      <p:sp>
        <p:nvSpPr>
          <p:cNvPr id="3" name="Объект 2"/>
          <p:cNvSpPr>
            <a:spLocks noGrp="1"/>
          </p:cNvSpPr>
          <p:nvPr>
            <p:ph idx="1"/>
          </p:nvPr>
        </p:nvSpPr>
        <p:spPr/>
        <p:txBody>
          <a:bodyPr>
            <a:normAutofit lnSpcReduction="10000"/>
          </a:bodyPr>
          <a:lstStyle/>
          <a:p>
            <a:r>
              <a:rPr lang="ru-RU" sz="2800" u="sng" dirty="0"/>
              <a:t>ПОЯСНИТЕЛЬНАЯ ЗАПИСКА</a:t>
            </a:r>
          </a:p>
          <a:p>
            <a:pPr marL="0" indent="0">
              <a:buNone/>
            </a:pPr>
            <a:r>
              <a:rPr lang="ru-RU" sz="2800" dirty="0"/>
              <a:t> </a:t>
            </a:r>
          </a:p>
          <a:p>
            <a:r>
              <a:rPr lang="ru-RU" sz="2800" dirty="0"/>
              <a:t>Примерная рабочая программа по дисциплине «Физическая культура» для 5—9 классов общеобразовательных организаций представляет собой методически оформленную конкретизацию требований Федерального государственного образовательного стандарта основного общего среднего образования и раскрывает их реализацию через конкретное предметное содержание </a:t>
            </a:r>
          </a:p>
          <a:p>
            <a:endParaRPr lang="ru-RU" sz="2000" dirty="0"/>
          </a:p>
        </p:txBody>
      </p:sp>
    </p:spTree>
    <p:extLst>
      <p:ext uri="{BB962C8B-B14F-4D97-AF65-F5344CB8AC3E}">
        <p14:creationId xmlns:p14="http://schemas.microsoft.com/office/powerpoint/2010/main" val="33772897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404664"/>
            <a:ext cx="8738171" cy="5832648"/>
          </a:xfrm>
          <a:prstGeom prst="rect">
            <a:avLst/>
          </a:prstGeom>
        </p:spPr>
      </p:pic>
    </p:spTree>
    <p:extLst>
      <p:ext uri="{BB962C8B-B14F-4D97-AF65-F5344CB8AC3E}">
        <p14:creationId xmlns:p14="http://schemas.microsoft.com/office/powerpoint/2010/main" val="24750504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1143000"/>
          </a:xfrm>
        </p:spPr>
        <p:txBody>
          <a:bodyPr>
            <a:noAutofit/>
          </a:bodyPr>
          <a:lstStyle/>
          <a:p>
            <a:r>
              <a:rPr lang="ru-RU" sz="2800" b="1" dirty="0"/>
              <a:t>ОБЩАЯ ХАРАКТЕРИСТИКА УЧЕБНОГО ПРЕДМЕТА  </a:t>
            </a:r>
            <a:br>
              <a:rPr lang="ru-RU" sz="2800" dirty="0"/>
            </a:br>
            <a:r>
              <a:rPr lang="ru-RU" sz="2800" dirty="0"/>
              <a:t>«ФИЗИЧЕСКАЯ КУЛЬТУРА»</a:t>
            </a:r>
          </a:p>
        </p:txBody>
      </p:sp>
      <p:sp>
        <p:nvSpPr>
          <p:cNvPr id="3" name="Объект 2"/>
          <p:cNvSpPr>
            <a:spLocks noGrp="1"/>
          </p:cNvSpPr>
          <p:nvPr>
            <p:ph idx="1"/>
          </p:nvPr>
        </p:nvSpPr>
        <p:spPr>
          <a:xfrm>
            <a:off x="0" y="1600200"/>
            <a:ext cx="8686800" cy="5257800"/>
          </a:xfrm>
        </p:spPr>
        <p:txBody>
          <a:bodyPr>
            <a:noAutofit/>
          </a:bodyPr>
          <a:lstStyle/>
          <a:p>
            <a:r>
              <a:rPr lang="ru-RU" sz="1700" dirty="0"/>
              <a:t>При создании Примерной рабочей программы учитывались потребности современного российского общества в физически крепком и дееспособном подрастающем поколении, способном активно включаться в разнообразные формы здорового образа жизни, умеющем использовать ценности физической культуры для самоопределения, саморазвития и </a:t>
            </a:r>
            <a:r>
              <a:rPr lang="ru-RU" sz="1700" dirty="0" err="1"/>
              <a:t>самоактуализации</a:t>
            </a:r>
            <a:r>
              <a:rPr lang="ru-RU" sz="1700" dirty="0"/>
              <a:t>  В Примерной рабочей программе нашли свои отражения объективно сложившиеся реалии современного социокультурного развития российского общества, условия деятельности образовательных организаций, возросшие требования родителей, учителей и методистов к совершенствованию содержания школьного образования, внедрению новых методик и технологий в учебно-воспитательный процесс  </a:t>
            </a:r>
          </a:p>
          <a:p>
            <a:r>
              <a:rPr lang="ru-RU" sz="1700" dirty="0"/>
              <a:t>В своей социально-ценностной ориентации Примерная рабочая программа сохраняет исторически сложившееся предназначение дисциплины «Физическая культура» в качестве средства подготовки учащихся к предстоящей жизнедеятельности, укрепления их здоровья, повышения функциональных и адаптивных возможностей систем организма, развития жизненно важных физических качеств  Программа обеспечивает преемственность с Примерной рабочей программой начального среднего общего образования, предусматривает возможность активной подготовки учащихся к выполнению нормативов «Президентских состязаний» и «Всероссийского физкультурно-спортивного комплекса ГТО» </a:t>
            </a:r>
          </a:p>
        </p:txBody>
      </p:sp>
    </p:spTree>
    <p:extLst>
      <p:ext uri="{BB962C8B-B14F-4D97-AF65-F5344CB8AC3E}">
        <p14:creationId xmlns:p14="http://schemas.microsoft.com/office/powerpoint/2010/main" val="41210900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3528" y="548680"/>
            <a:ext cx="8656699" cy="5760640"/>
          </a:xfrm>
          <a:prstGeom prst="rect">
            <a:avLst/>
          </a:prstGeom>
        </p:spPr>
      </p:pic>
    </p:spTree>
    <p:extLst>
      <p:ext uri="{BB962C8B-B14F-4D97-AF65-F5344CB8AC3E}">
        <p14:creationId xmlns:p14="http://schemas.microsoft.com/office/powerpoint/2010/main" val="27750023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a:t>ЦЕЛИ ИЗУЧЕНИЯ УЧЕБНОГО ПРЕДМЕТА «ФИЗИЧЕСКАЯ КУЛЬТУРА»</a:t>
            </a:r>
          </a:p>
        </p:txBody>
      </p:sp>
      <p:sp>
        <p:nvSpPr>
          <p:cNvPr id="3" name="Объект 2"/>
          <p:cNvSpPr>
            <a:spLocks noGrp="1"/>
          </p:cNvSpPr>
          <p:nvPr>
            <p:ph idx="1"/>
          </p:nvPr>
        </p:nvSpPr>
        <p:spPr>
          <a:xfrm>
            <a:off x="0" y="1417638"/>
            <a:ext cx="9144000" cy="5440362"/>
          </a:xfrm>
        </p:spPr>
        <p:txBody>
          <a:bodyPr>
            <a:normAutofit fontScale="47500" lnSpcReduction="20000"/>
          </a:bodyPr>
          <a:lstStyle/>
          <a:p>
            <a:r>
              <a:rPr lang="ru-RU" dirty="0"/>
              <a:t>Общей целью школьного образования по физической культуре является формирование разносторонне физически развитой личности, способной активно использовать ценности физической культуры для укрепления и длительного сохранения собственного здоровья, оптимизации трудовой деятельности и организации активного отдыха  В Примерной рабочей программе для 5—9 классов данная цель конкретизируется и связывается с формированием устойчивых мотивов и потребностей школьников в бережном отношении к своему здоровью, целостном развитии физических, психических и нравственных качеств, творческом использовании ценностей физической культуры в организации здорового образа жизни, регулярных занятиях двигательной деятельностью и спортом  </a:t>
            </a:r>
          </a:p>
          <a:p>
            <a:r>
              <a:rPr lang="ru-RU" dirty="0"/>
              <a:t>Развивающая направленность Примерной рабочей программы определяется вектором развития физических качеств и функциональных возможностей организма занимающихся, являющихся основой укрепления их здоровья, повышения надёжности и активности адаптивных процессов  Существенным достижением данной ориентации является приобретение школьниками знаний и умений в организации самостоятельных форм занятий оздоровительной, спортивной и </a:t>
            </a:r>
            <a:r>
              <a:rPr lang="ru-RU" dirty="0" err="1"/>
              <a:t>прикладно</a:t>
            </a:r>
            <a:r>
              <a:rPr lang="ru-RU" dirty="0"/>
              <a:t>-ориентированной физической культурой, возможностью познания своих физических способностей и их целенаправленного развития </a:t>
            </a:r>
          </a:p>
          <a:p>
            <a:r>
              <a:rPr lang="ru-RU" dirty="0"/>
              <a:t>Воспитывающее значение Примерной рабочей программы заключается в содействии активной социализации школьников на основе осмысления и понимания роли и значения мирового и российского олимпийского движения, приобщения к их культурным ценностям, истории и современному развитию  В число практических результатов данного направления входит формирование положительных навыков и умений в общении и взаимодействии со сверстниками и учителями физической культуры, организации совместной учебной и консультативной деятельности  </a:t>
            </a:r>
          </a:p>
          <a:p>
            <a:r>
              <a:rPr lang="ru-RU" dirty="0"/>
              <a:t>Центральной идеей конструирования учебного содержания и планируемых результатов образования в основной школе является воспитание целостной личности учащихся, обеспечение единства в развитии их физической, психической и социальной природы  Реализация этой идеи становится возможной на основе содержания учебной дисциплины «Физическая культура», которое представляется двигательной деятельностью с её базовыми компонентами: информационным (знания о физической культуре), </a:t>
            </a:r>
            <a:r>
              <a:rPr lang="ru-RU" dirty="0" err="1"/>
              <a:t>операциональным</a:t>
            </a:r>
            <a:r>
              <a:rPr lang="ru-RU" dirty="0"/>
              <a:t> (способы самостоятельной деятельности) и мотивационно-процессуальным (физическое совершенствование) </a:t>
            </a:r>
          </a:p>
        </p:txBody>
      </p:sp>
    </p:spTree>
    <p:extLst>
      <p:ext uri="{BB962C8B-B14F-4D97-AF65-F5344CB8AC3E}">
        <p14:creationId xmlns:p14="http://schemas.microsoft.com/office/powerpoint/2010/main" val="5000978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1484784"/>
            <a:ext cx="8505119" cy="4090962"/>
          </a:xfrm>
          <a:prstGeom prst="rect">
            <a:avLst/>
          </a:prstGeom>
        </p:spPr>
      </p:pic>
    </p:spTree>
    <p:extLst>
      <p:ext uri="{BB962C8B-B14F-4D97-AF65-F5344CB8AC3E}">
        <p14:creationId xmlns:p14="http://schemas.microsoft.com/office/powerpoint/2010/main" val="429200750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6632"/>
            <a:ext cx="8964488" cy="6624736"/>
          </a:xfrm>
        </p:spPr>
        <p:txBody>
          <a:bodyPr>
            <a:noAutofit/>
          </a:bodyPr>
          <a:lstStyle/>
          <a:p>
            <a:r>
              <a:rPr lang="ru-RU" sz="1450" dirty="0"/>
              <a:t>В целях усиления мотивационной составляющей учебного предмета, придания ей личностно значимого смысла, содержание Примерной рабочей программы представляется системой модулей, которые входят структурными компонентами в раздел «Физическое совершенствование» </a:t>
            </a:r>
          </a:p>
          <a:p>
            <a:r>
              <a:rPr lang="ru-RU" sz="1450" dirty="0"/>
              <a:t>Инвариантные модули включают в себя содержание базовых видов спорта: гимнастика, лёгкая атлетика, зимние виды спорта (на примере лыжной подготовки ), спортивные игры, плавание  Данные модули в своём предметном содержании ориентируются на всестороннюю физическую подготовленность учащихся, освоение ими технических действий и физических упражнений, содействующих обогащению двигательного опыта </a:t>
            </a:r>
          </a:p>
          <a:p>
            <a:r>
              <a:rPr lang="ru-RU" sz="1450" dirty="0"/>
              <a:t>Вариативные модули объединены в Примерной рабочей программе модулем «Спорт», содержание которого разрабатывается образовательной организацией на основе Примерных модульных программ по физической культуре для общеобразовательных организаций, рекомендуемых Министерством просвещения Российской Федерации  Основной содержательной направленностью вариативных модулей является подготовка учащихся к выполнению нормативных требований Всероссийского физкультурно-спортивного комплекса ГТО, активное вовлечение их в соревновательную деятельность  </a:t>
            </a:r>
          </a:p>
          <a:p>
            <a:r>
              <a:rPr lang="ru-RU" sz="1450" dirty="0"/>
              <a:t>Исходя из интересов учащихся, традиций конкретного региона или образовательной организации, модуль «Спорт» может разрабатываться учителями физической культуры на основе содержания базовой физической подготовки, национальных видов спорта, современных оздоровительных систем  В настоящей Примерной рабочей программе в помощь учителям физической культуры в рамках данного модуля, представлено примерное содержание «Базовой физической подготовки»  </a:t>
            </a:r>
          </a:p>
          <a:p>
            <a:r>
              <a:rPr lang="ru-RU" sz="1450" dirty="0"/>
              <a:t>Содержание Примерной рабочей программы изложено по годам обучения, где для каждого класса предусмотрен раздел «Универсальные учебные действия», в котором раскрывается вклад предмета в формирование познавательных, коммуникативных и регулятивных действий, соответствующих возможностям и особенностям школьников данного возраста  Личностные достижения непосредственно связаны с конкретным содержанием учебного предмета и представлены по мере его раскрытия  </a:t>
            </a:r>
          </a:p>
          <a:p>
            <a:r>
              <a:rPr lang="ru-RU" sz="1450" dirty="0"/>
              <a:t>Содержание рабочей программы, раскрытие личностных и </a:t>
            </a:r>
            <a:r>
              <a:rPr lang="ru-RU" sz="1450" dirty="0" err="1"/>
              <a:t>метапредметных</a:t>
            </a:r>
            <a:r>
              <a:rPr lang="ru-RU" sz="1450" dirty="0"/>
              <a:t> результатов обеспечивает преемственность и перспективность в освоении областей знаний, которые отражают ведущие идеи учебных предметов основной школы и подчёркивают её значение для формирования готовности учащихся к дальнейшему образованию в системе среднего полного или среднего профессионального </a:t>
            </a:r>
            <a:r>
              <a:rPr lang="ru-RU" sz="1500" dirty="0"/>
              <a:t>образования </a:t>
            </a:r>
          </a:p>
        </p:txBody>
      </p:sp>
    </p:spTree>
    <p:extLst>
      <p:ext uri="{BB962C8B-B14F-4D97-AF65-F5344CB8AC3E}">
        <p14:creationId xmlns:p14="http://schemas.microsoft.com/office/powerpoint/2010/main" val="32495243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620688"/>
            <a:ext cx="8532948" cy="5688632"/>
          </a:xfrm>
          <a:prstGeom prst="rect">
            <a:avLst/>
          </a:prstGeom>
        </p:spPr>
      </p:pic>
    </p:spTree>
    <p:extLst>
      <p:ext uri="{BB962C8B-B14F-4D97-AF65-F5344CB8AC3E}">
        <p14:creationId xmlns:p14="http://schemas.microsoft.com/office/powerpoint/2010/main" val="8132239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a:t>МЕСТО УЧЕБНОГО ПРЕДМЕТА «ФИЗИЧЕСКАЯ КУЛЬТУРА» </a:t>
            </a:r>
            <a:br>
              <a:rPr lang="ru-RU" sz="2800" dirty="0"/>
            </a:br>
            <a:r>
              <a:rPr lang="ru-RU" sz="2800" dirty="0"/>
              <a:t>В УЧЕБНОМ ПЛАНЕ</a:t>
            </a:r>
          </a:p>
        </p:txBody>
      </p:sp>
      <p:sp>
        <p:nvSpPr>
          <p:cNvPr id="3" name="Объект 2"/>
          <p:cNvSpPr>
            <a:spLocks noGrp="1"/>
          </p:cNvSpPr>
          <p:nvPr>
            <p:ph idx="1"/>
          </p:nvPr>
        </p:nvSpPr>
        <p:spPr>
          <a:xfrm>
            <a:off x="251520" y="1600200"/>
            <a:ext cx="8435280" cy="5141168"/>
          </a:xfrm>
        </p:spPr>
        <p:txBody>
          <a:bodyPr>
            <a:normAutofit fontScale="70000" lnSpcReduction="20000"/>
          </a:bodyPr>
          <a:lstStyle/>
          <a:p>
            <a:r>
              <a:rPr lang="ru-RU" dirty="0"/>
              <a:t>Общий объём часов, отведённых на изучение учебной дисциплины «Физическая культура» в основной школе составляет 510 часов (три часа в неделю в каждом классе)  На модульный блок «Базовая физическая подготовка» отводится 150 часов из общего объёма (один час в неделю в каждом классе)  </a:t>
            </a:r>
          </a:p>
          <a:p>
            <a:r>
              <a:rPr lang="ru-RU" dirty="0"/>
              <a:t>При разработке рабочей программы по предмету «Физическая культура» следует учитывать, что вариативные модули (не менее 1 часа в неделю с 5 по 9 класс) могут быть реализованы во внеурочной деятельности, в том числе в форме сетевого взаимодействия с организациями системы дополнительного образования детей </a:t>
            </a:r>
          </a:p>
          <a:p>
            <a:r>
              <a:rPr lang="ru-RU" dirty="0"/>
              <a:t>При подготовке Примерной рабочей программы учитывались личностные и </a:t>
            </a:r>
            <a:r>
              <a:rPr lang="ru-RU" dirty="0" err="1"/>
              <a:t>метапредметные</a:t>
            </a:r>
            <a:r>
              <a:rPr lang="ru-RU" dirty="0"/>
              <a:t> результаты, зафиксированные в Федеральном государственном образовательном стандарте основного общего образования и в «Универсальном кодификаторе элементов содержания и требований к результатам освоения основной образовательной программы основного общего образования»  </a:t>
            </a:r>
          </a:p>
          <a:p>
            <a:endParaRPr lang="ru-RU" dirty="0"/>
          </a:p>
        </p:txBody>
      </p:sp>
    </p:spTree>
    <p:extLst>
      <p:ext uri="{BB962C8B-B14F-4D97-AF65-F5344CB8AC3E}">
        <p14:creationId xmlns:p14="http://schemas.microsoft.com/office/powerpoint/2010/main" val="42659035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61987" y="595312"/>
            <a:ext cx="7820025" cy="5667375"/>
          </a:xfrm>
          <a:prstGeom prst="rect">
            <a:avLst/>
          </a:prstGeom>
        </p:spPr>
      </p:pic>
    </p:spTree>
    <p:extLst>
      <p:ext uri="{BB962C8B-B14F-4D97-AF65-F5344CB8AC3E}">
        <p14:creationId xmlns:p14="http://schemas.microsoft.com/office/powerpoint/2010/main" val="320850880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sz="4000" b="1" dirty="0"/>
            </a:br>
            <a:r>
              <a:rPr lang="ru-RU" sz="4000" b="1" dirty="0"/>
              <a:t>СОДЕРЖАНИЕ УЧЕБНОГО ПРЕДМЕТА  «ФИЗИЧЕСКАЯ КУЛЬТУРА»</a:t>
            </a:r>
            <a:br>
              <a:rPr lang="ru-RU" sz="4000" b="1" dirty="0"/>
            </a:br>
            <a:r>
              <a:rPr lang="ru-RU" sz="4000" b="1" dirty="0">
                <a:ln w="22225">
                  <a:solidFill>
                    <a:schemeClr val="accent2"/>
                  </a:solidFill>
                  <a:prstDash val="solid"/>
                </a:ln>
                <a:solidFill>
                  <a:schemeClr val="accent2">
                    <a:lumMod val="40000"/>
                    <a:lumOff val="60000"/>
                  </a:schemeClr>
                </a:solidFill>
              </a:rPr>
              <a:t>5 класс</a:t>
            </a:r>
            <a:br>
              <a:rPr lang="ru-RU" b="1" dirty="0"/>
            </a:br>
            <a:endParaRPr lang="ru-RU" dirty="0"/>
          </a:p>
        </p:txBody>
      </p:sp>
      <p:sp>
        <p:nvSpPr>
          <p:cNvPr id="3" name="Объект 2"/>
          <p:cNvSpPr>
            <a:spLocks noGrp="1"/>
          </p:cNvSpPr>
          <p:nvPr>
            <p:ph idx="1"/>
          </p:nvPr>
        </p:nvSpPr>
        <p:spPr>
          <a:xfrm>
            <a:off x="107504" y="1600200"/>
            <a:ext cx="8579296" cy="5069160"/>
          </a:xfrm>
        </p:spPr>
        <p:txBody>
          <a:bodyPr>
            <a:normAutofit fontScale="85000" lnSpcReduction="20000"/>
          </a:bodyPr>
          <a:lstStyle/>
          <a:p>
            <a:r>
              <a:rPr lang="ru-RU" b="1" dirty="0">
                <a:solidFill>
                  <a:srgbClr val="FF0000"/>
                </a:solidFill>
              </a:rPr>
              <a:t>Знания о физической культуре.</a:t>
            </a:r>
            <a:r>
              <a:rPr lang="ru-RU" dirty="0">
                <a:solidFill>
                  <a:srgbClr val="FF0000"/>
                </a:solidFill>
              </a:rPr>
              <a:t> </a:t>
            </a:r>
            <a:r>
              <a:rPr lang="ru-RU" dirty="0"/>
              <a:t>Физическая культура в основной школе: задачи, содержание и формы организации занятий  Система дополнительного обучения физической культуре; организация спортивной работы в общеобразовательной школе  </a:t>
            </a:r>
          </a:p>
          <a:p>
            <a:r>
              <a:rPr lang="ru-RU" dirty="0">
                <a:solidFill>
                  <a:srgbClr val="FF0000"/>
                </a:solidFill>
              </a:rPr>
              <a:t>Физическая культура и здоровый образ жизни: </a:t>
            </a:r>
            <a:r>
              <a:rPr lang="ru-RU" dirty="0"/>
              <a:t>характеристика основных форм занятий физической культурой, их связь с укреплением здоровья, организацией отдыха и досуга </a:t>
            </a:r>
          </a:p>
          <a:p>
            <a:r>
              <a:rPr lang="ru-RU" dirty="0"/>
              <a:t>Исторические сведения об Олимпийских играх Древней Греции, характеристика их содержания и правил спортивной борьбы  Расцвет и завершение истории Олимпийских игр древности </a:t>
            </a:r>
          </a:p>
          <a:p>
            <a:endParaRPr lang="ru-RU" dirty="0"/>
          </a:p>
        </p:txBody>
      </p:sp>
    </p:spTree>
    <p:extLst>
      <p:ext uri="{BB962C8B-B14F-4D97-AF65-F5344CB8AC3E}">
        <p14:creationId xmlns:p14="http://schemas.microsoft.com/office/powerpoint/2010/main" val="40747028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99592" y="548680"/>
            <a:ext cx="7704856" cy="5421936"/>
          </a:xfrm>
          <a:prstGeom prst="rect">
            <a:avLst/>
          </a:prstGeom>
        </p:spPr>
      </p:pic>
    </p:spTree>
    <p:extLst>
      <p:ext uri="{BB962C8B-B14F-4D97-AF65-F5344CB8AC3E}">
        <p14:creationId xmlns:p14="http://schemas.microsoft.com/office/powerpoint/2010/main" val="16376820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t>Способы самостоятельной деятельности</a:t>
            </a:r>
            <a:endParaRPr lang="ru-RU" sz="3600" dirty="0"/>
          </a:p>
        </p:txBody>
      </p:sp>
      <p:sp>
        <p:nvSpPr>
          <p:cNvPr id="3" name="Объект 2"/>
          <p:cNvSpPr>
            <a:spLocks noGrp="1"/>
          </p:cNvSpPr>
          <p:nvPr>
            <p:ph idx="1"/>
          </p:nvPr>
        </p:nvSpPr>
        <p:spPr>
          <a:xfrm>
            <a:off x="179512" y="1600200"/>
            <a:ext cx="8507288" cy="5069160"/>
          </a:xfrm>
        </p:spPr>
        <p:txBody>
          <a:bodyPr>
            <a:noAutofit/>
          </a:bodyPr>
          <a:lstStyle/>
          <a:p>
            <a:r>
              <a:rPr lang="ru-RU" sz="1800" dirty="0"/>
              <a:t>Режим дня и его значение для учащихся школы, связь с умственной работоспособностью  Составление индивидуального режима дня; определение основных индивидуальных видов деятельности, их временных диапазонов и последовательности в выполнении</a:t>
            </a:r>
          </a:p>
          <a:p>
            <a:r>
              <a:rPr lang="ru-RU" sz="1800" dirty="0"/>
              <a:t>Физическое развитие человека, его показатели и способы измерения  Осанка как показатель физического развития, правила предупреждения её нарушений в условиях учебной и бытовой деятельности  Способы измерения и оценивания осанки  Составление комплексов физических упражнений с коррекционной направленностью и правил их самостоятельного проведения </a:t>
            </a:r>
          </a:p>
          <a:p>
            <a:r>
              <a:rPr lang="ru-RU" sz="1800" dirty="0"/>
              <a:t>Проведение самостоятельных занятий физическими упражнениями на открытых площадках и в домашних условиях; подготовка мест занятий, выбор одежды и обуви; предупреждение травматизма </a:t>
            </a:r>
          </a:p>
          <a:p>
            <a:r>
              <a:rPr lang="ru-RU" sz="1800" dirty="0"/>
              <a:t>Оценивание состояния организма в покое и после физической нагрузки в процессе самостоятельных занятий физической культуры и спортом </a:t>
            </a:r>
          </a:p>
          <a:p>
            <a:r>
              <a:rPr lang="ru-RU" sz="1800" dirty="0"/>
              <a:t>Составление дневника физической культуры </a:t>
            </a:r>
          </a:p>
        </p:txBody>
      </p:sp>
    </p:spTree>
    <p:extLst>
      <p:ext uri="{BB962C8B-B14F-4D97-AF65-F5344CB8AC3E}">
        <p14:creationId xmlns:p14="http://schemas.microsoft.com/office/powerpoint/2010/main" val="24619613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67544" y="548680"/>
            <a:ext cx="8336561" cy="5552280"/>
          </a:xfrm>
          <a:prstGeom prst="rect">
            <a:avLst/>
          </a:prstGeom>
        </p:spPr>
      </p:pic>
    </p:spTree>
    <p:extLst>
      <p:ext uri="{BB962C8B-B14F-4D97-AF65-F5344CB8AC3E}">
        <p14:creationId xmlns:p14="http://schemas.microsoft.com/office/powerpoint/2010/main" val="851574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a:t>Физическое совершенствование.</a:t>
            </a:r>
            <a:r>
              <a:rPr lang="ru-RU" sz="2800" dirty="0"/>
              <a:t> </a:t>
            </a:r>
            <a:r>
              <a:rPr lang="ru-RU" sz="2800" b="1" i="1" dirty="0"/>
              <a:t>Физкультурно-оздоровительная деятельность</a:t>
            </a:r>
            <a:endParaRPr lang="ru-RU" sz="2800" dirty="0"/>
          </a:p>
        </p:txBody>
      </p:sp>
      <p:sp>
        <p:nvSpPr>
          <p:cNvPr id="3" name="Объект 2"/>
          <p:cNvSpPr>
            <a:spLocks noGrp="1"/>
          </p:cNvSpPr>
          <p:nvPr>
            <p:ph idx="1"/>
          </p:nvPr>
        </p:nvSpPr>
        <p:spPr>
          <a:xfrm>
            <a:off x="179512" y="1600200"/>
            <a:ext cx="8712968" cy="5141168"/>
          </a:xfrm>
        </p:spPr>
        <p:txBody>
          <a:bodyPr>
            <a:normAutofit lnSpcReduction="10000"/>
          </a:bodyPr>
          <a:lstStyle/>
          <a:p>
            <a:r>
              <a:rPr lang="ru-RU" dirty="0"/>
              <a:t>Роль и значение физкультурно-оздоровительной деятельности в здоровом образе жизни современного человека  Упражнения утренней зарядки и физкультминуток, дыхательной и зрительной гимнастики в процессе учебных занятий; закаливающие процедуры после занятий утренней зарядкой  Упражнения на развитие гибкости и подвижности суставов; развитие координации; формирование телосложения с использованием внешних отягощений </a:t>
            </a:r>
          </a:p>
        </p:txBody>
      </p:sp>
    </p:spTree>
    <p:extLst>
      <p:ext uri="{BB962C8B-B14F-4D97-AF65-F5344CB8AC3E}">
        <p14:creationId xmlns:p14="http://schemas.microsoft.com/office/powerpoint/2010/main" val="15770398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t>Спортивно-оздоровительная деятельность</a:t>
            </a:r>
            <a:endParaRPr lang="ru-RU" dirty="0"/>
          </a:p>
        </p:txBody>
      </p:sp>
      <p:pic>
        <p:nvPicPr>
          <p:cNvPr id="4" name="Объект 3"/>
          <p:cNvPicPr>
            <a:picLocks noGrp="1" noChangeAspect="1"/>
          </p:cNvPicPr>
          <p:nvPr>
            <p:ph idx="1"/>
          </p:nvPr>
        </p:nvPicPr>
        <p:blipFill>
          <a:blip r:embed="rId2"/>
          <a:stretch>
            <a:fillRect/>
          </a:stretch>
        </p:blipFill>
        <p:spPr>
          <a:xfrm>
            <a:off x="4932040" y="1844824"/>
            <a:ext cx="4032448" cy="4058888"/>
          </a:xfrm>
          <a:prstGeom prst="rect">
            <a:avLst/>
          </a:prstGeom>
        </p:spPr>
      </p:pic>
      <p:sp>
        <p:nvSpPr>
          <p:cNvPr id="6" name="TextBox 5"/>
          <p:cNvSpPr txBox="1"/>
          <p:nvPr/>
        </p:nvSpPr>
        <p:spPr>
          <a:xfrm>
            <a:off x="179512" y="1417639"/>
            <a:ext cx="4536504" cy="5232202"/>
          </a:xfrm>
          <a:prstGeom prst="rect">
            <a:avLst/>
          </a:prstGeom>
          <a:noFill/>
        </p:spPr>
        <p:txBody>
          <a:bodyPr wrap="square" rtlCol="0">
            <a:spAutoFit/>
          </a:bodyPr>
          <a:lstStyle/>
          <a:p>
            <a:r>
              <a:rPr lang="ru-RU" sz="2800" i="1" u="sng" dirty="0"/>
              <a:t>Модуль</a:t>
            </a:r>
            <a:r>
              <a:rPr lang="ru-RU" sz="2800" i="1" u="sng" dirty="0">
                <a:solidFill>
                  <a:srgbClr val="FF0000"/>
                </a:solidFill>
              </a:rPr>
              <a:t> «Гимнастика»</a:t>
            </a:r>
          </a:p>
          <a:p>
            <a:endParaRPr lang="ru-RU" sz="1600" dirty="0"/>
          </a:p>
          <a:p>
            <a:r>
              <a:rPr lang="ru-RU" sz="1600" dirty="0"/>
              <a:t>Кувырки вперёд и назад в группировке; кувырки вперёд ноги «</a:t>
            </a:r>
            <a:r>
              <a:rPr lang="ru-RU" sz="1600" dirty="0" err="1"/>
              <a:t>скрестно</a:t>
            </a:r>
            <a:r>
              <a:rPr lang="ru-RU" sz="1600" dirty="0"/>
              <a:t>»; кувырки назад из стойки на лопатках (мальчики)  Опорные прыжки через гимнастического козла ноги врозь (мальчики); опорные прыжки на гимнастического козла с последующим спрыгиванием (девочки) </a:t>
            </a:r>
          </a:p>
          <a:p>
            <a:r>
              <a:rPr lang="ru-RU" sz="1600" dirty="0"/>
              <a:t>Упражнения на низком гимнастическом бревне: передвижение ходьбой с поворотами кругом и на 90°, лёгкие подпрыгивания; подпрыгивания толчком двумя ногами; передвижение приставным шагом (девочки)  Упражнения на гимнастической лестнице: </a:t>
            </a:r>
            <a:r>
              <a:rPr lang="ru-RU" sz="1600" dirty="0" err="1"/>
              <a:t>перелезание</a:t>
            </a:r>
            <a:r>
              <a:rPr lang="ru-RU" sz="1600" dirty="0"/>
              <a:t> приставным шагом правым и левым боком; лазанье разноимённым способом по диагонали и одноимённым способом вверх  Расхождение на гимнастической скамейке правым и левым боком способом «удерживая за плечи» </a:t>
            </a:r>
          </a:p>
          <a:p>
            <a:endParaRPr lang="ru-RU" dirty="0"/>
          </a:p>
        </p:txBody>
      </p:sp>
    </p:spTree>
    <p:extLst>
      <p:ext uri="{BB962C8B-B14F-4D97-AF65-F5344CB8AC3E}">
        <p14:creationId xmlns:p14="http://schemas.microsoft.com/office/powerpoint/2010/main" val="16937557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1547664" y="3789040"/>
            <a:ext cx="6840760" cy="2846225"/>
          </a:xfrm>
          <a:prstGeom prst="rect">
            <a:avLst/>
          </a:prstGeom>
        </p:spPr>
      </p:pic>
      <p:sp>
        <p:nvSpPr>
          <p:cNvPr id="6" name="TextBox 5"/>
          <p:cNvSpPr txBox="1"/>
          <p:nvPr/>
        </p:nvSpPr>
        <p:spPr>
          <a:xfrm>
            <a:off x="251520" y="260648"/>
            <a:ext cx="8640960" cy="3908762"/>
          </a:xfrm>
          <a:prstGeom prst="rect">
            <a:avLst/>
          </a:prstGeom>
          <a:noFill/>
        </p:spPr>
        <p:txBody>
          <a:bodyPr wrap="square" rtlCol="0">
            <a:spAutoFit/>
          </a:bodyPr>
          <a:lstStyle/>
          <a:p>
            <a:r>
              <a:rPr lang="ru-RU" sz="2800" i="1" u="sng" dirty="0"/>
              <a:t>Модуль </a:t>
            </a:r>
            <a:r>
              <a:rPr lang="ru-RU" sz="2800" i="1" u="sng" dirty="0">
                <a:solidFill>
                  <a:srgbClr val="FF0000"/>
                </a:solidFill>
              </a:rPr>
              <a:t>«Лёгкая атлетика»</a:t>
            </a:r>
          </a:p>
          <a:p>
            <a:endParaRPr lang="ru-RU" sz="2800" i="1" u="sng" dirty="0"/>
          </a:p>
          <a:p>
            <a:r>
              <a:rPr lang="ru-RU" sz="2400" dirty="0"/>
              <a:t>Бег на длинные дистанции с равномерной скоростью передвижения с высокого старта; бег на короткие дистанции с максимальной скоростью передвижения  Прыжки в длину с разбега способом «согнув ноги»; прыжки в высоту с прямого разбега  </a:t>
            </a:r>
          </a:p>
          <a:p>
            <a:r>
              <a:rPr lang="ru-RU" sz="2400" dirty="0"/>
              <a:t>Метание малого мяча с места в вертикальную неподвижную мишень; метание малого мяча на дальность с трёх шагов разбега </a:t>
            </a:r>
          </a:p>
        </p:txBody>
      </p:sp>
    </p:spTree>
    <p:extLst>
      <p:ext uri="{BB962C8B-B14F-4D97-AF65-F5344CB8AC3E}">
        <p14:creationId xmlns:p14="http://schemas.microsoft.com/office/powerpoint/2010/main" val="8586628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755576" y="116632"/>
            <a:ext cx="7416824" cy="2952170"/>
          </a:xfrm>
          <a:prstGeom prst="rect">
            <a:avLst/>
          </a:prstGeom>
        </p:spPr>
      </p:pic>
      <p:sp>
        <p:nvSpPr>
          <p:cNvPr id="5" name="TextBox 4"/>
          <p:cNvSpPr txBox="1"/>
          <p:nvPr/>
        </p:nvSpPr>
        <p:spPr>
          <a:xfrm>
            <a:off x="179512" y="3429000"/>
            <a:ext cx="8784976" cy="2800767"/>
          </a:xfrm>
          <a:prstGeom prst="rect">
            <a:avLst/>
          </a:prstGeom>
          <a:noFill/>
        </p:spPr>
        <p:txBody>
          <a:bodyPr wrap="square" rtlCol="0">
            <a:spAutoFit/>
          </a:bodyPr>
          <a:lstStyle/>
          <a:p>
            <a:r>
              <a:rPr lang="ru-RU" sz="3200" i="1" u="sng" dirty="0"/>
              <a:t>Модуль </a:t>
            </a:r>
            <a:r>
              <a:rPr lang="ru-RU" sz="3200" i="1" u="sng" dirty="0">
                <a:solidFill>
                  <a:srgbClr val="FF0000"/>
                </a:solidFill>
              </a:rPr>
              <a:t>«Зимние виды спорта» </a:t>
            </a:r>
          </a:p>
          <a:p>
            <a:endParaRPr lang="ru-RU" sz="2400" i="1" dirty="0"/>
          </a:p>
          <a:p>
            <a:r>
              <a:rPr lang="ru-RU" sz="2400" dirty="0"/>
              <a:t>Передвижение на лыжах попеременным </a:t>
            </a:r>
            <a:r>
              <a:rPr lang="ru-RU" sz="2400" dirty="0" err="1"/>
              <a:t>двухшажным</a:t>
            </a:r>
            <a:r>
              <a:rPr lang="ru-RU" sz="2400" dirty="0"/>
              <a:t> ходом; повороты на лыжах переступанием на месте и в движении по учебной дистанции; подъём по пологому склону способом «лесенка» и спуск в основной стойке; преодоление небольших бугров и впадин при спуске с пологого склона </a:t>
            </a:r>
            <a:r>
              <a:rPr lang="ru-RU" dirty="0"/>
              <a:t> </a:t>
            </a:r>
          </a:p>
        </p:txBody>
      </p:sp>
    </p:spTree>
    <p:extLst>
      <p:ext uri="{BB962C8B-B14F-4D97-AF65-F5344CB8AC3E}">
        <p14:creationId xmlns:p14="http://schemas.microsoft.com/office/powerpoint/2010/main" val="35122553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2996952"/>
          </a:xfrm>
        </p:spPr>
        <p:txBody>
          <a:bodyPr>
            <a:normAutofit fontScale="90000"/>
          </a:bodyPr>
          <a:lstStyle/>
          <a:p>
            <a:pPr algn="l"/>
            <a:br>
              <a:rPr lang="ru-RU" sz="3600" u="sng" dirty="0"/>
            </a:br>
            <a:r>
              <a:rPr lang="ru-RU" sz="3600" u="sng" dirty="0">
                <a:solidFill>
                  <a:srgbClr val="FF0000"/>
                </a:solidFill>
              </a:rPr>
              <a:t>Волейбол </a:t>
            </a:r>
            <a:r>
              <a:rPr lang="ru-RU" sz="3600" dirty="0"/>
              <a:t> </a:t>
            </a:r>
            <a:br>
              <a:rPr lang="ru-RU" sz="3600" dirty="0"/>
            </a:br>
            <a:br>
              <a:rPr lang="ru-RU" sz="3600" dirty="0"/>
            </a:br>
            <a:r>
              <a:rPr lang="ru-RU" sz="3600" dirty="0"/>
              <a:t>Прямая нижняя подача мяча; приём и передача мяча двумя руками снизу и сверху на месте и в движении; ранее разученные технические действия с мячом  </a:t>
            </a:r>
            <a:br>
              <a:rPr lang="ru-RU" dirty="0"/>
            </a:br>
            <a:endParaRPr lang="ru-RU" dirty="0"/>
          </a:p>
        </p:txBody>
      </p:sp>
      <p:pic>
        <p:nvPicPr>
          <p:cNvPr id="4" name="Объект 3"/>
          <p:cNvPicPr>
            <a:picLocks noGrp="1" noChangeAspect="1"/>
          </p:cNvPicPr>
          <p:nvPr>
            <p:ph idx="1"/>
          </p:nvPr>
        </p:nvPicPr>
        <p:blipFill>
          <a:blip r:embed="rId2"/>
          <a:stretch>
            <a:fillRect/>
          </a:stretch>
        </p:blipFill>
        <p:spPr>
          <a:xfrm>
            <a:off x="457200" y="3212976"/>
            <a:ext cx="8435280" cy="3463294"/>
          </a:xfrm>
          <a:prstGeom prst="rect">
            <a:avLst/>
          </a:prstGeom>
        </p:spPr>
      </p:pic>
    </p:spTree>
    <p:extLst>
      <p:ext uri="{BB962C8B-B14F-4D97-AF65-F5344CB8AC3E}">
        <p14:creationId xmlns:p14="http://schemas.microsoft.com/office/powerpoint/2010/main" val="7745869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457200" y="274638"/>
            <a:ext cx="8253395" cy="3590508"/>
          </a:xfrm>
          <a:prstGeom prst="rect">
            <a:avLst/>
          </a:prstGeom>
        </p:spPr>
      </p:pic>
      <p:sp>
        <p:nvSpPr>
          <p:cNvPr id="5" name="TextBox 4"/>
          <p:cNvSpPr txBox="1"/>
          <p:nvPr/>
        </p:nvSpPr>
        <p:spPr>
          <a:xfrm>
            <a:off x="185372" y="4005064"/>
            <a:ext cx="8531083" cy="2739211"/>
          </a:xfrm>
          <a:prstGeom prst="rect">
            <a:avLst/>
          </a:prstGeom>
          <a:noFill/>
        </p:spPr>
        <p:txBody>
          <a:bodyPr wrap="square" rtlCol="0">
            <a:spAutoFit/>
          </a:bodyPr>
          <a:lstStyle/>
          <a:p>
            <a:r>
              <a:rPr lang="ru-RU" sz="3200" u="sng" dirty="0">
                <a:solidFill>
                  <a:srgbClr val="FF0000"/>
                </a:solidFill>
              </a:rPr>
              <a:t>Футбол </a:t>
            </a:r>
            <a:r>
              <a:rPr lang="ru-RU" sz="2000" i="1" dirty="0"/>
              <a:t> </a:t>
            </a:r>
          </a:p>
          <a:p>
            <a:r>
              <a:rPr lang="ru-RU" sz="2000" dirty="0"/>
              <a:t>Удар по неподвижному мячу внутренней стороной стопы с небольшого разбега; остановка катящегося мяча способом «</a:t>
            </a:r>
            <a:r>
              <a:rPr lang="ru-RU" sz="2000" dirty="0" err="1"/>
              <a:t>наступания</a:t>
            </a:r>
            <a:r>
              <a:rPr lang="ru-RU" sz="2000" dirty="0"/>
              <a:t>»; ведение мяча «по прямой», «по кругу» и </a:t>
            </a:r>
          </a:p>
          <a:p>
            <a:r>
              <a:rPr lang="ru-RU" sz="2000" dirty="0"/>
              <a:t>«змейкой»; обводка мячом ориентиров (конусов)  </a:t>
            </a:r>
          </a:p>
          <a:p>
            <a:r>
              <a:rPr lang="ru-RU" sz="2000" dirty="0"/>
              <a:t>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a:t>
            </a:r>
          </a:p>
        </p:txBody>
      </p:sp>
    </p:spTree>
    <p:extLst>
      <p:ext uri="{BB962C8B-B14F-4D97-AF65-F5344CB8AC3E}">
        <p14:creationId xmlns:p14="http://schemas.microsoft.com/office/powerpoint/2010/main" val="7266115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«Спорт»</a:t>
            </a:r>
            <a:r>
              <a:rPr lang="ru-RU" dirty="0">
                <a:solidFill>
                  <a:srgbClr val="FF0000"/>
                </a:solidFill>
              </a:rPr>
              <a:t> </a:t>
            </a:r>
          </a:p>
        </p:txBody>
      </p:sp>
      <p:pic>
        <p:nvPicPr>
          <p:cNvPr id="4" name="Объект 3"/>
          <p:cNvPicPr>
            <a:picLocks noGrp="1" noChangeAspect="1"/>
          </p:cNvPicPr>
          <p:nvPr>
            <p:ph idx="1"/>
          </p:nvPr>
        </p:nvPicPr>
        <p:blipFill>
          <a:blip r:embed="rId2"/>
          <a:stretch>
            <a:fillRect/>
          </a:stretch>
        </p:blipFill>
        <p:spPr>
          <a:xfrm>
            <a:off x="107504" y="1417638"/>
            <a:ext cx="5472608" cy="4963690"/>
          </a:xfrm>
          <a:prstGeom prst="rect">
            <a:avLst/>
          </a:prstGeom>
        </p:spPr>
      </p:pic>
      <p:sp>
        <p:nvSpPr>
          <p:cNvPr id="5" name="TextBox 4"/>
          <p:cNvSpPr txBox="1"/>
          <p:nvPr/>
        </p:nvSpPr>
        <p:spPr>
          <a:xfrm>
            <a:off x="5940152" y="1417638"/>
            <a:ext cx="2880320" cy="4616648"/>
          </a:xfrm>
          <a:prstGeom prst="rect">
            <a:avLst/>
          </a:prstGeom>
          <a:noFill/>
        </p:spPr>
        <p:txBody>
          <a:bodyPr wrap="square" rtlCol="0">
            <a:spAutoFit/>
          </a:bodyPr>
          <a:lstStyle/>
          <a:p>
            <a:r>
              <a:rPr lang="ru-RU" sz="2100" dirty="0"/>
              <a:t>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 </a:t>
            </a:r>
          </a:p>
        </p:txBody>
      </p:sp>
    </p:spTree>
    <p:extLst>
      <p:ext uri="{BB962C8B-B14F-4D97-AF65-F5344CB8AC3E}">
        <p14:creationId xmlns:p14="http://schemas.microsoft.com/office/powerpoint/2010/main" val="25223985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СОДЕРЖАНИЕ УЧЕБНОГО ПРЕДМЕТА  «ФИЗИЧЕСКАЯ КУЛЬТУРА»</a:t>
            </a:r>
            <a:br>
              <a:rPr lang="ru-RU" b="1" dirty="0"/>
            </a:br>
            <a:r>
              <a:rPr lang="ru-RU" b="1" dirty="0">
                <a:ln w="22225">
                  <a:solidFill>
                    <a:schemeClr val="accent2"/>
                  </a:solidFill>
                  <a:prstDash val="solid"/>
                </a:ln>
                <a:solidFill>
                  <a:schemeClr val="accent2">
                    <a:lumMod val="40000"/>
                    <a:lumOff val="60000"/>
                  </a:schemeClr>
                </a:solidFill>
              </a:rPr>
              <a:t>6 класс</a:t>
            </a:r>
            <a:endParaRPr lang="ru-RU" dirty="0"/>
          </a:p>
        </p:txBody>
      </p:sp>
      <p:sp>
        <p:nvSpPr>
          <p:cNvPr id="3" name="Объект 2"/>
          <p:cNvSpPr>
            <a:spLocks noGrp="1"/>
          </p:cNvSpPr>
          <p:nvPr>
            <p:ph idx="1"/>
          </p:nvPr>
        </p:nvSpPr>
        <p:spPr>
          <a:xfrm>
            <a:off x="179512" y="1772816"/>
            <a:ext cx="8507288" cy="4824536"/>
          </a:xfrm>
        </p:spPr>
        <p:txBody>
          <a:bodyPr/>
          <a:lstStyle/>
          <a:p>
            <a:r>
              <a:rPr lang="ru-RU" b="1" dirty="0">
                <a:solidFill>
                  <a:srgbClr val="FF0000"/>
                </a:solidFill>
              </a:rPr>
              <a:t>Знания о физической культуре</a:t>
            </a:r>
          </a:p>
          <a:p>
            <a:r>
              <a:rPr lang="ru-RU" dirty="0"/>
              <a:t>Возрождение Олимпийских игр и олимпийского движения в современном мире; роль Пьера де Кубертена в их становлении и развитии  Девиз, символика и ритуалы современных Олимпийских игр  История организации и проведения первых Олимпийских игр современности; первые олимпийские чемпионы </a:t>
            </a:r>
          </a:p>
          <a:p>
            <a:endParaRPr lang="ru-RU" dirty="0"/>
          </a:p>
        </p:txBody>
      </p:sp>
    </p:spTree>
    <p:extLst>
      <p:ext uri="{BB962C8B-B14F-4D97-AF65-F5344CB8AC3E}">
        <p14:creationId xmlns:p14="http://schemas.microsoft.com/office/powerpoint/2010/main" val="16954183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560" y="476672"/>
            <a:ext cx="7920880" cy="5948095"/>
          </a:xfrm>
          <a:prstGeom prst="rect">
            <a:avLst/>
          </a:prstGeom>
        </p:spPr>
      </p:pic>
    </p:spTree>
    <p:extLst>
      <p:ext uri="{BB962C8B-B14F-4D97-AF65-F5344CB8AC3E}">
        <p14:creationId xmlns:p14="http://schemas.microsoft.com/office/powerpoint/2010/main" val="28922171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t>Способы самостоятельной деятельности</a:t>
            </a:r>
            <a:endParaRPr lang="ru-RU" sz="3600" dirty="0"/>
          </a:p>
        </p:txBody>
      </p:sp>
      <p:sp>
        <p:nvSpPr>
          <p:cNvPr id="3" name="Объект 2"/>
          <p:cNvSpPr>
            <a:spLocks noGrp="1"/>
          </p:cNvSpPr>
          <p:nvPr>
            <p:ph idx="1"/>
          </p:nvPr>
        </p:nvSpPr>
        <p:spPr>
          <a:xfrm>
            <a:off x="179512" y="1600200"/>
            <a:ext cx="8507288" cy="5141168"/>
          </a:xfrm>
        </p:spPr>
        <p:txBody>
          <a:bodyPr>
            <a:normAutofit fontScale="85000" lnSpcReduction="20000"/>
          </a:bodyPr>
          <a:lstStyle/>
          <a:p>
            <a:r>
              <a:rPr lang="ru-RU" dirty="0"/>
              <a:t>Ведение дневника физической культуры  Физическая подготовка и её влияние на развитие систем организма, связь с укреплением здоровья; физическая подготовленность как результат физической подготовки  </a:t>
            </a:r>
          </a:p>
          <a:p>
            <a:r>
              <a:rPr lang="ru-RU" dirty="0"/>
              <a:t>Правила и способы самостоятельного развития физических качеств  Способы определения индивидуальной физической нагрузки  Правила проведения измерительных процедур по оценке физической подготовленности  Правила техники выполнения тестовых заданий и способы регистрации их результатов  </a:t>
            </a:r>
          </a:p>
          <a:p>
            <a:r>
              <a:rPr lang="ru-RU" dirty="0"/>
              <a:t>Правила и способы составления плана самостоятельных занятий физической подготовкой </a:t>
            </a:r>
          </a:p>
          <a:p>
            <a:endParaRPr lang="ru-RU" dirty="0"/>
          </a:p>
        </p:txBody>
      </p:sp>
    </p:spTree>
    <p:extLst>
      <p:ext uri="{BB962C8B-B14F-4D97-AF65-F5344CB8AC3E}">
        <p14:creationId xmlns:p14="http://schemas.microsoft.com/office/powerpoint/2010/main" val="7405035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764704"/>
            <a:ext cx="8400933" cy="5040560"/>
          </a:xfrm>
          <a:prstGeom prst="rect">
            <a:avLst/>
          </a:prstGeom>
        </p:spPr>
      </p:pic>
    </p:spTree>
    <p:extLst>
      <p:ext uri="{BB962C8B-B14F-4D97-AF65-F5344CB8AC3E}">
        <p14:creationId xmlns:p14="http://schemas.microsoft.com/office/powerpoint/2010/main" val="27633089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2513" y="260648"/>
            <a:ext cx="8229600" cy="1143000"/>
          </a:xfrm>
        </p:spPr>
        <p:txBody>
          <a:bodyPr>
            <a:noAutofit/>
          </a:bodyPr>
          <a:lstStyle/>
          <a:p>
            <a:r>
              <a:rPr lang="ru-RU" sz="2800" b="1" dirty="0"/>
              <a:t>Физическое совершенствование.</a:t>
            </a:r>
            <a:r>
              <a:rPr lang="ru-RU" sz="2800" dirty="0"/>
              <a:t> </a:t>
            </a:r>
            <a:r>
              <a:rPr lang="ru-RU" sz="2800" b="1" i="1" dirty="0"/>
              <a:t>Физкультурно-оздоровительная деятельность</a:t>
            </a:r>
            <a:endParaRPr lang="ru-RU" sz="2800" dirty="0"/>
          </a:p>
        </p:txBody>
      </p:sp>
      <p:sp>
        <p:nvSpPr>
          <p:cNvPr id="3" name="Объект 2"/>
          <p:cNvSpPr>
            <a:spLocks noGrp="1"/>
          </p:cNvSpPr>
          <p:nvPr>
            <p:ph idx="1"/>
          </p:nvPr>
        </p:nvSpPr>
        <p:spPr>
          <a:xfrm>
            <a:off x="251520" y="1600200"/>
            <a:ext cx="8435280" cy="5069160"/>
          </a:xfrm>
        </p:spPr>
        <p:txBody>
          <a:bodyPr>
            <a:normAutofit fontScale="85000" lnSpcReduction="20000"/>
          </a:bodyPr>
          <a:lstStyle/>
          <a:p>
            <a:r>
              <a:rPr lang="ru-RU" dirty="0"/>
              <a:t>Правила самостоятельного закаливания организма с помощью воздушных и солнечных ванн, купания в естественных водоёмах  Правила техники безопасности и гигиены мест занятий физическими упражнениями  </a:t>
            </a:r>
          </a:p>
          <a:p>
            <a:r>
              <a:rPr lang="ru-RU" dirty="0"/>
              <a:t>Оздоровительные комплексы: упражнения для коррекции телосложения с использованием дополнительных отягощений; упражнения для профилактики нарушения зрения во время учебных занятий и работы за компьютером; упражнения для </a:t>
            </a:r>
            <a:r>
              <a:rPr lang="ru-RU" dirty="0" err="1"/>
              <a:t>физкультпауз</a:t>
            </a:r>
            <a:r>
              <a:rPr lang="ru-RU" dirty="0"/>
              <a:t>, направленных на поддержание оптимальной работоспособности мышц опорно-двигательного аппарата в режиме учебной деятельности  </a:t>
            </a:r>
          </a:p>
        </p:txBody>
      </p:sp>
    </p:spTree>
    <p:extLst>
      <p:ext uri="{BB962C8B-B14F-4D97-AF65-F5344CB8AC3E}">
        <p14:creationId xmlns:p14="http://schemas.microsoft.com/office/powerpoint/2010/main" val="28747147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418058"/>
          </a:xfrm>
        </p:spPr>
        <p:txBody>
          <a:bodyPr>
            <a:noAutofit/>
          </a:bodyPr>
          <a:lstStyle/>
          <a:p>
            <a:r>
              <a:rPr lang="ru-RU" sz="2800" b="1" i="1" dirty="0"/>
              <a:t>Спортивно-оздоровительная деятельность</a:t>
            </a:r>
            <a:endParaRPr lang="ru-RU" sz="3600" dirty="0"/>
          </a:p>
        </p:txBody>
      </p:sp>
      <p:pic>
        <p:nvPicPr>
          <p:cNvPr id="4" name="Объект 3"/>
          <p:cNvPicPr>
            <a:picLocks noGrp="1" noChangeAspect="1"/>
          </p:cNvPicPr>
          <p:nvPr>
            <p:ph idx="1"/>
          </p:nvPr>
        </p:nvPicPr>
        <p:blipFill>
          <a:blip r:embed="rId2"/>
          <a:stretch>
            <a:fillRect/>
          </a:stretch>
        </p:blipFill>
        <p:spPr>
          <a:xfrm>
            <a:off x="4405608" y="1196752"/>
            <a:ext cx="4282746" cy="5459757"/>
          </a:xfrm>
          <a:prstGeom prst="rect">
            <a:avLst/>
          </a:prstGeom>
        </p:spPr>
      </p:pic>
      <p:sp>
        <p:nvSpPr>
          <p:cNvPr id="5" name="TextBox 4"/>
          <p:cNvSpPr txBox="1"/>
          <p:nvPr/>
        </p:nvSpPr>
        <p:spPr>
          <a:xfrm>
            <a:off x="179512" y="836712"/>
            <a:ext cx="4404707" cy="6124754"/>
          </a:xfrm>
          <a:prstGeom prst="rect">
            <a:avLst/>
          </a:prstGeom>
          <a:noFill/>
        </p:spPr>
        <p:txBody>
          <a:bodyPr wrap="square" rtlCol="0">
            <a:spAutoFit/>
          </a:bodyPr>
          <a:lstStyle/>
          <a:p>
            <a:r>
              <a:rPr lang="ru-RU" sz="2800" i="1" u="sng" dirty="0"/>
              <a:t>Модуль </a:t>
            </a:r>
            <a:r>
              <a:rPr lang="ru-RU" sz="2800" i="1" u="sng" dirty="0">
                <a:solidFill>
                  <a:srgbClr val="FF0000"/>
                </a:solidFill>
              </a:rPr>
              <a:t>«Гимнастика»</a:t>
            </a:r>
          </a:p>
          <a:p>
            <a:endParaRPr lang="ru-RU" sz="1400" dirty="0"/>
          </a:p>
          <a:p>
            <a:r>
              <a:rPr lang="ru-RU" sz="1400" dirty="0"/>
              <a:t>Акробатическая комбинация из общеразвивающих и сложно координированных упражнений, стоек и кувырков, ранее разученных акробатических упражнений  </a:t>
            </a:r>
          </a:p>
          <a:p>
            <a:r>
              <a:rPr lang="ru-RU" sz="1400" dirty="0"/>
              <a:t>Комбинация из стилизованных общеразвивающих упражнений и сложно-координированных упражнений ритмической гимнастики, разнообразных движений руками и ногами с разной амплитудой и траекторией, танцевальными движениями из ранее разученных танцев (девочки) </a:t>
            </a:r>
          </a:p>
          <a:p>
            <a:r>
              <a:rPr lang="ru-RU" sz="1400" dirty="0"/>
              <a:t>Опорные прыжки через гимнастического козла с разбега способом «согнув ноги» (мальчики) и способом «ноги врозь» (девочки)  </a:t>
            </a:r>
          </a:p>
          <a:p>
            <a:r>
              <a:rPr lang="ru-RU" sz="1400" dirty="0"/>
              <a:t>Гимнастические комбинации на низком гимнастическом бревне с использованием стилизованных общеразвивающих и сложно-координированных упражнений, передвижений шагом и лёгким бегом, поворотами с разнообразными движениями рук и ног, удержанием статических поз (девочки) </a:t>
            </a:r>
          </a:p>
          <a:p>
            <a:r>
              <a:rPr lang="ru-RU" sz="1400" dirty="0"/>
              <a:t>Упражнения на невысокой гимнастической перекладине: </a:t>
            </a:r>
          </a:p>
          <a:p>
            <a:r>
              <a:rPr lang="ru-RU" sz="1400" dirty="0"/>
              <a:t>висы; упор ноги врозь; </a:t>
            </a:r>
            <a:r>
              <a:rPr lang="ru-RU" sz="1400" dirty="0" err="1"/>
              <a:t>перемах</a:t>
            </a:r>
            <a:r>
              <a:rPr lang="ru-RU" sz="1400" dirty="0"/>
              <a:t> вперёд и обратно (мальчики)  </a:t>
            </a:r>
          </a:p>
          <a:p>
            <a:r>
              <a:rPr lang="ru-RU" sz="1400" dirty="0"/>
              <a:t>Лазанье по канату в три приёма (мальчики) </a:t>
            </a:r>
          </a:p>
        </p:txBody>
      </p:sp>
    </p:spTree>
    <p:extLst>
      <p:ext uri="{BB962C8B-B14F-4D97-AF65-F5344CB8AC3E}">
        <p14:creationId xmlns:p14="http://schemas.microsoft.com/office/powerpoint/2010/main" val="23070407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946450"/>
          </a:xfrm>
        </p:spPr>
        <p:txBody>
          <a:bodyPr>
            <a:normAutofit fontScale="90000"/>
          </a:bodyPr>
          <a:lstStyle/>
          <a:p>
            <a:pPr algn="l"/>
            <a:br>
              <a:rPr lang="ru-RU" sz="2700" i="1" u="sng" dirty="0"/>
            </a:br>
            <a:r>
              <a:rPr lang="ru-RU" sz="3600" i="1" u="sng" dirty="0"/>
              <a:t>Модуль </a:t>
            </a:r>
            <a:r>
              <a:rPr lang="ru-RU" sz="3600" i="1" u="sng" dirty="0">
                <a:solidFill>
                  <a:srgbClr val="FF0000"/>
                </a:solidFill>
              </a:rPr>
              <a:t>«Лёгкая атлетика»  </a:t>
            </a:r>
            <a:br>
              <a:rPr lang="ru-RU" sz="2200" i="1" u="sng" dirty="0"/>
            </a:br>
            <a:br>
              <a:rPr lang="ru-RU" sz="2200" i="1" u="sng" dirty="0"/>
            </a:br>
            <a:r>
              <a:rPr lang="ru-RU" sz="2700" dirty="0"/>
              <a:t>Старт с опорой на одну руку и последующим ускорением; спринтерский и гладкий равномерный бег по учебной дистанции; ранее разученные беговые упражнения  </a:t>
            </a:r>
            <a:br>
              <a:rPr lang="ru-RU" sz="2700" dirty="0"/>
            </a:br>
            <a:r>
              <a:rPr lang="ru-RU" sz="2700" dirty="0"/>
              <a:t>Прыжковые упражнения: прыжок в высоту с разбега способом «перешагивание»; ранее разученные прыжковые упражнения в длину и высоту; </a:t>
            </a:r>
            <a:r>
              <a:rPr lang="ru-RU" sz="2700" dirty="0" err="1"/>
              <a:t>напрыгивание</a:t>
            </a:r>
            <a:r>
              <a:rPr lang="ru-RU" sz="2700" dirty="0"/>
              <a:t> и спрыгивание  </a:t>
            </a:r>
            <a:br>
              <a:rPr lang="ru-RU" sz="2700" dirty="0"/>
            </a:br>
            <a:r>
              <a:rPr lang="ru-RU" sz="2700" dirty="0"/>
              <a:t>Метание малого (теннисного) мяча в подвижную (раскачивающуюся) мишень  </a:t>
            </a:r>
            <a:br>
              <a:rPr lang="ru-RU" sz="4900" dirty="0"/>
            </a:br>
            <a:endParaRPr lang="ru-RU" dirty="0"/>
          </a:p>
        </p:txBody>
      </p:sp>
      <p:pic>
        <p:nvPicPr>
          <p:cNvPr id="4" name="Объект 3"/>
          <p:cNvPicPr>
            <a:picLocks noGrp="1" noChangeAspect="1"/>
          </p:cNvPicPr>
          <p:nvPr>
            <p:ph idx="1"/>
          </p:nvPr>
        </p:nvPicPr>
        <p:blipFill>
          <a:blip r:embed="rId2"/>
          <a:stretch>
            <a:fillRect/>
          </a:stretch>
        </p:blipFill>
        <p:spPr>
          <a:xfrm>
            <a:off x="641437" y="4365104"/>
            <a:ext cx="7861126" cy="2341612"/>
          </a:xfrm>
          <a:prstGeom prst="rect">
            <a:avLst/>
          </a:prstGeom>
        </p:spPr>
      </p:pic>
    </p:spTree>
    <p:extLst>
      <p:ext uri="{BB962C8B-B14F-4D97-AF65-F5344CB8AC3E}">
        <p14:creationId xmlns:p14="http://schemas.microsoft.com/office/powerpoint/2010/main" val="2392812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082354"/>
          </a:xfrm>
        </p:spPr>
        <p:txBody>
          <a:bodyPr>
            <a:noAutofit/>
          </a:bodyPr>
          <a:lstStyle/>
          <a:p>
            <a:pPr algn="l"/>
            <a:br>
              <a:rPr lang="ru-RU" sz="2800" i="1" dirty="0"/>
            </a:br>
            <a:r>
              <a:rPr lang="ru-RU" sz="3200" i="1" u="sng" dirty="0"/>
              <a:t>Модуль </a:t>
            </a:r>
            <a:r>
              <a:rPr lang="ru-RU" sz="3200" i="1" u="sng" dirty="0">
                <a:solidFill>
                  <a:srgbClr val="FF0000"/>
                </a:solidFill>
              </a:rPr>
              <a:t>«Зимние виды спорта»  </a:t>
            </a:r>
            <a:br>
              <a:rPr lang="ru-RU" sz="2400" dirty="0"/>
            </a:br>
            <a:br>
              <a:rPr lang="ru-RU" sz="2400" dirty="0"/>
            </a:br>
            <a:r>
              <a:rPr lang="ru-RU" sz="2400" dirty="0"/>
              <a:t>Передвижение на лыжах одновременным одношажным ходом; преодоление небольших трамплинов при спуске с пологого склона в низкой стойке; ранее разученные упражнения лыжной подготовки; передвижения по учебной дистанции, повороты, спуски, торможение   </a:t>
            </a:r>
            <a:br>
              <a:rPr lang="ru-RU" sz="2400" dirty="0"/>
            </a:br>
            <a:endParaRPr lang="ru-RU" sz="2800" dirty="0"/>
          </a:p>
        </p:txBody>
      </p:sp>
      <p:pic>
        <p:nvPicPr>
          <p:cNvPr id="4" name="Объект 3"/>
          <p:cNvPicPr>
            <a:picLocks noGrp="1" noChangeAspect="1"/>
          </p:cNvPicPr>
          <p:nvPr>
            <p:ph idx="1"/>
          </p:nvPr>
        </p:nvPicPr>
        <p:blipFill>
          <a:blip r:embed="rId2"/>
          <a:stretch>
            <a:fillRect/>
          </a:stretch>
        </p:blipFill>
        <p:spPr>
          <a:xfrm>
            <a:off x="1043608" y="3573016"/>
            <a:ext cx="7291317" cy="3057203"/>
          </a:xfrm>
          <a:prstGeom prst="rect">
            <a:avLst/>
          </a:prstGeom>
        </p:spPr>
      </p:pic>
    </p:spTree>
    <p:extLst>
      <p:ext uri="{BB962C8B-B14F-4D97-AF65-F5344CB8AC3E}">
        <p14:creationId xmlns:p14="http://schemas.microsoft.com/office/powerpoint/2010/main" val="11709156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435280" cy="3226370"/>
          </a:xfrm>
        </p:spPr>
        <p:txBody>
          <a:bodyPr>
            <a:noAutofit/>
          </a:bodyPr>
          <a:lstStyle/>
          <a:p>
            <a:pPr algn="l"/>
            <a:br>
              <a:rPr lang="ru-RU" sz="2400" i="1" dirty="0"/>
            </a:br>
            <a:r>
              <a:rPr lang="ru-RU" sz="2400" i="1" dirty="0"/>
              <a:t>Модуль </a:t>
            </a:r>
            <a:r>
              <a:rPr lang="ru-RU" sz="2400" i="1" dirty="0">
                <a:solidFill>
                  <a:srgbClr val="FF0000"/>
                </a:solidFill>
              </a:rPr>
              <a:t>«Спортивные игры» </a:t>
            </a:r>
            <a:r>
              <a:rPr lang="ru-RU" sz="2400" b="1" i="1" dirty="0">
                <a:solidFill>
                  <a:srgbClr val="FF0000"/>
                </a:solidFill>
              </a:rPr>
              <a:t> </a:t>
            </a:r>
            <a:r>
              <a:rPr lang="ru-RU" sz="2400" u="sng" dirty="0">
                <a:solidFill>
                  <a:srgbClr val="FF0000"/>
                </a:solidFill>
              </a:rPr>
              <a:t>Баскетбол</a:t>
            </a:r>
            <a:r>
              <a:rPr lang="ru-RU" sz="2400" dirty="0">
                <a:solidFill>
                  <a:srgbClr val="FF0000"/>
                </a:solidFill>
              </a:rPr>
              <a:t> </a:t>
            </a:r>
            <a:br>
              <a:rPr lang="ru-RU" sz="2000" dirty="0"/>
            </a:br>
            <a:br>
              <a:rPr lang="ru-RU" sz="2000" dirty="0"/>
            </a:br>
            <a:r>
              <a:rPr lang="ru-RU" sz="2000" dirty="0"/>
              <a:t> Технические действия игрока без мяча: передвижение в стойке баскетболиста; прыжки вверх толчком одной ногой и приземлением на другую ногу; остановка двумя шагами и прыжком  </a:t>
            </a:r>
            <a:br>
              <a:rPr lang="ru-RU" sz="2000" dirty="0"/>
            </a:br>
            <a:r>
              <a:rPr lang="ru-RU" sz="2000" dirty="0"/>
              <a:t>Упражнения с мячом: ранее разученные упражнения в ведении мяча в разных направлениях и по разной траектории, на передачу и броски мяча в корзину </a:t>
            </a:r>
            <a:br>
              <a:rPr lang="ru-RU" sz="2000" dirty="0"/>
            </a:br>
            <a:r>
              <a:rPr lang="ru-RU" sz="2000" dirty="0"/>
              <a:t>Правила игры и игровая деятельность по правилам с использованием разученных технических приёмов  </a:t>
            </a:r>
            <a:br>
              <a:rPr lang="ru-RU" sz="2000" dirty="0"/>
            </a:br>
            <a:endParaRPr lang="ru-RU" sz="20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3501008"/>
            <a:ext cx="6912768" cy="3101652"/>
          </a:xfrm>
        </p:spPr>
      </p:pic>
    </p:spTree>
    <p:extLst>
      <p:ext uri="{BB962C8B-B14F-4D97-AF65-F5344CB8AC3E}">
        <p14:creationId xmlns:p14="http://schemas.microsoft.com/office/powerpoint/2010/main" val="205106722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3298378"/>
          </a:xfrm>
        </p:spPr>
        <p:txBody>
          <a:bodyPr>
            <a:noAutofit/>
          </a:bodyPr>
          <a:lstStyle/>
          <a:p>
            <a:pPr algn="l"/>
            <a:br>
              <a:rPr lang="ru-RU" sz="2800" u="sng" dirty="0"/>
            </a:br>
            <a:r>
              <a:rPr lang="ru-RU" sz="2800" u="sng" dirty="0">
                <a:solidFill>
                  <a:srgbClr val="FF0000"/>
                </a:solidFill>
              </a:rPr>
              <a:t>Волейбол</a:t>
            </a:r>
            <a:r>
              <a:rPr lang="ru-RU" sz="2800" u="sng" dirty="0"/>
              <a:t> </a:t>
            </a:r>
            <a:r>
              <a:rPr lang="ru-RU" sz="2800" dirty="0"/>
              <a:t> </a:t>
            </a:r>
            <a:br>
              <a:rPr lang="ru-RU" sz="2800" dirty="0"/>
            </a:br>
            <a:br>
              <a:rPr lang="ru-RU" sz="2800" dirty="0"/>
            </a:br>
            <a:r>
              <a:rPr lang="ru-RU" sz="2800" dirty="0"/>
              <a:t>Приём и передача мяча двумя руками снизу в разные зоны площадки команды соперника  Правила игры и игровая деятельность по правилам с использованием разученных технических приёмов в подаче мяча, его приёме и передаче двумя руками снизу и сверху  </a:t>
            </a:r>
            <a:br>
              <a:rPr lang="ru-RU" sz="2800" dirty="0"/>
            </a:br>
            <a:endParaRPr lang="ru-RU" sz="2800" dirty="0"/>
          </a:p>
        </p:txBody>
      </p:sp>
      <p:pic>
        <p:nvPicPr>
          <p:cNvPr id="4" name="Объект 3"/>
          <p:cNvPicPr>
            <a:picLocks noGrp="1" noChangeAspect="1"/>
          </p:cNvPicPr>
          <p:nvPr>
            <p:ph idx="1"/>
          </p:nvPr>
        </p:nvPicPr>
        <p:blipFill>
          <a:blip r:embed="rId2"/>
          <a:stretch>
            <a:fillRect/>
          </a:stretch>
        </p:blipFill>
        <p:spPr>
          <a:xfrm>
            <a:off x="1979712" y="3578375"/>
            <a:ext cx="5540960" cy="3112369"/>
          </a:xfrm>
          <a:prstGeom prst="rect">
            <a:avLst/>
          </a:prstGeom>
        </p:spPr>
      </p:pic>
    </p:spTree>
    <p:extLst>
      <p:ext uri="{BB962C8B-B14F-4D97-AF65-F5344CB8AC3E}">
        <p14:creationId xmlns:p14="http://schemas.microsoft.com/office/powerpoint/2010/main" val="18799893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22314"/>
          </a:xfrm>
        </p:spPr>
        <p:txBody>
          <a:bodyPr>
            <a:normAutofit fontScale="90000"/>
          </a:bodyPr>
          <a:lstStyle/>
          <a:p>
            <a:pPr algn="l"/>
            <a:r>
              <a:rPr lang="ru-RU" sz="3200" u="sng" dirty="0">
                <a:solidFill>
                  <a:srgbClr val="FF0000"/>
                </a:solidFill>
              </a:rPr>
              <a:t>Футбол </a:t>
            </a:r>
            <a:br>
              <a:rPr lang="ru-RU" sz="2100" u="sng" dirty="0"/>
            </a:br>
            <a:br>
              <a:rPr lang="ru-RU" sz="2100" u="sng" dirty="0"/>
            </a:br>
            <a:r>
              <a:rPr lang="ru-RU" sz="2100" dirty="0"/>
              <a:t> Удары по катящемуся мячу с разбега  Правила игры и игровая деятельность по правилам с использованием разученных технических приёмов в остановке и передаче мяча, его ведении и обводке  </a:t>
            </a:r>
            <a:br>
              <a:rPr lang="ru-RU" sz="2100" dirty="0"/>
            </a:br>
            <a:r>
              <a:rPr lang="ru-RU" sz="2100" dirty="0"/>
              <a:t>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2895394"/>
            <a:ext cx="8208912" cy="3835243"/>
          </a:xfrm>
        </p:spPr>
      </p:pic>
    </p:spTree>
    <p:extLst>
      <p:ext uri="{BB962C8B-B14F-4D97-AF65-F5344CB8AC3E}">
        <p14:creationId xmlns:p14="http://schemas.microsoft.com/office/powerpoint/2010/main" val="240541136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2830" y="204716"/>
            <a:ext cx="8563970" cy="2576212"/>
          </a:xfrm>
        </p:spPr>
        <p:txBody>
          <a:bodyPr>
            <a:noAutofit/>
          </a:bodyPr>
          <a:lstStyle/>
          <a:p>
            <a:pPr algn="l"/>
            <a:r>
              <a:rPr lang="ru-RU" sz="3200" i="1" dirty="0"/>
              <a:t>Модуль </a:t>
            </a:r>
            <a:r>
              <a:rPr lang="ru-RU" sz="3200" i="1" dirty="0">
                <a:solidFill>
                  <a:srgbClr val="FF0000"/>
                </a:solidFill>
              </a:rPr>
              <a:t>«Спорт»</a:t>
            </a:r>
            <a:br>
              <a:rPr lang="ru-RU" sz="2400" b="1" i="1" dirty="0"/>
            </a:br>
            <a:br>
              <a:rPr lang="ru-RU" sz="2400" b="1" i="1" dirty="0"/>
            </a:br>
            <a:r>
              <a:rPr lang="ru-RU" sz="2400" dirty="0"/>
              <a:t>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 </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2996952"/>
            <a:ext cx="7632847" cy="3661867"/>
          </a:xfrm>
        </p:spPr>
      </p:pic>
    </p:spTree>
    <p:extLst>
      <p:ext uri="{BB962C8B-B14F-4D97-AF65-F5344CB8AC3E}">
        <p14:creationId xmlns:p14="http://schemas.microsoft.com/office/powerpoint/2010/main" val="20849276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СОДЕРЖАНИЕ УЧЕБНОГО ПРЕДМЕТА  «ФИЗИЧЕСКАЯ КУЛЬТУРА»</a:t>
            </a:r>
            <a:br>
              <a:rPr lang="ru-RU" b="1" dirty="0"/>
            </a:br>
            <a:r>
              <a:rPr lang="ru-RU" b="1" dirty="0">
                <a:ln w="22225">
                  <a:solidFill>
                    <a:schemeClr val="accent2"/>
                  </a:solidFill>
                  <a:prstDash val="solid"/>
                </a:ln>
                <a:solidFill>
                  <a:schemeClr val="accent2">
                    <a:lumMod val="40000"/>
                    <a:lumOff val="60000"/>
                  </a:schemeClr>
                </a:solidFill>
              </a:rPr>
              <a:t>7 класс</a:t>
            </a:r>
            <a:endParaRPr lang="ru-RU" dirty="0"/>
          </a:p>
        </p:txBody>
      </p:sp>
      <p:sp>
        <p:nvSpPr>
          <p:cNvPr id="3" name="Объект 2"/>
          <p:cNvSpPr>
            <a:spLocks noGrp="1"/>
          </p:cNvSpPr>
          <p:nvPr>
            <p:ph idx="1"/>
          </p:nvPr>
        </p:nvSpPr>
        <p:spPr>
          <a:xfrm>
            <a:off x="179512" y="1628800"/>
            <a:ext cx="8507288" cy="5040560"/>
          </a:xfrm>
        </p:spPr>
        <p:txBody>
          <a:bodyPr>
            <a:normAutofit fontScale="92500" lnSpcReduction="10000"/>
          </a:bodyPr>
          <a:lstStyle/>
          <a:p>
            <a:r>
              <a:rPr lang="ru-RU" b="1" dirty="0">
                <a:solidFill>
                  <a:srgbClr val="FF0000"/>
                </a:solidFill>
              </a:rPr>
              <a:t>Знания о физической культуре.</a:t>
            </a:r>
            <a:r>
              <a:rPr lang="ru-RU" dirty="0">
                <a:solidFill>
                  <a:srgbClr val="FF0000"/>
                </a:solidFill>
              </a:rPr>
              <a:t> </a:t>
            </a:r>
            <a:r>
              <a:rPr lang="ru-RU" dirty="0"/>
              <a:t>Зарождение олимпийского движения в дореволюционной России; роль А Д  </a:t>
            </a:r>
            <a:r>
              <a:rPr lang="ru-RU" dirty="0" err="1"/>
              <a:t>Бутовского</a:t>
            </a:r>
            <a:r>
              <a:rPr lang="ru-RU" dirty="0"/>
              <a:t> в развитии отечественной системы физического воспитания и спорта  Олимпийское движение в СССР и современной России; характеристика основных этапов развития  Выдающиеся советские и российские олимпийцы </a:t>
            </a:r>
          </a:p>
          <a:p>
            <a:r>
              <a:rPr lang="ru-RU" dirty="0"/>
              <a:t>Влияние занятий физической культурой и спортом на воспитание положительных качеств личности современного человека </a:t>
            </a:r>
          </a:p>
          <a:p>
            <a:endParaRPr lang="ru-RU" dirty="0"/>
          </a:p>
        </p:txBody>
      </p:sp>
    </p:spTree>
    <p:extLst>
      <p:ext uri="{BB962C8B-B14F-4D97-AF65-F5344CB8AC3E}">
        <p14:creationId xmlns:p14="http://schemas.microsoft.com/office/powerpoint/2010/main" val="7788563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620688"/>
            <a:ext cx="8218884" cy="5481996"/>
          </a:xfrm>
          <a:prstGeom prst="rect">
            <a:avLst/>
          </a:prstGeom>
        </p:spPr>
      </p:pic>
    </p:spTree>
    <p:extLst>
      <p:ext uri="{BB962C8B-B14F-4D97-AF65-F5344CB8AC3E}">
        <p14:creationId xmlns:p14="http://schemas.microsoft.com/office/powerpoint/2010/main" val="39432192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a:t>Способы самостоятельной деятельности</a:t>
            </a:r>
            <a:endParaRPr lang="ru-RU" sz="3600" dirty="0"/>
          </a:p>
        </p:txBody>
      </p:sp>
      <p:sp>
        <p:nvSpPr>
          <p:cNvPr id="3" name="Объект 2"/>
          <p:cNvSpPr>
            <a:spLocks noGrp="1"/>
          </p:cNvSpPr>
          <p:nvPr>
            <p:ph idx="1"/>
          </p:nvPr>
        </p:nvSpPr>
        <p:spPr>
          <a:xfrm>
            <a:off x="179512" y="1600200"/>
            <a:ext cx="8507288" cy="4997152"/>
          </a:xfrm>
        </p:spPr>
        <p:txBody>
          <a:bodyPr>
            <a:normAutofit fontScale="62500" lnSpcReduction="20000"/>
          </a:bodyPr>
          <a:lstStyle/>
          <a:p>
            <a:r>
              <a:rPr lang="ru-RU" dirty="0"/>
              <a:t>Правила техники безопасности и гигиены мест занятий в процессе выполнения физических упражнений на открытых площадках  Ведение дневника по физической культуре  </a:t>
            </a:r>
          </a:p>
          <a:p>
            <a:r>
              <a:rPr lang="ru-RU" dirty="0"/>
              <a:t>Техническая подготовка и её значение для человека; основные правила технической подготовки  Двигательные действия как основа технической подготовки; понятие двигательного умения и двигательного навыка  Способы оценивания техники </a:t>
            </a:r>
          </a:p>
          <a:p>
            <a:br>
              <a:rPr lang="ru-RU" dirty="0"/>
            </a:br>
            <a:r>
              <a:rPr lang="ru-RU" dirty="0"/>
              <a:t>двигательных действий и организация процедуры оценивания  Ошибки при разучивании техники выполнения двигательных действий, причины и способы их предупреждения при самостоятельных занятиях технической подготовкой </a:t>
            </a:r>
          </a:p>
          <a:p>
            <a:r>
              <a:rPr lang="ru-RU" dirty="0"/>
              <a:t>Планирование самостоятельных занятий технической подготовкой на учебный год и учебную четверть  Составление плана учебного занятия по самостоятельной технической подготовке  Способы оценивания оздоровительного эффекта занятий физической культурой с помощью «индекса </a:t>
            </a:r>
            <a:r>
              <a:rPr lang="ru-RU" dirty="0" err="1"/>
              <a:t>Кетле</a:t>
            </a:r>
            <a:r>
              <a:rPr lang="ru-RU" dirty="0"/>
              <a:t>», «ортостатической пробы», «функциональной пробы со стандартной нагрузкой» </a:t>
            </a:r>
          </a:p>
          <a:p>
            <a:endParaRPr lang="ru-RU" dirty="0"/>
          </a:p>
        </p:txBody>
      </p:sp>
    </p:spTree>
    <p:extLst>
      <p:ext uri="{BB962C8B-B14F-4D97-AF65-F5344CB8AC3E}">
        <p14:creationId xmlns:p14="http://schemas.microsoft.com/office/powerpoint/2010/main" val="69102515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3528" y="476672"/>
            <a:ext cx="8460432" cy="5640288"/>
          </a:xfrm>
          <a:prstGeom prst="rect">
            <a:avLst/>
          </a:prstGeom>
        </p:spPr>
      </p:pic>
    </p:spTree>
    <p:extLst>
      <p:ext uri="{BB962C8B-B14F-4D97-AF65-F5344CB8AC3E}">
        <p14:creationId xmlns:p14="http://schemas.microsoft.com/office/powerpoint/2010/main" val="38296580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143000"/>
          </a:xfrm>
        </p:spPr>
        <p:txBody>
          <a:bodyPr>
            <a:normAutofit fontScale="90000"/>
          </a:bodyPr>
          <a:lstStyle/>
          <a:p>
            <a:r>
              <a:rPr lang="ru-RU" sz="3100" b="1" dirty="0"/>
              <a:t>Физическое совершенствование.</a:t>
            </a:r>
            <a:r>
              <a:rPr lang="ru-RU" sz="3100" dirty="0"/>
              <a:t> </a:t>
            </a:r>
            <a:r>
              <a:rPr lang="ru-RU" sz="3100" b="1" i="1" dirty="0"/>
              <a:t>Физкультурно-оздоровительная деятельность</a:t>
            </a:r>
            <a:endParaRPr lang="ru-RU" dirty="0"/>
          </a:p>
        </p:txBody>
      </p:sp>
      <p:sp>
        <p:nvSpPr>
          <p:cNvPr id="3" name="Объект 2"/>
          <p:cNvSpPr>
            <a:spLocks noGrp="1"/>
          </p:cNvSpPr>
          <p:nvPr>
            <p:ph idx="1"/>
          </p:nvPr>
        </p:nvSpPr>
        <p:spPr/>
        <p:txBody>
          <a:bodyPr/>
          <a:lstStyle/>
          <a:p>
            <a:r>
              <a:rPr lang="ru-RU" dirty="0"/>
              <a:t>Оздоровительные комплексы для самостоятельных занятий с добавлением ранее разученных упражнений:</a:t>
            </a:r>
            <a:r>
              <a:rPr lang="ru-RU" b="1" i="1" dirty="0"/>
              <a:t> </a:t>
            </a:r>
            <a:r>
              <a:rPr lang="ru-RU" dirty="0"/>
              <a:t>для коррекции телосложения и профилактики нарушения осанки; дыхательной и зрительной гимнастики в режиме учебного дня  </a:t>
            </a:r>
          </a:p>
        </p:txBody>
      </p:sp>
    </p:spTree>
    <p:extLst>
      <p:ext uri="{BB962C8B-B14F-4D97-AF65-F5344CB8AC3E}">
        <p14:creationId xmlns:p14="http://schemas.microsoft.com/office/powerpoint/2010/main" val="18102719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i="1" dirty="0"/>
              <a:t>Спортивно-оздоровительная деятельность. </a:t>
            </a:r>
            <a:r>
              <a:rPr lang="ru-RU" sz="3600" i="1" dirty="0"/>
              <a:t>Модуль </a:t>
            </a:r>
            <a:r>
              <a:rPr lang="ru-RU" sz="3600" i="1" dirty="0">
                <a:solidFill>
                  <a:srgbClr val="FF0000"/>
                </a:solidFill>
              </a:rPr>
              <a:t>«Гимнастика»</a:t>
            </a:r>
            <a:r>
              <a:rPr lang="ru-RU" sz="3600" dirty="0">
                <a:solidFill>
                  <a:srgbClr val="FF0000"/>
                </a:solidFill>
              </a:rPr>
              <a:t> </a:t>
            </a:r>
          </a:p>
        </p:txBody>
      </p:sp>
      <p:pic>
        <p:nvPicPr>
          <p:cNvPr id="4" name="Объект 3"/>
          <p:cNvPicPr>
            <a:picLocks noGrp="1" noChangeAspect="1"/>
          </p:cNvPicPr>
          <p:nvPr>
            <p:ph idx="1"/>
          </p:nvPr>
        </p:nvPicPr>
        <p:blipFill>
          <a:blip r:embed="rId2"/>
          <a:stretch>
            <a:fillRect/>
          </a:stretch>
        </p:blipFill>
        <p:spPr>
          <a:xfrm>
            <a:off x="448626" y="1916832"/>
            <a:ext cx="4346596" cy="4536504"/>
          </a:xfrm>
          <a:prstGeom prst="rect">
            <a:avLst/>
          </a:prstGeom>
        </p:spPr>
      </p:pic>
      <p:sp>
        <p:nvSpPr>
          <p:cNvPr id="5" name="TextBox 4"/>
          <p:cNvSpPr txBox="1"/>
          <p:nvPr/>
        </p:nvSpPr>
        <p:spPr>
          <a:xfrm>
            <a:off x="5076056" y="1484784"/>
            <a:ext cx="3960440" cy="5109091"/>
          </a:xfrm>
          <a:prstGeom prst="rect">
            <a:avLst/>
          </a:prstGeom>
          <a:noFill/>
        </p:spPr>
        <p:txBody>
          <a:bodyPr wrap="square" rtlCol="0">
            <a:spAutoFit/>
          </a:bodyPr>
          <a:lstStyle/>
          <a:p>
            <a:endParaRPr lang="ru-RU" sz="1400" dirty="0"/>
          </a:p>
          <a:p>
            <a:endParaRPr lang="ru-RU" sz="1400" dirty="0"/>
          </a:p>
          <a:p>
            <a:r>
              <a:rPr lang="ru-RU" sz="1400" dirty="0"/>
              <a:t>Акробатические комбинации из ранее разученных упражнений с добавлением упражнений ритмической гимнастики (девочки)  Простейшие акробатические пирамиды в парах и тройках (девочки)  Стойка на голове с опорой на руки; акробатическая комбинация из разученных упражнений в равновесии, стойках, кувырках (мальчики)  </a:t>
            </a:r>
          </a:p>
          <a:p>
            <a:r>
              <a:rPr lang="ru-RU" sz="1400" dirty="0"/>
              <a:t>Комплекс упражнений степ-аэробики, включающий упражнения в ходьбе, прыжках, спрыгивании и запрыгивании с поворотами разведением рук и ног, выполняемых в среднем и высоком темпе (девочки) </a:t>
            </a:r>
          </a:p>
          <a:p>
            <a:r>
              <a:rPr lang="ru-RU" sz="1400" dirty="0"/>
              <a:t>Комбинация на гимнастическом бревне из ранее разученных упражнений с добавлением упражнений на статическое и динамическое равновесие (девочки)  Комбинация на низкой гимнастической перекладине из ранее разученных упражнений в висах, упорах, переворотах (мальчики)  Лазанье по канату в два приёма (мальчики</a:t>
            </a:r>
            <a:r>
              <a:rPr lang="ru-RU" dirty="0"/>
              <a:t>) </a:t>
            </a:r>
          </a:p>
        </p:txBody>
      </p:sp>
    </p:spTree>
    <p:extLst>
      <p:ext uri="{BB962C8B-B14F-4D97-AF65-F5344CB8AC3E}">
        <p14:creationId xmlns:p14="http://schemas.microsoft.com/office/powerpoint/2010/main" val="48125961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pPr algn="l"/>
            <a:br>
              <a:rPr lang="ru-RU" sz="2700" i="1" dirty="0"/>
            </a:br>
            <a:br>
              <a:rPr lang="ru-RU" sz="2700" i="1" dirty="0"/>
            </a:br>
            <a:br>
              <a:rPr lang="ru-RU" sz="2700" i="1" dirty="0"/>
            </a:br>
            <a:br>
              <a:rPr lang="ru-RU" sz="2700" i="1" dirty="0"/>
            </a:br>
            <a:br>
              <a:rPr lang="ru-RU" sz="2700" i="1" dirty="0"/>
            </a:br>
            <a:br>
              <a:rPr lang="ru-RU" sz="2700" i="1" dirty="0"/>
            </a:br>
            <a:br>
              <a:rPr lang="ru-RU" sz="2700" i="1" dirty="0"/>
            </a:br>
            <a:br>
              <a:rPr lang="ru-RU" sz="2700" i="1" dirty="0"/>
            </a:br>
            <a:br>
              <a:rPr lang="ru-RU" sz="2700" i="1" dirty="0"/>
            </a:br>
            <a:br>
              <a:rPr lang="ru-RU" sz="2700" i="1" dirty="0"/>
            </a:br>
            <a:br>
              <a:rPr lang="ru-RU" sz="2700" i="1" dirty="0"/>
            </a:br>
            <a:r>
              <a:rPr lang="ru-RU" sz="3600" i="1" dirty="0"/>
              <a:t>Модуль </a:t>
            </a:r>
            <a:r>
              <a:rPr lang="ru-RU" sz="3600" i="1" dirty="0">
                <a:solidFill>
                  <a:srgbClr val="FF0000"/>
                </a:solidFill>
              </a:rPr>
              <a:t>«Лёгкая атлетика»</a:t>
            </a:r>
            <a:br>
              <a:rPr lang="ru-RU" sz="2700" i="1" dirty="0"/>
            </a:br>
            <a:br>
              <a:rPr lang="ru-RU" sz="2700" i="1" dirty="0"/>
            </a:br>
            <a:r>
              <a:rPr lang="ru-RU" sz="2700" dirty="0"/>
              <a:t>Бег с преодолением препятствий способами «</a:t>
            </a:r>
            <a:r>
              <a:rPr lang="ru-RU" sz="2700" dirty="0" err="1"/>
              <a:t>наступание</a:t>
            </a:r>
            <a:r>
              <a:rPr lang="ru-RU" sz="2700" dirty="0"/>
              <a:t>» и «прыжковый бег»; эстафетный бег  Ранее освоенные беговые упражнения с увеличением скорости передвижения и продолжительности выполнения; прыжки с разбега в длину способом «согнув ноги» и в высоту способом «перешагивание»  </a:t>
            </a:r>
            <a:br>
              <a:rPr lang="ru-RU" sz="2700" dirty="0"/>
            </a:br>
            <a:r>
              <a:rPr lang="ru-RU" sz="2700" dirty="0"/>
              <a:t>Метание малого (теннисного) мяча по движущейся (катящей </a:t>
            </a:r>
            <a:r>
              <a:rPr lang="ru-RU" sz="2700" dirty="0" err="1"/>
              <a:t>ся</a:t>
            </a:r>
            <a:r>
              <a:rPr lang="ru-RU" sz="2700" dirty="0"/>
              <a:t>) с разной скоростью мишени </a:t>
            </a:r>
            <a:br>
              <a:rPr lang="ru-RU" sz="2700" dirty="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7" y="4263968"/>
            <a:ext cx="6724422" cy="2388120"/>
          </a:xfrm>
        </p:spPr>
      </p:pic>
    </p:spTree>
    <p:extLst>
      <p:ext uri="{BB962C8B-B14F-4D97-AF65-F5344CB8AC3E}">
        <p14:creationId xmlns:p14="http://schemas.microsoft.com/office/powerpoint/2010/main" val="349652453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9214" y="260648"/>
            <a:ext cx="8229600" cy="2362274"/>
          </a:xfrm>
        </p:spPr>
        <p:txBody>
          <a:bodyPr>
            <a:noAutofit/>
          </a:bodyPr>
          <a:lstStyle/>
          <a:p>
            <a:pPr algn="l"/>
            <a:br>
              <a:rPr lang="ru-RU" sz="2400" i="1" dirty="0"/>
            </a:br>
            <a:br>
              <a:rPr lang="ru-RU" sz="2400" i="1" dirty="0"/>
            </a:br>
            <a:r>
              <a:rPr lang="ru-RU" sz="3200" i="1" dirty="0"/>
              <a:t>Модуль </a:t>
            </a:r>
            <a:r>
              <a:rPr lang="ru-RU" sz="3200" i="1" dirty="0">
                <a:solidFill>
                  <a:srgbClr val="FF0000"/>
                </a:solidFill>
              </a:rPr>
              <a:t>«Зимние виды спорта»</a:t>
            </a:r>
            <a:br>
              <a:rPr lang="ru-RU" sz="2400" i="1" dirty="0"/>
            </a:br>
            <a:br>
              <a:rPr lang="ru-RU" sz="2400" i="1" dirty="0"/>
            </a:br>
            <a:r>
              <a:rPr lang="ru-RU" sz="2400" dirty="0"/>
              <a:t>Торможение и поворот на лыжах упором при спуске с пологого склона; переход с передвижения попеременным </a:t>
            </a:r>
            <a:r>
              <a:rPr lang="ru-RU" sz="2400" dirty="0" err="1"/>
              <a:t>двухшажным</a:t>
            </a:r>
            <a:r>
              <a:rPr lang="ru-RU" sz="2400" dirty="0"/>
              <a:t> ходом на передвижение одновременным одношажным ходом и обратно во время прохождения учебной дистанции; спуски и подъёмы ранее освоенными способами  </a:t>
            </a:r>
            <a:br>
              <a:rPr lang="ru-RU" sz="2400" dirty="0"/>
            </a:br>
            <a:endParaRPr lang="ru-RU" sz="24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3068960"/>
            <a:ext cx="7623941" cy="3626861"/>
          </a:xfrm>
        </p:spPr>
      </p:pic>
    </p:spTree>
    <p:extLst>
      <p:ext uri="{BB962C8B-B14F-4D97-AF65-F5344CB8AC3E}">
        <p14:creationId xmlns:p14="http://schemas.microsoft.com/office/powerpoint/2010/main" val="30847690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08" y="216024"/>
            <a:ext cx="8507288" cy="2636912"/>
          </a:xfrm>
        </p:spPr>
        <p:txBody>
          <a:bodyPr>
            <a:normAutofit fontScale="90000"/>
          </a:bodyPr>
          <a:lstStyle/>
          <a:p>
            <a:pPr algn="l"/>
            <a:br>
              <a:rPr lang="ru-RU" sz="2700" i="1" dirty="0"/>
            </a:br>
            <a:r>
              <a:rPr lang="ru-RU" sz="3600" i="1" dirty="0"/>
              <a:t>Модуль «Спортивные игры»</a:t>
            </a:r>
            <a:r>
              <a:rPr lang="ru-RU" sz="3600" b="1" i="1" dirty="0"/>
              <a:t> </a:t>
            </a:r>
            <a:r>
              <a:rPr lang="ru-RU" sz="3600" u="sng" dirty="0">
                <a:solidFill>
                  <a:srgbClr val="FF0000"/>
                </a:solidFill>
              </a:rPr>
              <a:t>Баскетбол</a:t>
            </a:r>
            <a:r>
              <a:rPr lang="ru-RU" sz="3600" u="sng" dirty="0"/>
              <a:t> </a:t>
            </a:r>
            <a:r>
              <a:rPr lang="ru-RU" sz="3600" dirty="0"/>
              <a:t> </a:t>
            </a:r>
            <a:br>
              <a:rPr lang="ru-RU" sz="2700" dirty="0"/>
            </a:br>
            <a:br>
              <a:rPr lang="ru-RU" sz="2700" dirty="0"/>
            </a:br>
            <a:r>
              <a:rPr lang="ru-RU" sz="2700" dirty="0"/>
              <a:t>Передача и ловля мяча после отскока от пола; бросок в корзину двумя руками снизу и от груди после ведения  Игровая деятельность по правилам с использованием ранее разученных технических приёмов без мяча и с мячом: ведение, приёмы и передачи, броски в корзину  </a:t>
            </a:r>
            <a:br>
              <a:rPr lang="ru-RU" dirty="0"/>
            </a:b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2771973"/>
            <a:ext cx="8280920" cy="3868879"/>
          </a:xfrm>
        </p:spPr>
      </p:pic>
    </p:spTree>
    <p:extLst>
      <p:ext uri="{BB962C8B-B14F-4D97-AF65-F5344CB8AC3E}">
        <p14:creationId xmlns:p14="http://schemas.microsoft.com/office/powerpoint/2010/main" val="21389863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rgbClr val="FF0000"/>
                </a:solidFill>
              </a:rPr>
              <a:t>Волейбол</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387127"/>
            <a:ext cx="5107706" cy="5107706"/>
          </a:xfrm>
        </p:spPr>
      </p:pic>
      <p:sp>
        <p:nvSpPr>
          <p:cNvPr id="5" name="TextBox 4"/>
          <p:cNvSpPr txBox="1"/>
          <p:nvPr/>
        </p:nvSpPr>
        <p:spPr>
          <a:xfrm>
            <a:off x="5364088" y="1556792"/>
            <a:ext cx="3456384" cy="4801314"/>
          </a:xfrm>
          <a:prstGeom prst="rect">
            <a:avLst/>
          </a:prstGeom>
          <a:noFill/>
        </p:spPr>
        <p:txBody>
          <a:bodyPr wrap="square" rtlCol="0">
            <a:spAutoFit/>
          </a:bodyPr>
          <a:lstStyle/>
          <a:p>
            <a:r>
              <a:rPr lang="ru-RU" sz="2400" u="sng" dirty="0"/>
              <a:t> </a:t>
            </a:r>
            <a:r>
              <a:rPr lang="ru-RU" sz="2400" dirty="0"/>
              <a:t>Верхняя прямая подача мяча в разные зоны площадки соперника; передача мяча через сетку двумя руками сверху и перевод мяча за голову  Игровая деятельность по правилам с использованием ранее разученных технических приёмов </a:t>
            </a:r>
          </a:p>
          <a:p>
            <a:endParaRPr lang="ru-RU" dirty="0"/>
          </a:p>
        </p:txBody>
      </p:sp>
    </p:spTree>
    <p:extLst>
      <p:ext uri="{BB962C8B-B14F-4D97-AF65-F5344CB8AC3E}">
        <p14:creationId xmlns:p14="http://schemas.microsoft.com/office/powerpoint/2010/main" val="234082020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2722314"/>
          </a:xfrm>
        </p:spPr>
        <p:txBody>
          <a:bodyPr>
            <a:noAutofit/>
          </a:bodyPr>
          <a:lstStyle/>
          <a:p>
            <a:pPr algn="l"/>
            <a:br>
              <a:rPr lang="ru-RU" sz="2400" u="sng" dirty="0"/>
            </a:br>
            <a:r>
              <a:rPr lang="ru-RU" sz="3200" u="sng" dirty="0">
                <a:solidFill>
                  <a:srgbClr val="FF0000"/>
                </a:solidFill>
              </a:rPr>
              <a:t>Футбол </a:t>
            </a:r>
            <a:r>
              <a:rPr lang="ru-RU" sz="2000" dirty="0"/>
              <a:t> </a:t>
            </a:r>
            <a:br>
              <a:rPr lang="ru-RU" sz="2000" dirty="0"/>
            </a:br>
            <a:br>
              <a:rPr lang="ru-RU" sz="2000" dirty="0"/>
            </a:br>
            <a:r>
              <a:rPr lang="ru-RU" sz="2000" dirty="0"/>
              <a:t>Средние и длинные передачи мяча по прямой и диагонали; тактические действия при выполнении углового удара и вбрасывании мяча из-за боковой линии  Игровая деятельность по правилам с использованием ранее разученных технических приёмов </a:t>
            </a:r>
            <a:br>
              <a:rPr lang="ru-RU" sz="2000" dirty="0"/>
            </a:br>
            <a:r>
              <a:rPr lang="ru-RU" sz="2000" dirty="0"/>
              <a:t>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a:t>
            </a:r>
            <a:br>
              <a:rPr lang="ru-RU" sz="2000" dirty="0"/>
            </a:br>
            <a:endParaRPr lang="ru-RU" sz="2000" dirty="0"/>
          </a:p>
        </p:txBody>
      </p:sp>
      <p:pic>
        <p:nvPicPr>
          <p:cNvPr id="4" name="Объект 3"/>
          <p:cNvPicPr>
            <a:picLocks noGrp="1" noChangeAspect="1"/>
          </p:cNvPicPr>
          <p:nvPr>
            <p:ph idx="1"/>
          </p:nvPr>
        </p:nvPicPr>
        <p:blipFill>
          <a:blip r:embed="rId2"/>
          <a:stretch>
            <a:fillRect/>
          </a:stretch>
        </p:blipFill>
        <p:spPr>
          <a:xfrm>
            <a:off x="971600" y="3213155"/>
            <a:ext cx="7848872" cy="3620568"/>
          </a:xfrm>
          <a:prstGeom prst="rect">
            <a:avLst/>
          </a:prstGeom>
        </p:spPr>
      </p:pic>
    </p:spTree>
    <p:extLst>
      <p:ext uri="{BB962C8B-B14F-4D97-AF65-F5344CB8AC3E}">
        <p14:creationId xmlns:p14="http://schemas.microsoft.com/office/powerpoint/2010/main" val="29255402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«Спорт»</a:t>
            </a:r>
            <a:endParaRPr lang="ru-RU" dirty="0">
              <a:solidFill>
                <a:srgbClr val="FF0000"/>
              </a:solidFill>
            </a:endParaRPr>
          </a:p>
        </p:txBody>
      </p:sp>
      <p:pic>
        <p:nvPicPr>
          <p:cNvPr id="4" name="Объект 3"/>
          <p:cNvPicPr>
            <a:picLocks noGrp="1" noChangeAspect="1"/>
          </p:cNvPicPr>
          <p:nvPr>
            <p:ph idx="1"/>
          </p:nvPr>
        </p:nvPicPr>
        <p:blipFill>
          <a:blip r:embed="rId2"/>
          <a:stretch>
            <a:fillRect/>
          </a:stretch>
        </p:blipFill>
        <p:spPr>
          <a:xfrm>
            <a:off x="457200" y="1590582"/>
            <a:ext cx="4392489" cy="4614217"/>
          </a:xfrm>
          <a:prstGeom prst="rect">
            <a:avLst/>
          </a:prstGeom>
        </p:spPr>
      </p:pic>
      <p:sp>
        <p:nvSpPr>
          <p:cNvPr id="5" name="TextBox 4"/>
          <p:cNvSpPr txBox="1"/>
          <p:nvPr/>
        </p:nvSpPr>
        <p:spPr>
          <a:xfrm>
            <a:off x="5220072" y="1772816"/>
            <a:ext cx="3600400" cy="4431983"/>
          </a:xfrm>
          <a:prstGeom prst="rect">
            <a:avLst/>
          </a:prstGeom>
          <a:noFill/>
        </p:spPr>
        <p:txBody>
          <a:bodyPr wrap="square" rtlCol="0">
            <a:spAutoFit/>
          </a:bodyPr>
          <a:lstStyle/>
          <a:p>
            <a:r>
              <a:rPr lang="ru-RU" sz="2400" dirty="0"/>
              <a:t>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 </a:t>
            </a:r>
          </a:p>
          <a:p>
            <a:endParaRPr lang="ru-RU" dirty="0"/>
          </a:p>
        </p:txBody>
      </p:sp>
    </p:spTree>
    <p:extLst>
      <p:ext uri="{BB962C8B-B14F-4D97-AF65-F5344CB8AC3E}">
        <p14:creationId xmlns:p14="http://schemas.microsoft.com/office/powerpoint/2010/main" val="42711389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Знания о физической культуре</a:t>
            </a:r>
            <a:br>
              <a:rPr lang="ru-RU" b="1" dirty="0"/>
            </a:br>
            <a:r>
              <a:rPr lang="ru-RU" b="1" dirty="0">
                <a:ln w="22225">
                  <a:solidFill>
                    <a:schemeClr val="accent2"/>
                  </a:solidFill>
                  <a:prstDash val="solid"/>
                </a:ln>
                <a:solidFill>
                  <a:schemeClr val="accent2">
                    <a:lumMod val="40000"/>
                    <a:lumOff val="60000"/>
                  </a:schemeClr>
                </a:solidFill>
              </a:rPr>
              <a:t>8 класс</a:t>
            </a:r>
            <a:endParaRPr lang="ru-RU" dirty="0"/>
          </a:p>
        </p:txBody>
      </p:sp>
      <p:sp>
        <p:nvSpPr>
          <p:cNvPr id="3" name="Объект 2"/>
          <p:cNvSpPr>
            <a:spLocks noGrp="1"/>
          </p:cNvSpPr>
          <p:nvPr>
            <p:ph idx="1"/>
          </p:nvPr>
        </p:nvSpPr>
        <p:spPr/>
        <p:txBody>
          <a:bodyPr>
            <a:normAutofit/>
          </a:bodyPr>
          <a:lstStyle/>
          <a:p>
            <a:r>
              <a:rPr lang="ru-RU" sz="3600" dirty="0"/>
              <a:t>Физическая культура в современном обществе: характеристика основных направлений и форм организации  Всестороннее и гармоничное физическое развитие  </a:t>
            </a:r>
          </a:p>
          <a:p>
            <a:r>
              <a:rPr lang="ru-RU" sz="3600" dirty="0"/>
              <a:t>Адаптивная физическая культура, её история и социальная значимость.</a:t>
            </a:r>
          </a:p>
        </p:txBody>
      </p:sp>
    </p:spTree>
    <p:extLst>
      <p:ext uri="{BB962C8B-B14F-4D97-AF65-F5344CB8AC3E}">
        <p14:creationId xmlns:p14="http://schemas.microsoft.com/office/powerpoint/2010/main" val="230210270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9512" y="332656"/>
            <a:ext cx="8765232" cy="5777863"/>
          </a:xfrm>
          <a:prstGeom prst="rect">
            <a:avLst/>
          </a:prstGeom>
        </p:spPr>
      </p:pic>
    </p:spTree>
    <p:extLst>
      <p:ext uri="{BB962C8B-B14F-4D97-AF65-F5344CB8AC3E}">
        <p14:creationId xmlns:p14="http://schemas.microsoft.com/office/powerpoint/2010/main" val="24090875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Способы самостоятельной деятельности</a:t>
            </a:r>
            <a:endParaRPr lang="ru-RU" dirty="0"/>
          </a:p>
        </p:txBody>
      </p:sp>
      <p:sp>
        <p:nvSpPr>
          <p:cNvPr id="3" name="Объект 2"/>
          <p:cNvSpPr>
            <a:spLocks noGrp="1"/>
          </p:cNvSpPr>
          <p:nvPr>
            <p:ph idx="1"/>
          </p:nvPr>
        </p:nvSpPr>
        <p:spPr>
          <a:xfrm>
            <a:off x="251520" y="1628800"/>
            <a:ext cx="8435280" cy="5040560"/>
          </a:xfrm>
        </p:spPr>
        <p:txBody>
          <a:bodyPr>
            <a:normAutofit fontScale="92500" lnSpcReduction="10000"/>
          </a:bodyPr>
          <a:lstStyle/>
          <a:p>
            <a:r>
              <a:rPr lang="ru-RU" sz="3500" dirty="0"/>
              <a:t>Коррекция осанки и разработка индивидуальных планов занятий корригирующей гимнастикой  Коррекция избыточной массы тела и разработка индивидуальных планов занятий корригирующей гимнастикой  Составление планов-конспектов для самостоятельных занятий спортивной подготовкой  Способы учёта индивидуальных особенностей при составлении планов самостоятельных тренировочных занятий </a:t>
            </a:r>
          </a:p>
          <a:p>
            <a:endParaRPr lang="ru-RU" dirty="0"/>
          </a:p>
        </p:txBody>
      </p:sp>
    </p:spTree>
    <p:extLst>
      <p:ext uri="{BB962C8B-B14F-4D97-AF65-F5344CB8AC3E}">
        <p14:creationId xmlns:p14="http://schemas.microsoft.com/office/powerpoint/2010/main" val="6161123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764704"/>
            <a:ext cx="8407528" cy="4896544"/>
          </a:xfrm>
          <a:prstGeom prst="rect">
            <a:avLst/>
          </a:prstGeom>
        </p:spPr>
      </p:pic>
    </p:spTree>
    <p:extLst>
      <p:ext uri="{BB962C8B-B14F-4D97-AF65-F5344CB8AC3E}">
        <p14:creationId xmlns:p14="http://schemas.microsoft.com/office/powerpoint/2010/main" val="74571039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Физическое совершенствование</a:t>
            </a:r>
            <a:endParaRPr lang="ru-RU" dirty="0"/>
          </a:p>
        </p:txBody>
      </p:sp>
      <p:sp>
        <p:nvSpPr>
          <p:cNvPr id="3" name="Объект 2"/>
          <p:cNvSpPr>
            <a:spLocks noGrp="1"/>
          </p:cNvSpPr>
          <p:nvPr>
            <p:ph idx="1"/>
          </p:nvPr>
        </p:nvSpPr>
        <p:spPr/>
        <p:txBody>
          <a:bodyPr>
            <a:normAutofit lnSpcReduction="10000"/>
          </a:bodyPr>
          <a:lstStyle/>
          <a:p>
            <a:r>
              <a:rPr lang="ru-RU" b="1" i="1" dirty="0">
                <a:solidFill>
                  <a:srgbClr val="FF0000"/>
                </a:solidFill>
              </a:rPr>
              <a:t>Физкультурно-оздоровительная деятельность</a:t>
            </a:r>
          </a:p>
          <a:p>
            <a:r>
              <a:rPr lang="ru-RU" b="1" i="1" dirty="0"/>
              <a:t> </a:t>
            </a:r>
            <a:r>
              <a:rPr lang="ru-RU" dirty="0"/>
              <a:t>Профилактика перенапряжения систем организма средствами оздоровительной физической культуры: упражнения мышечной релаксации и регулирования вегетативной нервной системы, профилактики общего утомления и остроты зрения </a:t>
            </a:r>
          </a:p>
        </p:txBody>
      </p:sp>
    </p:spTree>
    <p:extLst>
      <p:ext uri="{BB962C8B-B14F-4D97-AF65-F5344CB8AC3E}">
        <p14:creationId xmlns:p14="http://schemas.microsoft.com/office/powerpoint/2010/main" val="201469263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71400"/>
            <a:ext cx="7920880" cy="1152128"/>
          </a:xfrm>
        </p:spPr>
        <p:txBody>
          <a:bodyPr>
            <a:normAutofit/>
          </a:bodyPr>
          <a:lstStyle/>
          <a:p>
            <a:r>
              <a:rPr lang="ru-RU" sz="2400" b="1" i="1" dirty="0"/>
              <a:t>Спортивно-оздоровительная деятельность. </a:t>
            </a:r>
            <a:br>
              <a:rPr lang="ru-RU" sz="2400" b="1" i="1" dirty="0"/>
            </a:br>
            <a:r>
              <a:rPr lang="ru-RU" sz="2400" i="1" dirty="0"/>
              <a:t>Модуль </a:t>
            </a:r>
            <a:r>
              <a:rPr lang="ru-RU" sz="2800" i="1" dirty="0">
                <a:solidFill>
                  <a:srgbClr val="FF0000"/>
                </a:solidFill>
              </a:rPr>
              <a:t>«Гимнастика»</a:t>
            </a:r>
            <a:endParaRPr lang="ru-RU" sz="2800" dirty="0">
              <a:solidFill>
                <a:srgbClr val="FF0000"/>
              </a:solidFill>
            </a:endParaRPr>
          </a:p>
        </p:txBody>
      </p:sp>
      <p:sp>
        <p:nvSpPr>
          <p:cNvPr id="3" name="Объект 2"/>
          <p:cNvSpPr>
            <a:spLocks noGrp="1"/>
          </p:cNvSpPr>
          <p:nvPr>
            <p:ph sz="half" idx="1"/>
          </p:nvPr>
        </p:nvSpPr>
        <p:spPr>
          <a:xfrm>
            <a:off x="539552" y="908720"/>
            <a:ext cx="3956248" cy="5760640"/>
          </a:xfrm>
        </p:spPr>
        <p:txBody>
          <a:bodyPr>
            <a:noAutofit/>
          </a:bodyPr>
          <a:lstStyle/>
          <a:p>
            <a:r>
              <a:rPr lang="ru-RU" sz="1600" dirty="0">
                <a:latin typeface="Times New Roman" panose="02020603050405020304" pitchFamily="18" charset="0"/>
                <a:cs typeface="Times New Roman" panose="02020603050405020304" pitchFamily="18" charset="0"/>
              </a:rPr>
              <a:t>Акробатическая комбинация из ранее освоенных упражнений силовой направленности, с увеличивающимся числом технических элементов в стойках, упорах, кувырках, прыжках (юноши)  </a:t>
            </a:r>
          </a:p>
          <a:p>
            <a:r>
              <a:rPr lang="ru-RU" sz="1600" dirty="0">
                <a:latin typeface="Times New Roman" panose="02020603050405020304" pitchFamily="18" charset="0"/>
                <a:cs typeface="Times New Roman" panose="02020603050405020304" pitchFamily="18" charset="0"/>
              </a:rPr>
              <a:t>Гимнастическая комбинация на гимнастическом бревне из ранее освоенных упражнений с увеличивающимся числом технических элементов в прыжках, поворотах и передвижениях (девушки)  Гимнастическая комбинация на перекладине с включением ранее освоенных упражнений в упорах и висах (юноши)  Гимнастическая комбинация на параллельных брусьях с включением упражнений в упоре на руках, кувырка вперёд и соскока (юноши)  Вольные упражнения на базе ранее разученных акробатических упражнений и упражнений ритмической гимнастики (девушки) </a:t>
            </a:r>
          </a:p>
          <a:p>
            <a:endParaRPr lang="ru-RU" sz="1600" dirty="0">
              <a:latin typeface="Times New Roman" panose="02020603050405020304" pitchFamily="18" charset="0"/>
              <a:cs typeface="Times New Roman" panose="02020603050405020304" pitchFamily="18" charset="0"/>
            </a:endParaRPr>
          </a:p>
        </p:txBody>
      </p:sp>
      <p:pic>
        <p:nvPicPr>
          <p:cNvPr id="5122" name="Picture 2" descr="Мужская сборная России по спортивной гимнастике выиграла ОИ в многоборье  впервые с 1996 года — РТ на русском"/>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44841" y="1412776"/>
            <a:ext cx="4610370"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15265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«Лёгкая атлетика»</a:t>
            </a:r>
            <a:endParaRPr lang="ru-RU" dirty="0">
              <a:solidFill>
                <a:srgbClr val="FF0000"/>
              </a:solidFill>
            </a:endParaRPr>
          </a:p>
        </p:txBody>
      </p:sp>
      <p:sp>
        <p:nvSpPr>
          <p:cNvPr id="3" name="Объект 2"/>
          <p:cNvSpPr>
            <a:spLocks noGrp="1"/>
          </p:cNvSpPr>
          <p:nvPr>
            <p:ph sz="half" idx="1"/>
          </p:nvPr>
        </p:nvSpPr>
        <p:spPr>
          <a:xfrm>
            <a:off x="457200" y="1600200"/>
            <a:ext cx="4038600" cy="5069160"/>
          </a:xfrm>
        </p:spPr>
        <p:txBody>
          <a:bodyPr>
            <a:normAutofit fontScale="77500" lnSpcReduction="20000"/>
          </a:bodyPr>
          <a:lstStyle/>
          <a:p>
            <a:r>
              <a:rPr lang="ru-RU" sz="3100" dirty="0"/>
              <a:t>Кроссовый бег; прыжок в длину с разбега способом «прогнувшись» </a:t>
            </a:r>
          </a:p>
          <a:p>
            <a:r>
              <a:rPr lang="ru-RU" sz="3100" dirty="0"/>
              <a:t>Правила проведения соревнований по сдаче норм комплекса ГТО  Самостоятельная подготовка к выполнению нормативных требований комплекса ГТО в беговых (бег на короткие и средние дистанции) и технических (прыжки и метание спортивного снаряда) дисциплинах лёгкой атлетики  </a:t>
            </a:r>
          </a:p>
          <a:p>
            <a:endParaRPr lang="ru-RU" dirty="0"/>
          </a:p>
        </p:txBody>
      </p:sp>
      <p:pic>
        <p:nvPicPr>
          <p:cNvPr id="6146" name="Picture 2" descr="Урок 16. знания о физической культуре. лёгкая атлетика - Физическая  культура - 7 класс - Российская электронная школа"/>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600200"/>
            <a:ext cx="4038600" cy="48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70831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«Зимние виды спорта»</a:t>
            </a:r>
            <a:endParaRPr lang="ru-RU" dirty="0">
              <a:solidFill>
                <a:srgbClr val="FF0000"/>
              </a:solidFill>
            </a:endParaRPr>
          </a:p>
        </p:txBody>
      </p:sp>
      <p:sp>
        <p:nvSpPr>
          <p:cNvPr id="3" name="Объект 2"/>
          <p:cNvSpPr>
            <a:spLocks noGrp="1"/>
          </p:cNvSpPr>
          <p:nvPr>
            <p:ph sz="half" idx="1"/>
          </p:nvPr>
        </p:nvSpPr>
        <p:spPr>
          <a:xfrm>
            <a:off x="323528" y="1600200"/>
            <a:ext cx="4172272" cy="4997152"/>
          </a:xfrm>
        </p:spPr>
        <p:txBody>
          <a:bodyPr>
            <a:normAutofit fontScale="77500" lnSpcReduction="20000"/>
          </a:bodyPr>
          <a:lstStyle/>
          <a:p>
            <a:r>
              <a:rPr lang="ru-RU" dirty="0"/>
              <a:t>Передвижение на лыжах одновременным </a:t>
            </a:r>
            <a:r>
              <a:rPr lang="ru-RU" dirty="0" err="1"/>
              <a:t>бесшажным</a:t>
            </a:r>
            <a:r>
              <a:rPr lang="ru-RU" dirty="0"/>
              <a:t> ходом; преодоление естественных препятствий на лыжах широким шагом, перешагиванием, </a:t>
            </a:r>
            <a:r>
              <a:rPr lang="ru-RU" dirty="0" err="1"/>
              <a:t>перелазанием</a:t>
            </a:r>
            <a:r>
              <a:rPr lang="ru-RU" dirty="0"/>
              <a:t>; торможение боковым скольжением при спуске на лыжах с пологого склона; переход с попеременного </a:t>
            </a:r>
            <a:r>
              <a:rPr lang="ru-RU" dirty="0" err="1"/>
              <a:t>двухшажного</a:t>
            </a:r>
            <a:r>
              <a:rPr lang="ru-RU" dirty="0"/>
              <a:t> хода на одновременный </a:t>
            </a:r>
            <a:r>
              <a:rPr lang="ru-RU" dirty="0" err="1"/>
              <a:t>бесшажный</a:t>
            </a:r>
            <a:r>
              <a:rPr lang="ru-RU" dirty="0"/>
              <a:t> ход и обратно; ранее разученные упражнения лыжной подготовки в передвижениях на лыжах, при спусках, подъёмах, торможении  </a:t>
            </a:r>
          </a:p>
          <a:p>
            <a:endParaRPr lang="ru-RU" dirty="0"/>
          </a:p>
        </p:txBody>
      </p:sp>
      <p:pic>
        <p:nvPicPr>
          <p:cNvPr id="7170" name="Picture 2" descr="Все, что нужно знать о беговых лыжах перед тем, как выходить на лыжню."/>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60416" y="1600200"/>
            <a:ext cx="352638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73847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«Плавание»</a:t>
            </a:r>
            <a:endParaRPr lang="ru-RU" dirty="0">
              <a:solidFill>
                <a:srgbClr val="FF0000"/>
              </a:solidFill>
            </a:endParaRPr>
          </a:p>
        </p:txBody>
      </p:sp>
      <p:sp>
        <p:nvSpPr>
          <p:cNvPr id="5" name="Объект 4"/>
          <p:cNvSpPr>
            <a:spLocks noGrp="1"/>
          </p:cNvSpPr>
          <p:nvPr>
            <p:ph sz="half" idx="2"/>
          </p:nvPr>
        </p:nvSpPr>
        <p:spPr>
          <a:xfrm>
            <a:off x="4648200" y="1600200"/>
            <a:ext cx="4038600" cy="5025157"/>
          </a:xfrm>
        </p:spPr>
        <p:txBody>
          <a:bodyPr>
            <a:normAutofit fontScale="92500"/>
          </a:bodyPr>
          <a:lstStyle/>
          <a:p>
            <a:r>
              <a:rPr lang="ru-RU" dirty="0"/>
              <a:t>Старт прыжком с тумбочки при плавании  кролем на груди; старт из воды толчком от стенки бассейна при плавании кролем на спине  Повороты при плавании кролем на груди и на спине  </a:t>
            </a:r>
            <a:r>
              <a:rPr lang="ru-RU" dirty="0" err="1"/>
              <a:t>Проплывание</a:t>
            </a:r>
            <a:r>
              <a:rPr lang="ru-RU" dirty="0"/>
              <a:t> учебных дистанций кролем на груди и на спине  </a:t>
            </a:r>
            <a:r>
              <a:rPr lang="ru-RU" i="1" dirty="0"/>
              <a:t> </a:t>
            </a:r>
            <a:endParaRPr lang="ru-RU" dirty="0"/>
          </a:p>
          <a:p>
            <a:endParaRPr lang="ru-RU" dirty="0"/>
          </a:p>
        </p:txBody>
      </p:sp>
      <p:pic>
        <p:nvPicPr>
          <p:cNvPr id="8196" name="Picture 4" descr="Федерация плавания организует уроки для всех школьников Хабаровского края  (ФОТО) — Новости Хабаровска"/>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4038600" cy="4709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48263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t>Модуль «Спортивные игры»</a:t>
            </a:r>
            <a:br>
              <a:rPr lang="ru-RU" i="1" dirty="0"/>
            </a:br>
            <a:r>
              <a:rPr lang="ru-RU" u="sng" dirty="0">
                <a:solidFill>
                  <a:srgbClr val="FF0000"/>
                </a:solidFill>
              </a:rPr>
              <a:t>Баскетбол</a:t>
            </a:r>
            <a:r>
              <a:rPr lang="ru-RU" u="sng" dirty="0"/>
              <a:t> </a:t>
            </a:r>
            <a:endParaRPr lang="ru-RU" dirty="0"/>
          </a:p>
        </p:txBody>
      </p:sp>
      <p:sp>
        <p:nvSpPr>
          <p:cNvPr id="3" name="Объект 2"/>
          <p:cNvSpPr>
            <a:spLocks noGrp="1"/>
          </p:cNvSpPr>
          <p:nvPr>
            <p:ph sz="half" idx="1"/>
          </p:nvPr>
        </p:nvSpPr>
        <p:spPr>
          <a:xfrm>
            <a:off x="457200" y="1600200"/>
            <a:ext cx="4038600" cy="5069160"/>
          </a:xfrm>
        </p:spPr>
        <p:txBody>
          <a:bodyPr>
            <a:normAutofit fontScale="92500" lnSpcReduction="10000"/>
          </a:bodyPr>
          <a:lstStyle/>
          <a:p>
            <a:r>
              <a:rPr lang="ru-RU" dirty="0"/>
              <a:t>Повороты туловища в правую и левую стороны с удержанием мяча двумя руками; передача мяча одной рукой от плеча и снизу; бросок мяча двумя и одной рукой в прыжке  Игровая деятельность по правилам с использованием ранее разученных технических приёмов </a:t>
            </a:r>
          </a:p>
          <a:p>
            <a:endParaRPr lang="ru-RU" dirty="0"/>
          </a:p>
        </p:txBody>
      </p:sp>
      <p:pic>
        <p:nvPicPr>
          <p:cNvPr id="9" name="Объект 8"/>
          <p:cNvPicPr>
            <a:picLocks noGrp="1" noChangeAspect="1"/>
          </p:cNvPicPr>
          <p:nvPr>
            <p:ph sz="half" idx="2"/>
          </p:nvPr>
        </p:nvPicPr>
        <p:blipFill>
          <a:blip r:embed="rId2"/>
          <a:stretch>
            <a:fillRect/>
          </a:stretch>
        </p:blipFill>
        <p:spPr>
          <a:xfrm>
            <a:off x="4648200" y="1772816"/>
            <a:ext cx="4316288" cy="4243376"/>
          </a:xfrm>
          <a:prstGeom prst="rect">
            <a:avLst/>
          </a:prstGeom>
        </p:spPr>
      </p:pic>
    </p:spTree>
    <p:extLst>
      <p:ext uri="{BB962C8B-B14F-4D97-AF65-F5344CB8AC3E}">
        <p14:creationId xmlns:p14="http://schemas.microsoft.com/office/powerpoint/2010/main" val="309843098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u="sng" dirty="0">
                <a:solidFill>
                  <a:srgbClr val="FF0000"/>
                </a:solidFill>
              </a:rPr>
              <a:t>Волейбол</a:t>
            </a:r>
            <a:endParaRPr lang="ru-RU" dirty="0">
              <a:solidFill>
                <a:srgbClr val="FF0000"/>
              </a:solidFill>
            </a:endParaRPr>
          </a:p>
        </p:txBody>
      </p:sp>
      <p:sp>
        <p:nvSpPr>
          <p:cNvPr id="4" name="Объект 3"/>
          <p:cNvSpPr>
            <a:spLocks noGrp="1"/>
          </p:cNvSpPr>
          <p:nvPr>
            <p:ph sz="half" idx="2"/>
          </p:nvPr>
        </p:nvSpPr>
        <p:spPr>
          <a:xfrm>
            <a:off x="4572000" y="1605041"/>
            <a:ext cx="4038600" cy="4929411"/>
          </a:xfrm>
        </p:spPr>
        <p:txBody>
          <a:bodyPr>
            <a:normAutofit/>
          </a:bodyPr>
          <a:lstStyle/>
          <a:p>
            <a:r>
              <a:rPr lang="ru-RU" dirty="0"/>
              <a:t>Прямой нападающий удар; индивидуальное блокирование мяча в прыжке с места; тактические действия в защите и нападении  Игровая деятельность по правилам с использованием ранее разученных технических приёмов </a:t>
            </a:r>
          </a:p>
        </p:txBody>
      </p:sp>
      <p:pic>
        <p:nvPicPr>
          <p:cNvPr id="10242" name="Picture 2" descr="Школьный волейбол"/>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51520" y="1600200"/>
            <a:ext cx="4244280" cy="4925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52996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u="sng" dirty="0">
                <a:solidFill>
                  <a:srgbClr val="FF0000"/>
                </a:solidFill>
              </a:rPr>
              <a:t>Футбол </a:t>
            </a:r>
            <a:endParaRPr lang="ru-RU" dirty="0">
              <a:solidFill>
                <a:srgbClr val="FF0000"/>
              </a:solidFill>
            </a:endParaRPr>
          </a:p>
        </p:txBody>
      </p:sp>
      <p:sp>
        <p:nvSpPr>
          <p:cNvPr id="3" name="Объект 2"/>
          <p:cNvSpPr>
            <a:spLocks noGrp="1"/>
          </p:cNvSpPr>
          <p:nvPr>
            <p:ph sz="half" idx="1"/>
          </p:nvPr>
        </p:nvSpPr>
        <p:spPr>
          <a:xfrm>
            <a:off x="457200" y="1600200"/>
            <a:ext cx="4038600" cy="5257800"/>
          </a:xfrm>
        </p:spPr>
        <p:txBody>
          <a:bodyPr>
            <a:normAutofit fontScale="62500" lnSpcReduction="20000"/>
          </a:bodyPr>
          <a:lstStyle/>
          <a:p>
            <a:r>
              <a:rPr lang="ru-RU" sz="3000" dirty="0"/>
              <a:t>Удар по мячу с разбега внутренней частью подъёма стопы; остановка мяча внутренней стороной стопы </a:t>
            </a:r>
            <a:r>
              <a:rPr lang="ru-RU" sz="3000" i="1" dirty="0"/>
              <a:t> </a:t>
            </a:r>
            <a:r>
              <a:rPr lang="ru-RU" sz="3000" dirty="0"/>
              <a:t>Правила игры в мини-футбол; технические и тактические действия  Игровая деятельность по правилам мини-футбола с использованием ранее разученных технических приёмов (девушки)  Игровая деятельность по правилам классического футбола с использованием ранее разученных технических приёмов (юноши)  </a:t>
            </a:r>
          </a:p>
          <a:p>
            <a:r>
              <a:rPr lang="ru-RU" sz="3000" dirty="0"/>
              <a:t>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a:t>
            </a:r>
          </a:p>
          <a:p>
            <a:endParaRPr lang="ru-RU" dirty="0"/>
          </a:p>
        </p:txBody>
      </p:sp>
      <p:pic>
        <p:nvPicPr>
          <p:cNvPr id="5" name="Объект 4"/>
          <p:cNvPicPr>
            <a:picLocks noGrp="1" noChangeAspect="1"/>
          </p:cNvPicPr>
          <p:nvPr>
            <p:ph sz="half" idx="2"/>
          </p:nvPr>
        </p:nvPicPr>
        <p:blipFill>
          <a:blip r:embed="rId2"/>
          <a:stretch>
            <a:fillRect/>
          </a:stretch>
        </p:blipFill>
        <p:spPr>
          <a:xfrm>
            <a:off x="4788024" y="1700808"/>
            <a:ext cx="4104456" cy="4862711"/>
          </a:xfrm>
          <a:prstGeom prst="rect">
            <a:avLst/>
          </a:prstGeom>
        </p:spPr>
      </p:pic>
    </p:spTree>
    <p:extLst>
      <p:ext uri="{BB962C8B-B14F-4D97-AF65-F5344CB8AC3E}">
        <p14:creationId xmlns:p14="http://schemas.microsoft.com/office/powerpoint/2010/main" val="380420844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t>Модуль </a:t>
            </a:r>
            <a:r>
              <a:rPr lang="ru-RU" i="1" dirty="0">
                <a:solidFill>
                  <a:srgbClr val="FF0000"/>
                </a:solidFill>
              </a:rPr>
              <a:t>«Спорт»</a:t>
            </a:r>
            <a:endParaRPr lang="ru-RU" dirty="0">
              <a:solidFill>
                <a:srgbClr val="FF0000"/>
              </a:solidFill>
            </a:endParaRPr>
          </a:p>
        </p:txBody>
      </p:sp>
      <p:sp>
        <p:nvSpPr>
          <p:cNvPr id="4" name="Объект 3"/>
          <p:cNvSpPr>
            <a:spLocks noGrp="1"/>
          </p:cNvSpPr>
          <p:nvPr>
            <p:ph sz="half" idx="2"/>
          </p:nvPr>
        </p:nvSpPr>
        <p:spPr>
          <a:xfrm>
            <a:off x="4716016" y="1417638"/>
            <a:ext cx="4248472" cy="5279727"/>
          </a:xfrm>
        </p:spPr>
        <p:txBody>
          <a:bodyPr>
            <a:normAutofit lnSpcReduction="10000"/>
          </a:bodyPr>
          <a:lstStyle/>
          <a:p>
            <a:r>
              <a:rPr lang="ru-RU" dirty="0"/>
              <a:t>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 </a:t>
            </a:r>
          </a:p>
        </p:txBody>
      </p:sp>
      <p:pic>
        <p:nvPicPr>
          <p:cNvPr id="6" name="Объект 5"/>
          <p:cNvPicPr>
            <a:picLocks noGrp="1" noChangeAspect="1"/>
          </p:cNvPicPr>
          <p:nvPr>
            <p:ph sz="half" idx="1"/>
          </p:nvPr>
        </p:nvPicPr>
        <p:blipFill>
          <a:blip r:embed="rId2"/>
          <a:stretch>
            <a:fillRect/>
          </a:stretch>
        </p:blipFill>
        <p:spPr>
          <a:xfrm>
            <a:off x="457200" y="1556792"/>
            <a:ext cx="4038600" cy="4968552"/>
          </a:xfrm>
          <a:prstGeom prst="rect">
            <a:avLst/>
          </a:prstGeom>
        </p:spPr>
      </p:pic>
    </p:spTree>
    <p:extLst>
      <p:ext uri="{BB962C8B-B14F-4D97-AF65-F5344CB8AC3E}">
        <p14:creationId xmlns:p14="http://schemas.microsoft.com/office/powerpoint/2010/main" val="326902800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Знания о физической культуре</a:t>
            </a:r>
            <a:br>
              <a:rPr lang="ru-RU" b="1" dirty="0"/>
            </a:br>
            <a:r>
              <a:rPr lang="ru-RU" b="1" dirty="0">
                <a:ln w="22225">
                  <a:solidFill>
                    <a:schemeClr val="accent2"/>
                  </a:solidFill>
                  <a:prstDash val="solid"/>
                </a:ln>
                <a:solidFill>
                  <a:schemeClr val="accent2">
                    <a:lumMod val="40000"/>
                    <a:lumOff val="60000"/>
                  </a:schemeClr>
                </a:solidFill>
              </a:rPr>
              <a:t>9 класс</a:t>
            </a:r>
            <a:endParaRPr lang="ru-RU" dirty="0"/>
          </a:p>
        </p:txBody>
      </p:sp>
      <p:sp>
        <p:nvSpPr>
          <p:cNvPr id="3" name="Объект 2"/>
          <p:cNvSpPr>
            <a:spLocks noGrp="1"/>
          </p:cNvSpPr>
          <p:nvPr>
            <p:ph idx="1"/>
          </p:nvPr>
        </p:nvSpPr>
        <p:spPr/>
        <p:txBody>
          <a:bodyPr>
            <a:normAutofit fontScale="92500"/>
          </a:bodyPr>
          <a:lstStyle/>
          <a:p>
            <a:r>
              <a:rPr lang="ru-RU" sz="4000" dirty="0"/>
              <a:t>Здоровье и здоровый образ жизни, вредные привычки и их пагубное влияние на здоровье человека  </a:t>
            </a:r>
          </a:p>
          <a:p>
            <a:r>
              <a:rPr lang="ru-RU" sz="4000" dirty="0"/>
              <a:t>Туристские походы как форма организации здорового образа жизни  </a:t>
            </a:r>
          </a:p>
          <a:p>
            <a:r>
              <a:rPr lang="ru-RU" sz="4000" dirty="0"/>
              <a:t>Профессионально-прикладная физическая культура </a:t>
            </a:r>
          </a:p>
        </p:txBody>
      </p:sp>
    </p:spTree>
    <p:extLst>
      <p:ext uri="{BB962C8B-B14F-4D97-AF65-F5344CB8AC3E}">
        <p14:creationId xmlns:p14="http://schemas.microsoft.com/office/powerpoint/2010/main" val="33818264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rgbClr val="FF0000"/>
                </a:solidFill>
              </a:rPr>
              <a:t>Способы самостоятельной деятельности</a:t>
            </a:r>
            <a:endParaRPr lang="ru-RU" dirty="0">
              <a:solidFill>
                <a:srgbClr val="FF0000"/>
              </a:solidFill>
            </a:endParaRPr>
          </a:p>
        </p:txBody>
      </p:sp>
      <p:pic>
        <p:nvPicPr>
          <p:cNvPr id="6" name="Объект 5"/>
          <p:cNvPicPr>
            <a:picLocks noGrp="1" noChangeAspect="1"/>
          </p:cNvPicPr>
          <p:nvPr>
            <p:ph sz="half" idx="2"/>
          </p:nvPr>
        </p:nvPicPr>
        <p:blipFill>
          <a:blip r:embed="rId2"/>
          <a:stretch>
            <a:fillRect/>
          </a:stretch>
        </p:blipFill>
        <p:spPr>
          <a:xfrm>
            <a:off x="4942384" y="1565527"/>
            <a:ext cx="3950096" cy="4525963"/>
          </a:xfrm>
          <a:prstGeom prst="rect">
            <a:avLst/>
          </a:prstGeom>
        </p:spPr>
      </p:pic>
      <p:sp>
        <p:nvSpPr>
          <p:cNvPr id="5" name="AutoShape 2" descr="Своими руками: как правильно делать самомассаж — Fitness Guide"/>
          <p:cNvSpPr>
            <a:spLocks noGrp="1" noChangeAspect="1" noChangeArrowheads="1"/>
          </p:cNvSpPr>
          <p:nvPr>
            <p:ph sz="half" idx="1"/>
          </p:nvPr>
        </p:nvSpPr>
        <p:spPr bwMode="auto">
          <a:xfrm>
            <a:off x="67075" y="1600200"/>
            <a:ext cx="4428725" cy="492514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r>
              <a:rPr lang="ru-RU" sz="2200" dirty="0"/>
              <a:t>Восстановительный массаж как средство оптимизации работоспособности, его правила и приёмы во время самостоятельных занятий физической подготовкой  Банные процедуры как средство укрепления здоровья  Измерение функциональных резервов организма  Оказание первой помощи на самостоятельных занятиях физическими упражнениями и во время активного отдыха</a:t>
            </a:r>
          </a:p>
        </p:txBody>
      </p:sp>
    </p:spTree>
    <p:extLst>
      <p:ext uri="{BB962C8B-B14F-4D97-AF65-F5344CB8AC3E}">
        <p14:creationId xmlns:p14="http://schemas.microsoft.com/office/powerpoint/2010/main" val="394933000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Физическое совершенствование</a:t>
            </a:r>
            <a:br>
              <a:rPr lang="ru-RU" b="1" dirty="0"/>
            </a:br>
            <a:r>
              <a:rPr lang="ru-RU" sz="3100" b="1" i="1" dirty="0"/>
              <a:t>Физкультурно-оздоровительная деятельность</a:t>
            </a:r>
            <a:endParaRPr lang="ru-RU" sz="3100" dirty="0"/>
          </a:p>
        </p:txBody>
      </p:sp>
      <p:sp>
        <p:nvSpPr>
          <p:cNvPr id="3" name="Объект 2"/>
          <p:cNvSpPr>
            <a:spLocks noGrp="1"/>
          </p:cNvSpPr>
          <p:nvPr>
            <p:ph idx="1"/>
          </p:nvPr>
        </p:nvSpPr>
        <p:spPr>
          <a:xfrm>
            <a:off x="457200" y="1556792"/>
            <a:ext cx="8229600" cy="4958011"/>
          </a:xfrm>
        </p:spPr>
        <p:txBody>
          <a:bodyPr>
            <a:normAutofit lnSpcReduction="10000"/>
          </a:bodyPr>
          <a:lstStyle/>
          <a:p>
            <a:r>
              <a:rPr lang="ru-RU" sz="4000" dirty="0"/>
              <a:t>Занятия физической культурой и режим питания </a:t>
            </a:r>
          </a:p>
          <a:p>
            <a:r>
              <a:rPr lang="ru-RU" sz="4000" dirty="0"/>
              <a:t> Упражнения для снижения избыточной массы тела  </a:t>
            </a:r>
          </a:p>
          <a:p>
            <a:r>
              <a:rPr lang="ru-RU" sz="4000" dirty="0"/>
              <a:t>Оздоровительные, коррекционные и профилактические мероприятия в режиме двигательной активности старшеклассников </a:t>
            </a:r>
          </a:p>
        </p:txBody>
      </p:sp>
    </p:spTree>
    <p:extLst>
      <p:ext uri="{BB962C8B-B14F-4D97-AF65-F5344CB8AC3E}">
        <p14:creationId xmlns:p14="http://schemas.microsoft.com/office/powerpoint/2010/main" val="30506682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7816902" cy="792088"/>
          </a:xfrm>
        </p:spPr>
        <p:txBody>
          <a:bodyPr>
            <a:noAutofit/>
          </a:bodyPr>
          <a:lstStyle/>
          <a:p>
            <a:r>
              <a:rPr lang="ru-RU" sz="2800" b="1" i="1" dirty="0"/>
              <a:t>Спортивно-оздоровительная деятельность</a:t>
            </a:r>
            <a:br>
              <a:rPr lang="ru-RU" sz="2800" b="1" i="1" dirty="0"/>
            </a:br>
            <a:r>
              <a:rPr lang="ru-RU" sz="2800" i="1" dirty="0"/>
              <a:t>Модуль </a:t>
            </a:r>
            <a:r>
              <a:rPr lang="ru-RU" sz="2800" i="1" dirty="0">
                <a:solidFill>
                  <a:srgbClr val="FF0000"/>
                </a:solidFill>
              </a:rPr>
              <a:t>«Гимнастика»</a:t>
            </a:r>
            <a:endParaRPr lang="ru-RU" sz="2800" dirty="0">
              <a:solidFill>
                <a:srgbClr val="FF0000"/>
              </a:solidFill>
            </a:endParaRPr>
          </a:p>
        </p:txBody>
      </p:sp>
      <p:sp>
        <p:nvSpPr>
          <p:cNvPr id="3" name="Объект 2"/>
          <p:cNvSpPr>
            <a:spLocks noGrp="1"/>
          </p:cNvSpPr>
          <p:nvPr>
            <p:ph sz="half" idx="1"/>
          </p:nvPr>
        </p:nvSpPr>
        <p:spPr>
          <a:xfrm>
            <a:off x="467544" y="1052736"/>
            <a:ext cx="4028256" cy="5462067"/>
          </a:xfrm>
        </p:spPr>
        <p:txBody>
          <a:bodyPr>
            <a:normAutofit fontScale="55000" lnSpcReduction="20000"/>
          </a:bodyPr>
          <a:lstStyle/>
          <a:p>
            <a:r>
              <a:rPr lang="ru-RU" sz="3300" dirty="0"/>
              <a:t>Акробатическая комбинация с включением длинного кувырка с разбега и кувырка назад в упор, стоя ноги врозь (юноши)  Гимнастическая комбинация на высокой перекладине, с включением элементов размахивания и соскока вперёд прогнувшись (юноши)  Гимнастическая комбинация на параллельных брусьях, с включением двух кувырков вперёд с опорой на руки (юноши)  Гимнастическая комбинация на гимнастическом бревне, с включением полу-шпагата, стойки на колене с опорой на руки и отведением ноги назад (девушки)  </a:t>
            </a:r>
            <a:r>
              <a:rPr lang="ru-RU" sz="3300" dirty="0" err="1"/>
              <a:t>Черлидинг</a:t>
            </a:r>
            <a:r>
              <a:rPr lang="ru-RU" sz="3300" dirty="0"/>
              <a:t>: композиция упражнений с построением пирамид, элементами степ-аэробики, акробатики и ритмической гимнастики (девушки)  </a:t>
            </a:r>
          </a:p>
          <a:p>
            <a:endParaRPr lang="ru-RU" dirty="0"/>
          </a:p>
        </p:txBody>
      </p:sp>
      <p:pic>
        <p:nvPicPr>
          <p:cNvPr id="5" name="Объект 4"/>
          <p:cNvPicPr>
            <a:picLocks noGrp="1" noChangeAspect="1"/>
          </p:cNvPicPr>
          <p:nvPr>
            <p:ph sz="half" idx="2"/>
          </p:nvPr>
        </p:nvPicPr>
        <p:blipFill>
          <a:blip r:embed="rId2"/>
          <a:stretch>
            <a:fillRect/>
          </a:stretch>
        </p:blipFill>
        <p:spPr>
          <a:xfrm>
            <a:off x="4570862" y="1412776"/>
            <a:ext cx="4393625" cy="4833615"/>
          </a:xfrm>
          <a:prstGeom prst="rect">
            <a:avLst/>
          </a:prstGeom>
        </p:spPr>
      </p:pic>
    </p:spTree>
    <p:extLst>
      <p:ext uri="{BB962C8B-B14F-4D97-AF65-F5344CB8AC3E}">
        <p14:creationId xmlns:p14="http://schemas.microsoft.com/office/powerpoint/2010/main" val="8016101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lstStyle/>
          <a:p>
            <a:r>
              <a:rPr lang="ru-RU" sz="3200" i="1" dirty="0"/>
              <a:t>Модуль</a:t>
            </a:r>
            <a:r>
              <a:rPr lang="ru-RU" i="1" dirty="0"/>
              <a:t> </a:t>
            </a:r>
            <a:r>
              <a:rPr lang="ru-RU" sz="3200" i="1" dirty="0">
                <a:solidFill>
                  <a:srgbClr val="FF0000"/>
                </a:solidFill>
              </a:rPr>
              <a:t>«Лёгкая атлетика»</a:t>
            </a:r>
            <a:endParaRPr lang="ru-RU" sz="3200" dirty="0">
              <a:solidFill>
                <a:srgbClr val="FF0000"/>
              </a:solidFill>
            </a:endParaRPr>
          </a:p>
        </p:txBody>
      </p:sp>
      <p:pic>
        <p:nvPicPr>
          <p:cNvPr id="5" name="Объект 4"/>
          <p:cNvPicPr>
            <a:picLocks noGrp="1" noChangeAspect="1"/>
          </p:cNvPicPr>
          <p:nvPr>
            <p:ph sz="half" idx="1"/>
          </p:nvPr>
        </p:nvPicPr>
        <p:blipFill>
          <a:blip r:embed="rId2"/>
          <a:stretch>
            <a:fillRect/>
          </a:stretch>
        </p:blipFill>
        <p:spPr>
          <a:xfrm>
            <a:off x="457201" y="1484784"/>
            <a:ext cx="4191000" cy="4392487"/>
          </a:xfrm>
          <a:prstGeom prst="rect">
            <a:avLst/>
          </a:prstGeom>
        </p:spPr>
      </p:pic>
      <p:sp>
        <p:nvSpPr>
          <p:cNvPr id="4" name="Объект 3"/>
          <p:cNvSpPr>
            <a:spLocks noGrp="1"/>
          </p:cNvSpPr>
          <p:nvPr>
            <p:ph sz="half" idx="2"/>
          </p:nvPr>
        </p:nvSpPr>
        <p:spPr>
          <a:xfrm>
            <a:off x="4648200" y="1417638"/>
            <a:ext cx="4316288" cy="4708526"/>
          </a:xfrm>
        </p:spPr>
        <p:txBody>
          <a:bodyPr>
            <a:normAutofit fontScale="55000" lnSpcReduction="20000"/>
          </a:bodyPr>
          <a:lstStyle/>
          <a:p>
            <a:r>
              <a:rPr lang="ru-RU" sz="4500" dirty="0"/>
              <a:t>Техническая подготовка в беговых и прыжковых упражнениях: бег на короткие и длинные дистанции; прыжки в длину способами «прогнувшись» и «согнув ноги»; прыжки в высоту способом «перешагивание»  Техническая подготовка в метании спортивного снаряда с разбега на дальность  </a:t>
            </a:r>
          </a:p>
          <a:p>
            <a:endParaRPr lang="ru-RU" dirty="0"/>
          </a:p>
        </p:txBody>
      </p:sp>
    </p:spTree>
    <p:extLst>
      <p:ext uri="{BB962C8B-B14F-4D97-AF65-F5344CB8AC3E}">
        <p14:creationId xmlns:p14="http://schemas.microsoft.com/office/powerpoint/2010/main" val="404842771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87"/>
            <a:ext cx="8229600" cy="942607"/>
          </a:xfrm>
        </p:spPr>
        <p:txBody>
          <a:bodyPr>
            <a:normAutofit/>
          </a:bodyPr>
          <a:lstStyle/>
          <a:p>
            <a:r>
              <a:rPr lang="ru-RU" sz="3600" i="1" dirty="0"/>
              <a:t>Модуль </a:t>
            </a:r>
            <a:r>
              <a:rPr lang="ru-RU" sz="3600" i="1" dirty="0">
                <a:solidFill>
                  <a:srgbClr val="FF0000"/>
                </a:solidFill>
              </a:rPr>
              <a:t>«Зимние виды спорта»</a:t>
            </a:r>
            <a:endParaRPr lang="ru-RU" sz="3600" dirty="0">
              <a:solidFill>
                <a:srgbClr val="FF0000"/>
              </a:solidFill>
            </a:endParaRPr>
          </a:p>
        </p:txBody>
      </p:sp>
      <p:sp>
        <p:nvSpPr>
          <p:cNvPr id="4" name="Объект 3"/>
          <p:cNvSpPr>
            <a:spLocks noGrp="1"/>
          </p:cNvSpPr>
          <p:nvPr>
            <p:ph sz="half" idx="2"/>
          </p:nvPr>
        </p:nvSpPr>
        <p:spPr/>
        <p:txBody>
          <a:bodyPr>
            <a:normAutofit fontScale="92500"/>
          </a:bodyPr>
          <a:lstStyle/>
          <a:p>
            <a:r>
              <a:rPr lang="ru-RU" dirty="0"/>
              <a:t>Техническая подготовка в передвижении лыжными ходами по учебной дистанции: попеременный </a:t>
            </a:r>
            <a:r>
              <a:rPr lang="ru-RU" dirty="0" err="1"/>
              <a:t>двухшажный</a:t>
            </a:r>
            <a:r>
              <a:rPr lang="ru-RU" dirty="0"/>
              <a:t> ход, одновременный одношажный ход, способы перехода с одного лыжного хода на другой  </a:t>
            </a:r>
          </a:p>
          <a:p>
            <a:endParaRPr lang="ru-RU" dirty="0"/>
          </a:p>
        </p:txBody>
      </p:sp>
      <p:pic>
        <p:nvPicPr>
          <p:cNvPr id="8" name="Объект 7"/>
          <p:cNvPicPr>
            <a:picLocks noGrp="1" noChangeAspect="1"/>
          </p:cNvPicPr>
          <p:nvPr>
            <p:ph sz="half" idx="1"/>
          </p:nvPr>
        </p:nvPicPr>
        <p:blipFill>
          <a:blip r:embed="rId2"/>
          <a:stretch>
            <a:fillRect/>
          </a:stretch>
        </p:blipFill>
        <p:spPr>
          <a:xfrm>
            <a:off x="251520" y="1600200"/>
            <a:ext cx="4396680" cy="4525963"/>
          </a:xfrm>
          <a:prstGeom prst="rect">
            <a:avLst/>
          </a:prstGeom>
        </p:spPr>
      </p:pic>
    </p:spTree>
    <p:extLst>
      <p:ext uri="{BB962C8B-B14F-4D97-AF65-F5344CB8AC3E}">
        <p14:creationId xmlns:p14="http://schemas.microsoft.com/office/powerpoint/2010/main" val="285933808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normAutofit/>
          </a:bodyPr>
          <a:lstStyle/>
          <a:p>
            <a:r>
              <a:rPr lang="ru-RU" sz="3600" i="1" dirty="0"/>
              <a:t>Модуль </a:t>
            </a:r>
            <a:r>
              <a:rPr lang="ru-RU" sz="3600" i="1" dirty="0">
                <a:solidFill>
                  <a:srgbClr val="FF0000"/>
                </a:solidFill>
              </a:rPr>
              <a:t>«Плавание»</a:t>
            </a:r>
            <a:endParaRPr lang="ru-RU" sz="3600" dirty="0">
              <a:solidFill>
                <a:srgbClr val="FF0000"/>
              </a:solidFill>
            </a:endParaRPr>
          </a:p>
        </p:txBody>
      </p:sp>
      <p:sp>
        <p:nvSpPr>
          <p:cNvPr id="3" name="Объект 2"/>
          <p:cNvSpPr>
            <a:spLocks noGrp="1"/>
          </p:cNvSpPr>
          <p:nvPr>
            <p:ph sz="half" idx="1"/>
          </p:nvPr>
        </p:nvSpPr>
        <p:spPr/>
        <p:txBody>
          <a:bodyPr>
            <a:noAutofit/>
          </a:bodyPr>
          <a:lstStyle/>
          <a:p>
            <a:r>
              <a:rPr lang="ru-RU" sz="3600" dirty="0"/>
              <a:t>Брасс: подводящие упражнения и плавание в полной координации  Повороты при плавании брассом </a:t>
            </a:r>
          </a:p>
        </p:txBody>
      </p:sp>
      <p:pic>
        <p:nvPicPr>
          <p:cNvPr id="5" name="Объект 4"/>
          <p:cNvPicPr>
            <a:picLocks noGrp="1" noChangeAspect="1"/>
          </p:cNvPicPr>
          <p:nvPr>
            <p:ph sz="half" idx="2"/>
          </p:nvPr>
        </p:nvPicPr>
        <p:blipFill>
          <a:blip r:embed="rId2"/>
          <a:stretch>
            <a:fillRect/>
          </a:stretch>
        </p:blipFill>
        <p:spPr>
          <a:xfrm>
            <a:off x="3985664" y="1196752"/>
            <a:ext cx="4690864" cy="5549825"/>
          </a:xfrm>
          <a:prstGeom prst="rect">
            <a:avLst/>
          </a:prstGeom>
        </p:spPr>
      </p:pic>
    </p:spTree>
    <p:extLst>
      <p:ext uri="{BB962C8B-B14F-4D97-AF65-F5344CB8AC3E}">
        <p14:creationId xmlns:p14="http://schemas.microsoft.com/office/powerpoint/2010/main" val="336428174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i="1" dirty="0"/>
              <a:t>Модуль «Спортивные игры»</a:t>
            </a:r>
            <a:br>
              <a:rPr lang="ru-RU" sz="3200" i="1" dirty="0"/>
            </a:br>
            <a:r>
              <a:rPr lang="ru-RU" sz="3200" u="sng" dirty="0">
                <a:solidFill>
                  <a:srgbClr val="FF0000"/>
                </a:solidFill>
              </a:rPr>
              <a:t>Баскетбол</a:t>
            </a:r>
            <a:endParaRPr lang="ru-RU" sz="3200" dirty="0">
              <a:solidFill>
                <a:srgbClr val="FF0000"/>
              </a:solidFill>
            </a:endParaRPr>
          </a:p>
        </p:txBody>
      </p:sp>
      <p:pic>
        <p:nvPicPr>
          <p:cNvPr id="5" name="Объект 4"/>
          <p:cNvPicPr>
            <a:picLocks noGrp="1" noChangeAspect="1"/>
          </p:cNvPicPr>
          <p:nvPr>
            <p:ph sz="half" idx="1"/>
          </p:nvPr>
        </p:nvPicPr>
        <p:blipFill>
          <a:blip r:embed="rId2"/>
          <a:stretch>
            <a:fillRect/>
          </a:stretch>
        </p:blipFill>
        <p:spPr>
          <a:xfrm>
            <a:off x="457200" y="1600200"/>
            <a:ext cx="3898776" cy="4525963"/>
          </a:xfrm>
          <a:prstGeom prst="rect">
            <a:avLst/>
          </a:prstGeom>
        </p:spPr>
      </p:pic>
      <p:sp>
        <p:nvSpPr>
          <p:cNvPr id="4" name="Объект 3"/>
          <p:cNvSpPr>
            <a:spLocks noGrp="1"/>
          </p:cNvSpPr>
          <p:nvPr>
            <p:ph sz="half" idx="2"/>
          </p:nvPr>
        </p:nvSpPr>
        <p:spPr/>
        <p:txBody>
          <a:bodyPr/>
          <a:lstStyle/>
          <a:p>
            <a:r>
              <a:rPr lang="ru-RU" sz="3200" dirty="0"/>
              <a:t>Техническая подготовка в игровых действиях: ведение, передачи, приёмы и броски мяча на месте, в прыжке, после ведения </a:t>
            </a:r>
          </a:p>
          <a:p>
            <a:endParaRPr lang="ru-RU" dirty="0"/>
          </a:p>
        </p:txBody>
      </p:sp>
    </p:spTree>
    <p:extLst>
      <p:ext uri="{BB962C8B-B14F-4D97-AF65-F5344CB8AC3E}">
        <p14:creationId xmlns:p14="http://schemas.microsoft.com/office/powerpoint/2010/main" val="96487594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u="sng" dirty="0">
                <a:solidFill>
                  <a:srgbClr val="FF0000"/>
                </a:solidFill>
              </a:rPr>
              <a:t>Волейбол</a:t>
            </a:r>
            <a:endParaRPr lang="ru-RU" sz="3600" dirty="0">
              <a:solidFill>
                <a:srgbClr val="FF0000"/>
              </a:solidFill>
            </a:endParaRPr>
          </a:p>
        </p:txBody>
      </p:sp>
      <p:sp>
        <p:nvSpPr>
          <p:cNvPr id="3" name="Объект 2"/>
          <p:cNvSpPr>
            <a:spLocks noGrp="1"/>
          </p:cNvSpPr>
          <p:nvPr>
            <p:ph sz="half" idx="1"/>
          </p:nvPr>
        </p:nvSpPr>
        <p:spPr/>
        <p:txBody>
          <a:bodyPr>
            <a:noAutofit/>
          </a:bodyPr>
          <a:lstStyle/>
          <a:p>
            <a:r>
              <a:rPr lang="ru-RU" sz="2900" dirty="0"/>
              <a:t>Техническая подготовка в игровых действиях: подачи мяча в разные зоны площадки соперника; приёмы и передачи на месте и в движении; удары и блокировка</a:t>
            </a:r>
          </a:p>
        </p:txBody>
      </p:sp>
      <p:pic>
        <p:nvPicPr>
          <p:cNvPr id="5" name="Объект 4"/>
          <p:cNvPicPr>
            <a:picLocks noGrp="1" noChangeAspect="1"/>
          </p:cNvPicPr>
          <p:nvPr>
            <p:ph sz="half" idx="2"/>
          </p:nvPr>
        </p:nvPicPr>
        <p:blipFill>
          <a:blip r:embed="rId2"/>
          <a:stretch>
            <a:fillRect/>
          </a:stretch>
        </p:blipFill>
        <p:spPr>
          <a:xfrm>
            <a:off x="4648200" y="1600200"/>
            <a:ext cx="4244280" cy="4525963"/>
          </a:xfrm>
          <a:prstGeom prst="rect">
            <a:avLst/>
          </a:prstGeom>
        </p:spPr>
      </p:pic>
    </p:spTree>
    <p:extLst>
      <p:ext uri="{BB962C8B-B14F-4D97-AF65-F5344CB8AC3E}">
        <p14:creationId xmlns:p14="http://schemas.microsoft.com/office/powerpoint/2010/main" val="67723803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u="sng" dirty="0">
                <a:solidFill>
                  <a:srgbClr val="FF0000"/>
                </a:solidFill>
              </a:rPr>
              <a:t>Футбол</a:t>
            </a:r>
            <a:endParaRPr lang="ru-RU" sz="3600" dirty="0">
              <a:solidFill>
                <a:srgbClr val="FF0000"/>
              </a:solidFill>
            </a:endParaRPr>
          </a:p>
        </p:txBody>
      </p:sp>
      <p:pic>
        <p:nvPicPr>
          <p:cNvPr id="5" name="Объект 4"/>
          <p:cNvPicPr>
            <a:picLocks noGrp="1" noChangeAspect="1"/>
          </p:cNvPicPr>
          <p:nvPr>
            <p:ph sz="half" idx="1"/>
          </p:nvPr>
        </p:nvPicPr>
        <p:blipFill>
          <a:blip r:embed="rId2"/>
          <a:stretch>
            <a:fillRect/>
          </a:stretch>
        </p:blipFill>
        <p:spPr>
          <a:xfrm>
            <a:off x="457200" y="1600200"/>
            <a:ext cx="4042792" cy="4349080"/>
          </a:xfrm>
          <a:prstGeom prst="rect">
            <a:avLst/>
          </a:prstGeom>
        </p:spPr>
      </p:pic>
      <p:sp>
        <p:nvSpPr>
          <p:cNvPr id="4" name="Объект 3"/>
          <p:cNvSpPr>
            <a:spLocks noGrp="1"/>
          </p:cNvSpPr>
          <p:nvPr>
            <p:ph sz="half" idx="2"/>
          </p:nvPr>
        </p:nvSpPr>
        <p:spPr/>
        <p:txBody>
          <a:bodyPr>
            <a:normAutofit fontScale="85000" lnSpcReduction="20000"/>
          </a:bodyPr>
          <a:lstStyle/>
          <a:p>
            <a:r>
              <a:rPr lang="ru-RU" dirty="0"/>
              <a:t>Техническая подготовка в игровых действиях: ведение, приёмы и передачи, остановки и удары по мячу с места и в движении  </a:t>
            </a:r>
          </a:p>
          <a:p>
            <a:r>
              <a:rPr lang="ru-RU" dirty="0"/>
              <a:t>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a:t>
            </a:r>
          </a:p>
          <a:p>
            <a:endParaRPr lang="ru-RU" dirty="0"/>
          </a:p>
        </p:txBody>
      </p:sp>
    </p:spTree>
    <p:extLst>
      <p:ext uri="{BB962C8B-B14F-4D97-AF65-F5344CB8AC3E}">
        <p14:creationId xmlns:p14="http://schemas.microsoft.com/office/powerpoint/2010/main" val="113889359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i="1" dirty="0"/>
              <a:t>Модуль </a:t>
            </a:r>
            <a:r>
              <a:rPr lang="ru-RU" sz="3600" b="1" i="1" dirty="0">
                <a:solidFill>
                  <a:srgbClr val="FF0000"/>
                </a:solidFill>
              </a:rPr>
              <a:t>«Спорт»</a:t>
            </a:r>
            <a:endParaRPr lang="ru-RU" sz="3600" dirty="0">
              <a:solidFill>
                <a:srgbClr val="FF0000"/>
              </a:solidFill>
            </a:endParaRPr>
          </a:p>
        </p:txBody>
      </p:sp>
      <p:sp>
        <p:nvSpPr>
          <p:cNvPr id="3" name="Объект 2"/>
          <p:cNvSpPr>
            <a:spLocks noGrp="1"/>
          </p:cNvSpPr>
          <p:nvPr>
            <p:ph sz="half" idx="1"/>
          </p:nvPr>
        </p:nvSpPr>
        <p:spPr/>
        <p:txBody>
          <a:bodyPr>
            <a:normAutofit fontScale="92500" lnSpcReduction="20000"/>
          </a:bodyPr>
          <a:lstStyle/>
          <a:p>
            <a:r>
              <a:rPr lang="ru-RU" dirty="0"/>
              <a:t>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a:t>
            </a:r>
          </a:p>
        </p:txBody>
      </p:sp>
      <p:pic>
        <p:nvPicPr>
          <p:cNvPr id="5" name="Объект 4"/>
          <p:cNvPicPr>
            <a:picLocks noGrp="1" noChangeAspect="1"/>
          </p:cNvPicPr>
          <p:nvPr>
            <p:ph sz="half" idx="2"/>
          </p:nvPr>
        </p:nvPicPr>
        <p:blipFill>
          <a:blip r:embed="rId2"/>
          <a:stretch>
            <a:fillRect/>
          </a:stretch>
        </p:blipFill>
        <p:spPr>
          <a:xfrm>
            <a:off x="4659632" y="1772816"/>
            <a:ext cx="4484368" cy="4370407"/>
          </a:xfrm>
          <a:prstGeom prst="rect">
            <a:avLst/>
          </a:prstGeom>
        </p:spPr>
      </p:pic>
    </p:spTree>
    <p:extLst>
      <p:ext uri="{BB962C8B-B14F-4D97-AF65-F5344CB8AC3E}">
        <p14:creationId xmlns:p14="http://schemas.microsoft.com/office/powerpoint/2010/main" val="274199285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a:t>Примерная программа вариативного модуля </a:t>
            </a:r>
            <a:r>
              <a:rPr lang="ru-RU" sz="3200" b="1" dirty="0">
                <a:solidFill>
                  <a:srgbClr val="00B0F0"/>
                </a:solidFill>
              </a:rPr>
              <a:t>«Базовая физическая подготовка»</a:t>
            </a:r>
            <a:endParaRPr lang="ru-RU" sz="3200" dirty="0">
              <a:solidFill>
                <a:srgbClr val="00B0F0"/>
              </a:solidFill>
            </a:endParaRPr>
          </a:p>
        </p:txBody>
      </p:sp>
      <p:sp>
        <p:nvSpPr>
          <p:cNvPr id="3" name="Объект 2"/>
          <p:cNvSpPr>
            <a:spLocks noGrp="1"/>
          </p:cNvSpPr>
          <p:nvPr>
            <p:ph idx="1"/>
          </p:nvPr>
        </p:nvSpPr>
        <p:spPr>
          <a:xfrm>
            <a:off x="457200" y="1916832"/>
            <a:ext cx="8229600" cy="4525963"/>
          </a:xfrm>
        </p:spPr>
        <p:txBody>
          <a:bodyPr>
            <a:normAutofit fontScale="40000" lnSpcReduction="20000"/>
          </a:bodyPr>
          <a:lstStyle/>
          <a:p>
            <a:r>
              <a:rPr lang="ru-RU" sz="5100" i="1" dirty="0">
                <a:solidFill>
                  <a:srgbClr val="FF0000"/>
                </a:solidFill>
              </a:rPr>
              <a:t>Развитие силовых способностей.</a:t>
            </a:r>
            <a:r>
              <a:rPr lang="ru-RU" sz="5100" dirty="0">
                <a:solidFill>
                  <a:srgbClr val="FF0000"/>
                </a:solidFill>
              </a:rPr>
              <a:t> </a:t>
            </a:r>
            <a:r>
              <a:rPr lang="ru-RU" sz="5000" dirty="0">
                <a:latin typeface="Times New Roman" panose="02020603050405020304" pitchFamily="18" charset="0"/>
                <a:cs typeface="Times New Roman" panose="02020603050405020304" pitchFamily="18" charset="0"/>
              </a:rPr>
              <a:t>Комплексы общеразвивающих и локально воздействующих упражнений, отягощённых весом собственного тела и с использованием дополнительных средств (гантелей, эспандера, набивных мячей, штанги и т  п )  Комплексы упражнений на тренажёрных устройствах  Упражнения на гимнастических снарядах (брусьях, перекладинах, гимнастической стенке и т  п )  Броски набивного мяча двумя и одной рукой из положений стоя и сидя (вверх, вперёд, назад, в стороны, снизу и сбоку, от груди, из-за головы)  Прыжковые упражнения с дополнительным отягощением (</a:t>
            </a:r>
            <a:r>
              <a:rPr lang="ru-RU" sz="5000" dirty="0" err="1">
                <a:latin typeface="Times New Roman" panose="02020603050405020304" pitchFamily="18" charset="0"/>
                <a:cs typeface="Times New Roman" panose="02020603050405020304" pitchFamily="18" charset="0"/>
              </a:rPr>
              <a:t>напрыгивание</a:t>
            </a:r>
            <a:r>
              <a:rPr lang="ru-RU" sz="5000" dirty="0">
                <a:latin typeface="Times New Roman" panose="02020603050405020304" pitchFamily="18" charset="0"/>
                <a:cs typeface="Times New Roman" panose="02020603050405020304" pitchFamily="18" charset="0"/>
              </a:rPr>
              <a:t> и спрыгивание, прыжки через скакалку, </a:t>
            </a:r>
            <a:r>
              <a:rPr lang="ru-RU" sz="5000" dirty="0" err="1">
                <a:latin typeface="Times New Roman" panose="02020603050405020304" pitchFamily="18" charset="0"/>
                <a:cs typeface="Times New Roman" panose="02020603050405020304" pitchFamily="18" charset="0"/>
              </a:rPr>
              <a:t>многоскоки</a:t>
            </a:r>
            <a:r>
              <a:rPr lang="ru-RU" sz="5000" dirty="0">
                <a:latin typeface="Times New Roman" panose="02020603050405020304" pitchFamily="18" charset="0"/>
                <a:cs typeface="Times New Roman" panose="02020603050405020304" pitchFamily="18" charset="0"/>
              </a:rPr>
              <a:t>, прыжки через препятствия и т  п )  Бег с дополнительным отягощением (в горку и с горки, на короткие дистанции, эстафеты)  Передвижения в висе и упоре на руках  Лазанье (по канату, по гимнастической стенке с дополнительным отягощением)  Переноска непредельных тяжестей (мальчики — сверстников способом на спине)  Подвижные игры с силовой направленностью (импровизированный баскетбол с набивным мячом и т  п )  </a:t>
            </a:r>
          </a:p>
          <a:p>
            <a:endParaRPr lang="ru-RU" sz="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048073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404664"/>
            <a:ext cx="8400933" cy="5904656"/>
          </a:xfrm>
          <a:prstGeom prst="rect">
            <a:avLst/>
          </a:prstGeom>
        </p:spPr>
      </p:pic>
    </p:spTree>
    <p:extLst>
      <p:ext uri="{BB962C8B-B14F-4D97-AF65-F5344CB8AC3E}">
        <p14:creationId xmlns:p14="http://schemas.microsoft.com/office/powerpoint/2010/main" val="182867561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i="1" dirty="0">
                <a:solidFill>
                  <a:srgbClr val="00B0F0"/>
                </a:solidFill>
              </a:rPr>
              <a:t>Развитие скоростных способностей</a:t>
            </a:r>
            <a:endParaRPr lang="ru-RU" sz="3600" dirty="0">
              <a:solidFill>
                <a:srgbClr val="00B0F0"/>
              </a:solidFill>
            </a:endParaRPr>
          </a:p>
        </p:txBody>
      </p:sp>
      <p:sp>
        <p:nvSpPr>
          <p:cNvPr id="3" name="Объект 2"/>
          <p:cNvSpPr>
            <a:spLocks noGrp="1"/>
          </p:cNvSpPr>
          <p:nvPr>
            <p:ph idx="1"/>
          </p:nvPr>
        </p:nvSpPr>
        <p:spPr/>
        <p:txBody>
          <a:bodyPr>
            <a:normAutofit fontScale="40000" lnSpcReduction="20000"/>
          </a:bodyPr>
          <a:lstStyle/>
          <a:p>
            <a:r>
              <a:rPr lang="ru-RU" sz="4500" dirty="0"/>
              <a:t>Бег на месте в максимальном темпе (в упоре о гимнастическую стенку и без упора)  Челночный бег  </a:t>
            </a:r>
            <a:r>
              <a:rPr lang="ru-RU" sz="4500" dirty="0" err="1"/>
              <a:t>Бег</a:t>
            </a:r>
            <a:r>
              <a:rPr lang="ru-RU" sz="4500" dirty="0"/>
              <a:t> по разметкам с максимальным темпом  Повторный бег с максимальной скоростью и максимальной частотой шагов (10—15 м)  Бег с ускорениями из разных исходных положений  Бег с максимальной скоростью и собиранием малых предметов, лежащих на полу и на разной высоте  Стартовые ускорения по дифференцированному сигналу  Метание малых мячей по движущимся мишеням (катящейся, раскачивающейся, летящей)  Ловля теннисного мяча после отскока от пола, стены (правой и левой рукой)  Передача теннисного мяча в парах правой (левой) рукой и попеременно  Ведение теннисного мяча ногами с ускорениями по прямой, по кругу, вокруг стоек  Прыжки через скакалку на месте и в движении с максимальной частотой прыжков  Преодоление полосы препятствий, включающей в себя: прыжки на разную высоту и длину, по разметкам; бег с максимальной скоростью в разных направлениях  и с преодолением опор различной высоты и ширины, повороты, </a:t>
            </a:r>
            <a:r>
              <a:rPr lang="ru-RU" sz="4500" dirty="0" err="1"/>
              <a:t>обегание</a:t>
            </a:r>
            <a:r>
              <a:rPr lang="ru-RU" sz="4500" dirty="0"/>
              <a:t> различных предметов (легкоатлетических стоек, мячей, лежащих на полу или подвешенных на высоте)  Эстафеты и подвижные игры со скоростной направленностью  Технические действия из базовых видов спорта, выполняемые с максимальной скоростью движений  </a:t>
            </a:r>
          </a:p>
          <a:p>
            <a:endParaRPr lang="ru-RU" dirty="0"/>
          </a:p>
        </p:txBody>
      </p:sp>
    </p:spTree>
    <p:extLst>
      <p:ext uri="{BB962C8B-B14F-4D97-AF65-F5344CB8AC3E}">
        <p14:creationId xmlns:p14="http://schemas.microsoft.com/office/powerpoint/2010/main" val="95050468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67544" y="188640"/>
            <a:ext cx="8352928" cy="6264696"/>
          </a:xfrm>
          <a:prstGeom prst="rect">
            <a:avLst/>
          </a:prstGeom>
        </p:spPr>
      </p:pic>
    </p:spTree>
    <p:extLst>
      <p:ext uri="{BB962C8B-B14F-4D97-AF65-F5344CB8AC3E}">
        <p14:creationId xmlns:p14="http://schemas.microsoft.com/office/powerpoint/2010/main" val="312181649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a:solidFill>
                  <a:srgbClr val="00B0F0"/>
                </a:solidFill>
              </a:rPr>
              <a:t>Развитие выносливости</a:t>
            </a:r>
            <a:endParaRPr lang="ru-RU" dirty="0">
              <a:solidFill>
                <a:srgbClr val="00B0F0"/>
              </a:solidFill>
            </a:endParaRPr>
          </a:p>
        </p:txBody>
      </p:sp>
      <p:sp>
        <p:nvSpPr>
          <p:cNvPr id="3" name="Объект 2"/>
          <p:cNvSpPr>
            <a:spLocks noGrp="1"/>
          </p:cNvSpPr>
          <p:nvPr>
            <p:ph idx="1"/>
          </p:nvPr>
        </p:nvSpPr>
        <p:spPr/>
        <p:txBody>
          <a:bodyPr/>
          <a:lstStyle/>
          <a:p>
            <a:r>
              <a:rPr lang="ru-RU" dirty="0"/>
              <a:t>Равномерный бег и передвижение на лыжах в режимах умеренной и большой интенсивности  </a:t>
            </a:r>
          </a:p>
          <a:p>
            <a:r>
              <a:rPr lang="ru-RU" dirty="0"/>
              <a:t>Повторный бег и передвижение на лыжах в режимах максимальной и </a:t>
            </a:r>
            <a:r>
              <a:rPr lang="ru-RU" dirty="0" err="1"/>
              <a:t>субмаксимальной</a:t>
            </a:r>
            <a:r>
              <a:rPr lang="ru-RU" dirty="0"/>
              <a:t> интенсивности  </a:t>
            </a:r>
          </a:p>
          <a:p>
            <a:r>
              <a:rPr lang="ru-RU" dirty="0"/>
              <a:t>Кроссовый бег и марш-бросок на лыжах</a:t>
            </a:r>
          </a:p>
        </p:txBody>
      </p:sp>
    </p:spTree>
    <p:extLst>
      <p:ext uri="{BB962C8B-B14F-4D97-AF65-F5344CB8AC3E}">
        <p14:creationId xmlns:p14="http://schemas.microsoft.com/office/powerpoint/2010/main" val="290977979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332656"/>
            <a:ext cx="8611628" cy="5811167"/>
          </a:xfrm>
          <a:prstGeom prst="rect">
            <a:avLst/>
          </a:prstGeom>
        </p:spPr>
      </p:pic>
    </p:spTree>
    <p:extLst>
      <p:ext uri="{BB962C8B-B14F-4D97-AF65-F5344CB8AC3E}">
        <p14:creationId xmlns:p14="http://schemas.microsoft.com/office/powerpoint/2010/main" val="141876214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i="1" dirty="0">
                <a:solidFill>
                  <a:srgbClr val="00B0F0"/>
                </a:solidFill>
              </a:rPr>
              <a:t>Развитие координации движений</a:t>
            </a:r>
            <a:endParaRPr lang="ru-RU" sz="3600" dirty="0">
              <a:solidFill>
                <a:srgbClr val="00B0F0"/>
              </a:solidFill>
            </a:endParaRPr>
          </a:p>
        </p:txBody>
      </p:sp>
      <p:sp>
        <p:nvSpPr>
          <p:cNvPr id="3" name="Объект 2"/>
          <p:cNvSpPr>
            <a:spLocks noGrp="1"/>
          </p:cNvSpPr>
          <p:nvPr>
            <p:ph idx="1"/>
          </p:nvPr>
        </p:nvSpPr>
        <p:spPr/>
        <p:txBody>
          <a:bodyPr>
            <a:normAutofit fontScale="70000" lnSpcReduction="20000"/>
          </a:bodyPr>
          <a:lstStyle/>
          <a:p>
            <a:r>
              <a:rPr lang="ru-RU" dirty="0">
                <a:latin typeface="Times New Roman" panose="02020603050405020304" pitchFamily="18" charset="0"/>
                <a:cs typeface="Times New Roman" panose="02020603050405020304" pitchFamily="18" charset="0"/>
              </a:rPr>
              <a:t>Жонглирование большими (волейбольными) и малыми (теннисными) мячами  </a:t>
            </a:r>
          </a:p>
          <a:p>
            <a:r>
              <a:rPr lang="ru-RU" dirty="0">
                <a:latin typeface="Times New Roman" panose="02020603050405020304" pitchFamily="18" charset="0"/>
                <a:cs typeface="Times New Roman" panose="02020603050405020304" pitchFamily="18" charset="0"/>
              </a:rPr>
              <a:t>Жонглирование гимнастической палкой  </a:t>
            </a:r>
          </a:p>
          <a:p>
            <a:r>
              <a:rPr lang="ru-RU" dirty="0">
                <a:latin typeface="Times New Roman" panose="02020603050405020304" pitchFamily="18" charset="0"/>
                <a:cs typeface="Times New Roman" panose="02020603050405020304" pitchFamily="18" charset="0"/>
              </a:rPr>
              <a:t>Жонглирование волейбольным мячом головой  </a:t>
            </a:r>
          </a:p>
          <a:p>
            <a:r>
              <a:rPr lang="ru-RU" dirty="0">
                <a:latin typeface="Times New Roman" panose="02020603050405020304" pitchFamily="18" charset="0"/>
                <a:cs typeface="Times New Roman" panose="02020603050405020304" pitchFamily="18" charset="0"/>
              </a:rPr>
              <a:t>Метание малых и больших мячей в мишень (неподвижную и двигающуюся) </a:t>
            </a:r>
          </a:p>
          <a:p>
            <a:r>
              <a:rPr lang="ru-RU" dirty="0">
                <a:latin typeface="Times New Roman" panose="02020603050405020304" pitchFamily="18" charset="0"/>
                <a:cs typeface="Times New Roman" panose="02020603050405020304" pitchFamily="18" charset="0"/>
              </a:rPr>
              <a:t> Передвижения по возвышенной и наклонной, ограниченной по ширине опоре (без предмета и с предметом на голове)  </a:t>
            </a:r>
          </a:p>
          <a:p>
            <a:r>
              <a:rPr lang="ru-RU" dirty="0">
                <a:latin typeface="Times New Roman" panose="02020603050405020304" pitchFamily="18" charset="0"/>
                <a:cs typeface="Times New Roman" panose="02020603050405020304" pitchFamily="18" charset="0"/>
              </a:rPr>
              <a:t>Упражнения в статическом равновесии  </a:t>
            </a:r>
          </a:p>
          <a:p>
            <a:r>
              <a:rPr lang="ru-RU" dirty="0">
                <a:latin typeface="Times New Roman" panose="02020603050405020304" pitchFamily="18" charset="0"/>
                <a:cs typeface="Times New Roman" panose="02020603050405020304" pitchFamily="18" charset="0"/>
              </a:rPr>
              <a:t>Упражнения в воспроизведении пространственной точности движений руками, ногами,  туловищем  Упражнение на точность дифференцирования мышечных усилий  Подвижные и спортивные игры  </a:t>
            </a:r>
          </a:p>
          <a:p>
            <a:endParaRPr lang="ru-RU" dirty="0"/>
          </a:p>
        </p:txBody>
      </p:sp>
    </p:spTree>
    <p:extLst>
      <p:ext uri="{BB962C8B-B14F-4D97-AF65-F5344CB8AC3E}">
        <p14:creationId xmlns:p14="http://schemas.microsoft.com/office/powerpoint/2010/main" val="47217802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692696"/>
            <a:ext cx="8709199" cy="5112568"/>
          </a:xfrm>
          <a:prstGeom prst="rect">
            <a:avLst/>
          </a:prstGeom>
        </p:spPr>
      </p:pic>
    </p:spTree>
    <p:extLst>
      <p:ext uri="{BB962C8B-B14F-4D97-AF65-F5344CB8AC3E}">
        <p14:creationId xmlns:p14="http://schemas.microsoft.com/office/powerpoint/2010/main" val="196064313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i="1" dirty="0">
                <a:solidFill>
                  <a:srgbClr val="00B0F0"/>
                </a:solidFill>
              </a:rPr>
              <a:t>Развитие гибкости</a:t>
            </a:r>
            <a:endParaRPr lang="ru-RU" sz="3600" dirty="0">
              <a:solidFill>
                <a:srgbClr val="00B0F0"/>
              </a:solidFill>
            </a:endParaRPr>
          </a:p>
        </p:txBody>
      </p:sp>
      <p:sp>
        <p:nvSpPr>
          <p:cNvPr id="3" name="Объект 2"/>
          <p:cNvSpPr>
            <a:spLocks noGrp="1"/>
          </p:cNvSpPr>
          <p:nvPr>
            <p:ph idx="1"/>
          </p:nvPr>
        </p:nvSpPr>
        <p:spPr/>
        <p:txBody>
          <a:bodyPr/>
          <a:lstStyle/>
          <a:p>
            <a:r>
              <a:rPr lang="ru-RU" dirty="0"/>
              <a:t>Комплексы общеразвивающих упражнений (активных и пассивных), выполняемых с большой амплитудой движений  </a:t>
            </a:r>
          </a:p>
          <a:p>
            <a:r>
              <a:rPr lang="ru-RU" dirty="0"/>
              <a:t>Упражнения на растяжение и расслабление мышц  </a:t>
            </a:r>
          </a:p>
          <a:p>
            <a:r>
              <a:rPr lang="ru-RU" dirty="0"/>
              <a:t>Специальные упражнения для развития подвижности суставов (</a:t>
            </a:r>
            <a:r>
              <a:rPr lang="ru-RU" dirty="0" err="1"/>
              <a:t>полушпагат</a:t>
            </a:r>
            <a:r>
              <a:rPr lang="ru-RU" dirty="0"/>
              <a:t>, шпагат, </a:t>
            </a:r>
            <a:r>
              <a:rPr lang="ru-RU" dirty="0" err="1"/>
              <a:t>выкруты</a:t>
            </a:r>
            <a:r>
              <a:rPr lang="ru-RU" dirty="0"/>
              <a:t> гимнастической палки)</a:t>
            </a:r>
          </a:p>
        </p:txBody>
      </p:sp>
    </p:spTree>
    <p:extLst>
      <p:ext uri="{BB962C8B-B14F-4D97-AF65-F5344CB8AC3E}">
        <p14:creationId xmlns:p14="http://schemas.microsoft.com/office/powerpoint/2010/main" val="103990861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t>Упражнения культурно-этнической направленности</a:t>
            </a:r>
            <a:endParaRPr lang="ru-RU" dirty="0"/>
          </a:p>
        </p:txBody>
      </p:sp>
      <p:sp>
        <p:nvSpPr>
          <p:cNvPr id="3" name="Объект 2"/>
          <p:cNvSpPr>
            <a:spLocks noGrp="1"/>
          </p:cNvSpPr>
          <p:nvPr>
            <p:ph sz="half" idx="1"/>
          </p:nvPr>
        </p:nvSpPr>
        <p:spPr/>
        <p:txBody>
          <a:bodyPr/>
          <a:lstStyle/>
          <a:p>
            <a:r>
              <a:rPr lang="ru-RU" sz="3600" dirty="0"/>
              <a:t>Сюжетно-образные и обрядовые игры  Технические действия национальных видов спорта  </a:t>
            </a:r>
          </a:p>
          <a:p>
            <a:endParaRPr lang="ru-RU" dirty="0"/>
          </a:p>
        </p:txBody>
      </p:sp>
      <p:pic>
        <p:nvPicPr>
          <p:cNvPr id="5" name="Объект 4"/>
          <p:cNvPicPr>
            <a:picLocks noGrp="1" noChangeAspect="1"/>
          </p:cNvPicPr>
          <p:nvPr>
            <p:ph sz="half" idx="2"/>
          </p:nvPr>
        </p:nvPicPr>
        <p:blipFill>
          <a:blip r:embed="rId2"/>
          <a:stretch>
            <a:fillRect/>
          </a:stretch>
        </p:blipFill>
        <p:spPr>
          <a:xfrm>
            <a:off x="4513341" y="1844824"/>
            <a:ext cx="4324672" cy="3681983"/>
          </a:xfrm>
          <a:prstGeom prst="rect">
            <a:avLst/>
          </a:prstGeom>
        </p:spPr>
      </p:pic>
    </p:spTree>
    <p:extLst>
      <p:ext uri="{BB962C8B-B14F-4D97-AF65-F5344CB8AC3E}">
        <p14:creationId xmlns:p14="http://schemas.microsoft.com/office/powerpoint/2010/main" val="358122509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Специальная физическая подготовка. Модуль </a:t>
            </a:r>
            <a:r>
              <a:rPr lang="ru-RU" sz="3200" dirty="0">
                <a:solidFill>
                  <a:srgbClr val="00B0F0"/>
                </a:solidFill>
              </a:rPr>
              <a:t>«Гимнастика» </a:t>
            </a:r>
          </a:p>
        </p:txBody>
      </p:sp>
      <p:sp>
        <p:nvSpPr>
          <p:cNvPr id="3" name="Объект 2"/>
          <p:cNvSpPr>
            <a:spLocks noGrp="1"/>
          </p:cNvSpPr>
          <p:nvPr>
            <p:ph sz="half" idx="1"/>
          </p:nvPr>
        </p:nvSpPr>
        <p:spPr/>
        <p:txBody>
          <a:bodyPr>
            <a:normAutofit fontScale="40000" lnSpcReduction="20000"/>
          </a:bodyPr>
          <a:lstStyle/>
          <a:p>
            <a:r>
              <a:rPr lang="ru-RU" sz="4400" dirty="0">
                <a:solidFill>
                  <a:srgbClr val="FF0000"/>
                </a:solidFill>
              </a:rPr>
              <a:t>Развитие координации движений  </a:t>
            </a:r>
          </a:p>
          <a:p>
            <a:r>
              <a:rPr lang="ru-RU" sz="4500" dirty="0"/>
              <a:t>Прохождение усложнённой полосы препятствий, включающей быстрые кувырки (вперёд, назад), кувырки по наклонной плоскости, преодоление препятствий прыжком с опорой на руку, безопорным прыжком, быстрым лазаньем  Броски теннисного мяча правой и левой рукой в подвижную и неподвижную мишень, с места и с разбега  Касание правой и левой ногой мишеней, подвешенных на разной высоте, с места и с разбега  Разнообразные прыжки через гимнастическую скакалку на месте и с продвижением  Прыжки на точность отталкивания и приземления </a:t>
            </a:r>
          </a:p>
        </p:txBody>
      </p:sp>
      <p:pic>
        <p:nvPicPr>
          <p:cNvPr id="5" name="Объект 4"/>
          <p:cNvPicPr>
            <a:picLocks noGrp="1" noChangeAspect="1"/>
          </p:cNvPicPr>
          <p:nvPr>
            <p:ph sz="half" idx="2"/>
          </p:nvPr>
        </p:nvPicPr>
        <p:blipFill>
          <a:blip r:embed="rId2"/>
          <a:stretch>
            <a:fillRect/>
          </a:stretch>
        </p:blipFill>
        <p:spPr>
          <a:xfrm>
            <a:off x="4716016" y="1700808"/>
            <a:ext cx="4104456" cy="4428767"/>
          </a:xfrm>
          <a:prstGeom prst="rect">
            <a:avLst/>
          </a:prstGeom>
        </p:spPr>
      </p:pic>
    </p:spTree>
    <p:extLst>
      <p:ext uri="{BB962C8B-B14F-4D97-AF65-F5344CB8AC3E}">
        <p14:creationId xmlns:p14="http://schemas.microsoft.com/office/powerpoint/2010/main" val="135759831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3200" dirty="0"/>
              <a:t>Специальная физическая подготовка. Модуль </a:t>
            </a:r>
            <a:r>
              <a:rPr lang="ru-RU" sz="3200" dirty="0">
                <a:solidFill>
                  <a:srgbClr val="00B0F0"/>
                </a:solidFill>
              </a:rPr>
              <a:t>«Гимнастика» </a:t>
            </a:r>
          </a:p>
        </p:txBody>
      </p:sp>
      <p:sp>
        <p:nvSpPr>
          <p:cNvPr id="3" name="Объект 2"/>
          <p:cNvSpPr>
            <a:spLocks noGrp="1"/>
          </p:cNvSpPr>
          <p:nvPr>
            <p:ph sz="half" idx="1"/>
          </p:nvPr>
        </p:nvSpPr>
        <p:spPr>
          <a:xfrm>
            <a:off x="0" y="1268760"/>
            <a:ext cx="4495800" cy="5589240"/>
          </a:xfrm>
        </p:spPr>
        <p:txBody>
          <a:bodyPr>
            <a:normAutofit fontScale="25000" lnSpcReduction="20000"/>
          </a:bodyPr>
          <a:lstStyle/>
          <a:p>
            <a:r>
              <a:rPr lang="ru-RU" sz="7200" dirty="0">
                <a:solidFill>
                  <a:srgbClr val="FF0000"/>
                </a:solidFill>
              </a:rPr>
              <a:t>Развитие силовых способностей</a:t>
            </a:r>
          </a:p>
          <a:p>
            <a:r>
              <a:rPr lang="ru-RU" sz="5600" dirty="0">
                <a:latin typeface="Times New Roman" panose="02020603050405020304" pitchFamily="18" charset="0"/>
                <a:cs typeface="Times New Roman" panose="02020603050405020304" pitchFamily="18" charset="0"/>
              </a:rPr>
              <a:t>   </a:t>
            </a:r>
            <a:r>
              <a:rPr lang="ru-RU" sz="6400" dirty="0">
                <a:latin typeface="Times New Roman" panose="02020603050405020304" pitchFamily="18" charset="0"/>
                <a:cs typeface="Times New Roman" panose="02020603050405020304" pitchFamily="18" charset="0"/>
              </a:rPr>
              <a:t>Подтягивание в висе и отжимание в упоре  Передвижения в висе и упоре на руках на перекладине (мальчики), подтягивание в висе стоя (лёжа) на низкой перекладине (девочки); отжимания в упоре лёжа с изменяющейся высотой опоры для рук и ног; отжимание в упоре на низких брусьях; поднимание ног в висе на гимнастической стенке до посильной высоты; из положения лёжа на гимнастическом козле (ноги зафиксированы) сгибание туловища с различной амплитудой движений (на животе и на спине); комплексы упражнений с гантелями с индивидуально подобранной массой (движения руками, повороты на месте, наклоны, подскоки со взмахом рук); метание набивного мяча из различных исходных положений; комплексы упражнений избирательного воздействия на отдельные мышечные группы (с увеличивающимся темпом движений без потери качества выполнения); элементы атлетической гимнастики (по типу «подкачки»); приседания на одной ноге «пистолетом» с опорой на руку для сохранения равновесия) </a:t>
            </a:r>
          </a:p>
        </p:txBody>
      </p:sp>
      <p:pic>
        <p:nvPicPr>
          <p:cNvPr id="5" name="Объект 4"/>
          <p:cNvPicPr>
            <a:picLocks noGrp="1" noChangeAspect="1"/>
          </p:cNvPicPr>
          <p:nvPr>
            <p:ph sz="half" idx="2"/>
          </p:nvPr>
        </p:nvPicPr>
        <p:blipFill>
          <a:blip r:embed="rId2"/>
          <a:stretch>
            <a:fillRect/>
          </a:stretch>
        </p:blipFill>
        <p:spPr>
          <a:xfrm>
            <a:off x="4495800" y="1916832"/>
            <a:ext cx="4468688" cy="3950394"/>
          </a:xfrm>
          <a:prstGeom prst="rect">
            <a:avLst/>
          </a:prstGeom>
        </p:spPr>
      </p:pic>
    </p:spTree>
    <p:extLst>
      <p:ext uri="{BB962C8B-B14F-4D97-AF65-F5344CB8AC3E}">
        <p14:creationId xmlns:p14="http://schemas.microsoft.com/office/powerpoint/2010/main" val="221080255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Специальная физическая подготовка. Модуль </a:t>
            </a:r>
            <a:r>
              <a:rPr lang="ru-RU" sz="3200" dirty="0">
                <a:solidFill>
                  <a:srgbClr val="00B0F0"/>
                </a:solidFill>
              </a:rPr>
              <a:t>«Гимнастика» </a:t>
            </a:r>
          </a:p>
        </p:txBody>
      </p:sp>
      <p:sp>
        <p:nvSpPr>
          <p:cNvPr id="3" name="Объект 2"/>
          <p:cNvSpPr>
            <a:spLocks noGrp="1"/>
          </p:cNvSpPr>
          <p:nvPr>
            <p:ph sz="half" idx="1"/>
          </p:nvPr>
        </p:nvSpPr>
        <p:spPr/>
        <p:txBody>
          <a:bodyPr>
            <a:normAutofit fontScale="70000" lnSpcReduction="20000"/>
          </a:bodyPr>
          <a:lstStyle/>
          <a:p>
            <a:r>
              <a:rPr lang="ru-RU" sz="3100" dirty="0">
                <a:solidFill>
                  <a:srgbClr val="FF0000"/>
                </a:solidFill>
              </a:rPr>
              <a:t>Развитие выносливости. </a:t>
            </a:r>
            <a:r>
              <a:rPr lang="ru-RU" dirty="0"/>
              <a:t>Упражнения с непредельными отягощениями, выполняемые в режиме умеренной интенсивности в  сочетании с напряжением мышц и фиксацией положений тела  Повторное выполнение гимнастических упражнений с уменьшающимся интервалом отдыха (по типу «круговой тренировки»)  Комплексы упражнений с отягощением, выполняемые в режиме непрерывного и интервального методов </a:t>
            </a:r>
          </a:p>
        </p:txBody>
      </p:sp>
      <p:pic>
        <p:nvPicPr>
          <p:cNvPr id="5" name="Объект 4"/>
          <p:cNvPicPr>
            <a:picLocks noGrp="1" noChangeAspect="1"/>
          </p:cNvPicPr>
          <p:nvPr>
            <p:ph sz="half" idx="2"/>
          </p:nvPr>
        </p:nvPicPr>
        <p:blipFill>
          <a:blip r:embed="rId2"/>
          <a:stretch>
            <a:fillRect/>
          </a:stretch>
        </p:blipFill>
        <p:spPr>
          <a:xfrm>
            <a:off x="4495800" y="1600200"/>
            <a:ext cx="4540696" cy="4525963"/>
          </a:xfrm>
          <a:prstGeom prst="rect">
            <a:avLst/>
          </a:prstGeom>
        </p:spPr>
      </p:pic>
    </p:spTree>
    <p:extLst>
      <p:ext uri="{BB962C8B-B14F-4D97-AF65-F5344CB8AC3E}">
        <p14:creationId xmlns:p14="http://schemas.microsoft.com/office/powerpoint/2010/main" val="423839917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600" dirty="0"/>
              <a:t>Модуль </a:t>
            </a:r>
            <a:r>
              <a:rPr lang="ru-RU" sz="3600" dirty="0">
                <a:solidFill>
                  <a:srgbClr val="00B0F0"/>
                </a:solidFill>
              </a:rPr>
              <a:t>«Лёгкая атлетика» </a:t>
            </a:r>
          </a:p>
        </p:txBody>
      </p:sp>
      <p:sp>
        <p:nvSpPr>
          <p:cNvPr id="3" name="Объект 2"/>
          <p:cNvSpPr>
            <a:spLocks noGrp="1"/>
          </p:cNvSpPr>
          <p:nvPr>
            <p:ph sz="half" idx="1"/>
          </p:nvPr>
        </p:nvSpPr>
        <p:spPr>
          <a:xfrm>
            <a:off x="323528" y="1124744"/>
            <a:ext cx="4172272" cy="5616624"/>
          </a:xfrm>
        </p:spPr>
        <p:txBody>
          <a:bodyPr>
            <a:normAutofit fontScale="77500" lnSpcReduction="20000"/>
          </a:bodyPr>
          <a:lstStyle/>
          <a:p>
            <a:r>
              <a:rPr lang="ru-RU" dirty="0">
                <a:solidFill>
                  <a:srgbClr val="FF0000"/>
                </a:solidFill>
              </a:rPr>
              <a:t>Развитие выносливости.</a:t>
            </a:r>
          </a:p>
          <a:p>
            <a:r>
              <a:rPr lang="ru-RU" dirty="0"/>
              <a:t> Бег с максимальной скоростью в режиме повторно-интервального метода  Бег по пересеченной местности (кроссовый бег)  Гладкий бег с равномерной скоростью в разных зонах интенсивности  Повторный бег с препятствиями в максимальном темпе  Равномерный повторный бег с финальным ускорением (на разные дистанции)  Равномерный бег с дополнительным отягощением в режиме «до отказа» </a:t>
            </a:r>
          </a:p>
        </p:txBody>
      </p:sp>
      <p:pic>
        <p:nvPicPr>
          <p:cNvPr id="5" name="Объект 4"/>
          <p:cNvPicPr>
            <a:picLocks noGrp="1" noChangeAspect="1"/>
          </p:cNvPicPr>
          <p:nvPr>
            <p:ph sz="half" idx="2"/>
          </p:nvPr>
        </p:nvPicPr>
        <p:blipFill>
          <a:blip r:embed="rId2"/>
          <a:stretch>
            <a:fillRect/>
          </a:stretch>
        </p:blipFill>
        <p:spPr>
          <a:xfrm>
            <a:off x="4627138" y="1268760"/>
            <a:ext cx="4409358" cy="4996656"/>
          </a:xfrm>
          <a:prstGeom prst="rect">
            <a:avLst/>
          </a:prstGeom>
        </p:spPr>
      </p:pic>
    </p:spTree>
    <p:extLst>
      <p:ext uri="{BB962C8B-B14F-4D97-AF65-F5344CB8AC3E}">
        <p14:creationId xmlns:p14="http://schemas.microsoft.com/office/powerpoint/2010/main" val="294495294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Модуль </a:t>
            </a:r>
            <a:r>
              <a:rPr lang="ru-RU" sz="3600" dirty="0">
                <a:solidFill>
                  <a:srgbClr val="00B0F0"/>
                </a:solidFill>
              </a:rPr>
              <a:t>«Лёгкая атлетика» </a:t>
            </a:r>
          </a:p>
        </p:txBody>
      </p:sp>
      <p:sp>
        <p:nvSpPr>
          <p:cNvPr id="3" name="Объект 2"/>
          <p:cNvSpPr>
            <a:spLocks noGrp="1"/>
          </p:cNvSpPr>
          <p:nvPr>
            <p:ph sz="half" idx="1"/>
          </p:nvPr>
        </p:nvSpPr>
        <p:spPr>
          <a:xfrm>
            <a:off x="323528" y="1124744"/>
            <a:ext cx="4172272" cy="5616624"/>
          </a:xfrm>
        </p:spPr>
        <p:txBody>
          <a:bodyPr>
            <a:normAutofit fontScale="62500" lnSpcReduction="20000"/>
          </a:bodyPr>
          <a:lstStyle/>
          <a:p>
            <a:r>
              <a:rPr lang="ru-RU" sz="3800" dirty="0">
                <a:solidFill>
                  <a:srgbClr val="FF0000"/>
                </a:solidFill>
              </a:rPr>
              <a:t>Развитие силовых способностей  </a:t>
            </a:r>
          </a:p>
          <a:p>
            <a:r>
              <a:rPr lang="ru-RU" sz="2900" dirty="0">
                <a:latin typeface="Times New Roman" panose="02020603050405020304" pitchFamily="18" charset="0"/>
                <a:cs typeface="Times New Roman" panose="02020603050405020304" pitchFamily="18" charset="0"/>
              </a:rPr>
              <a:t>Специальные прыжковые упражнения с дополнительным отягощением  Прыжки вверх с доставанием подвешенных предметов  Прыжки в полу-приседе (на месте, с продвижением в разные стороны)  Запрыгивание с последующим спрыгиванием  Прыжки в глубину по методу ударной тренировки  Прыжки в высоту с продвижением и изменением направлений, поворотами вправо и влево, на правой, левой ноге и поочерёдно  Бег с препятствиями  Бег в горку, с дополнительным отягощением и без него  Комплексы упражнений с набивными мячами  Упражнения с локальным отягощением на мышечные группы  Комплексы силовых упражнений по методу круговой тренировки </a:t>
            </a:r>
          </a:p>
        </p:txBody>
      </p:sp>
      <p:pic>
        <p:nvPicPr>
          <p:cNvPr id="5" name="Объект 4"/>
          <p:cNvPicPr>
            <a:picLocks noGrp="1" noChangeAspect="1"/>
          </p:cNvPicPr>
          <p:nvPr>
            <p:ph sz="half" idx="2"/>
          </p:nvPr>
        </p:nvPicPr>
        <p:blipFill>
          <a:blip r:embed="rId2"/>
          <a:stretch>
            <a:fillRect/>
          </a:stretch>
        </p:blipFill>
        <p:spPr>
          <a:xfrm>
            <a:off x="4495800" y="1600200"/>
            <a:ext cx="4468688" cy="5018371"/>
          </a:xfrm>
          <a:prstGeom prst="rect">
            <a:avLst/>
          </a:prstGeom>
        </p:spPr>
      </p:pic>
    </p:spTree>
    <p:extLst>
      <p:ext uri="{BB962C8B-B14F-4D97-AF65-F5344CB8AC3E}">
        <p14:creationId xmlns:p14="http://schemas.microsoft.com/office/powerpoint/2010/main" val="117655413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Модуль </a:t>
            </a:r>
            <a:r>
              <a:rPr lang="ru-RU" sz="3600" dirty="0">
                <a:solidFill>
                  <a:srgbClr val="00B0F0"/>
                </a:solidFill>
              </a:rPr>
              <a:t>«Лёгкая атлетика» </a:t>
            </a:r>
          </a:p>
        </p:txBody>
      </p:sp>
      <p:sp>
        <p:nvSpPr>
          <p:cNvPr id="3" name="Объект 2"/>
          <p:cNvSpPr>
            <a:spLocks noGrp="1"/>
          </p:cNvSpPr>
          <p:nvPr>
            <p:ph sz="half" idx="1"/>
          </p:nvPr>
        </p:nvSpPr>
        <p:spPr>
          <a:xfrm>
            <a:off x="251520" y="1268760"/>
            <a:ext cx="4244280" cy="5415483"/>
          </a:xfrm>
        </p:spPr>
        <p:txBody>
          <a:bodyPr>
            <a:normAutofit fontScale="77500" lnSpcReduction="20000"/>
          </a:bodyPr>
          <a:lstStyle/>
          <a:p>
            <a:r>
              <a:rPr lang="ru-RU" sz="3100" dirty="0">
                <a:solidFill>
                  <a:srgbClr val="FF0000"/>
                </a:solidFill>
              </a:rPr>
              <a:t>Развитие скоростных способностей</a:t>
            </a:r>
            <a:endParaRPr lang="ru-RU" sz="3100" dirty="0"/>
          </a:p>
          <a:p>
            <a:r>
              <a:rPr lang="ru-RU" dirty="0"/>
              <a:t> Бег на месте с максимальной скоростью и темпом с опорой на руки и без опоры  Максимальный бег в горку и с горки  Повторный бег на короткие  дистанции с максимальной скоростью (по прямой, на повороте и со старта)  Бег с максимальной скоростью «с ходу»  Прыжки через скакалку в максимальном темпе  Ускорение, переходящее в </a:t>
            </a:r>
            <a:r>
              <a:rPr lang="ru-RU" dirty="0" err="1"/>
              <a:t>многоскоки</a:t>
            </a:r>
            <a:r>
              <a:rPr lang="ru-RU" dirty="0"/>
              <a:t>, и </a:t>
            </a:r>
            <a:r>
              <a:rPr lang="ru-RU" dirty="0" err="1"/>
              <a:t>многоскоки</a:t>
            </a:r>
            <a:r>
              <a:rPr lang="ru-RU" dirty="0"/>
              <a:t>, переходящие в бег с ускорением  Подвижные и спортивные игры, эстафеты </a:t>
            </a:r>
          </a:p>
        </p:txBody>
      </p:sp>
      <p:pic>
        <p:nvPicPr>
          <p:cNvPr id="5" name="Объект 4"/>
          <p:cNvPicPr>
            <a:picLocks noGrp="1" noChangeAspect="1"/>
          </p:cNvPicPr>
          <p:nvPr>
            <p:ph sz="half" idx="2"/>
          </p:nvPr>
        </p:nvPicPr>
        <p:blipFill>
          <a:blip r:embed="rId2"/>
          <a:stretch>
            <a:fillRect/>
          </a:stretch>
        </p:blipFill>
        <p:spPr>
          <a:xfrm>
            <a:off x="4435522" y="1417638"/>
            <a:ext cx="4456958" cy="5266605"/>
          </a:xfrm>
          <a:prstGeom prst="rect">
            <a:avLst/>
          </a:prstGeom>
        </p:spPr>
      </p:pic>
    </p:spTree>
    <p:extLst>
      <p:ext uri="{BB962C8B-B14F-4D97-AF65-F5344CB8AC3E}">
        <p14:creationId xmlns:p14="http://schemas.microsoft.com/office/powerpoint/2010/main" val="9148591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Модуль </a:t>
            </a:r>
            <a:r>
              <a:rPr lang="ru-RU" sz="3600" dirty="0">
                <a:solidFill>
                  <a:srgbClr val="00B0F0"/>
                </a:solidFill>
              </a:rPr>
              <a:t>«Лёгкая атлетика»</a:t>
            </a:r>
          </a:p>
        </p:txBody>
      </p:sp>
      <p:sp>
        <p:nvSpPr>
          <p:cNvPr id="3" name="Объект 2"/>
          <p:cNvSpPr>
            <a:spLocks noGrp="1"/>
          </p:cNvSpPr>
          <p:nvPr>
            <p:ph sz="half" idx="1"/>
          </p:nvPr>
        </p:nvSpPr>
        <p:spPr>
          <a:xfrm>
            <a:off x="251520" y="1124744"/>
            <a:ext cx="4244280" cy="5544616"/>
          </a:xfrm>
        </p:spPr>
        <p:txBody>
          <a:bodyPr>
            <a:normAutofit/>
          </a:bodyPr>
          <a:lstStyle/>
          <a:p>
            <a:r>
              <a:rPr lang="ru-RU" dirty="0">
                <a:solidFill>
                  <a:srgbClr val="FF0000"/>
                </a:solidFill>
              </a:rPr>
              <a:t>Развитие координации движений  </a:t>
            </a:r>
            <a:r>
              <a:rPr lang="ru-RU" dirty="0"/>
              <a:t>Специализированные комплексы упражнений на развитие координации (разрабатываются на основе учебного материала модулей «Гимнастика» и «Спортивные игры») </a:t>
            </a:r>
          </a:p>
        </p:txBody>
      </p:sp>
      <p:pic>
        <p:nvPicPr>
          <p:cNvPr id="5" name="Объект 4"/>
          <p:cNvPicPr>
            <a:picLocks noGrp="1" noChangeAspect="1"/>
          </p:cNvPicPr>
          <p:nvPr>
            <p:ph sz="half" idx="2"/>
          </p:nvPr>
        </p:nvPicPr>
        <p:blipFill>
          <a:blip r:embed="rId2"/>
          <a:stretch>
            <a:fillRect/>
          </a:stretch>
        </p:blipFill>
        <p:spPr>
          <a:xfrm>
            <a:off x="4495800" y="1600200"/>
            <a:ext cx="4396680" cy="4291955"/>
          </a:xfrm>
          <a:prstGeom prst="rect">
            <a:avLst/>
          </a:prstGeom>
        </p:spPr>
      </p:pic>
    </p:spTree>
    <p:extLst>
      <p:ext uri="{BB962C8B-B14F-4D97-AF65-F5344CB8AC3E}">
        <p14:creationId xmlns:p14="http://schemas.microsoft.com/office/powerpoint/2010/main" val="198386394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600" dirty="0"/>
              <a:t>Модуль </a:t>
            </a:r>
            <a:r>
              <a:rPr lang="ru-RU" sz="3600" dirty="0">
                <a:solidFill>
                  <a:srgbClr val="00B0F0"/>
                </a:solidFill>
              </a:rPr>
              <a:t>«Зимние виды спорта» </a:t>
            </a:r>
          </a:p>
        </p:txBody>
      </p:sp>
      <p:sp>
        <p:nvSpPr>
          <p:cNvPr id="3" name="Объект 2"/>
          <p:cNvSpPr>
            <a:spLocks noGrp="1"/>
          </p:cNvSpPr>
          <p:nvPr>
            <p:ph sz="half" idx="1"/>
          </p:nvPr>
        </p:nvSpPr>
        <p:spPr>
          <a:xfrm>
            <a:off x="251520" y="980728"/>
            <a:ext cx="4244280" cy="5616624"/>
          </a:xfrm>
        </p:spPr>
        <p:txBody>
          <a:bodyPr>
            <a:normAutofit fontScale="70000" lnSpcReduction="20000"/>
          </a:bodyPr>
          <a:lstStyle/>
          <a:p>
            <a:r>
              <a:rPr lang="ru-RU" dirty="0">
                <a:solidFill>
                  <a:srgbClr val="FF0000"/>
                </a:solidFill>
              </a:rPr>
              <a:t>Развитие выносливости  </a:t>
            </a:r>
            <a:r>
              <a:rPr lang="ru-RU" dirty="0"/>
              <a:t>Передвижения на лыжах с равномерной скоростью в режимах умеренной, большой и </a:t>
            </a:r>
            <a:r>
              <a:rPr lang="ru-RU" dirty="0" err="1"/>
              <a:t>субмаксимальной</a:t>
            </a:r>
            <a:r>
              <a:rPr lang="ru-RU" dirty="0"/>
              <a:t> интенсивности, с соревновательной скоростью  </a:t>
            </a:r>
          </a:p>
          <a:p>
            <a:r>
              <a:rPr lang="ru-RU" dirty="0">
                <a:solidFill>
                  <a:srgbClr val="FF0000"/>
                </a:solidFill>
              </a:rPr>
              <a:t>Развитие силовых способностей  </a:t>
            </a:r>
            <a:r>
              <a:rPr lang="ru-RU" dirty="0"/>
              <a:t>Передвижение на лыжах по отлогому склону с дополнительным отягощением  Скоростной подъём ступающим и скользящим шагом, бегом, «лесенкой», «ёлочкой»  Упражнения в «транспортировке» </a:t>
            </a:r>
          </a:p>
          <a:p>
            <a:r>
              <a:rPr lang="ru-RU" dirty="0">
                <a:solidFill>
                  <a:srgbClr val="FF0000"/>
                </a:solidFill>
              </a:rPr>
              <a:t>Развитие координации. </a:t>
            </a:r>
            <a:r>
              <a:rPr lang="ru-RU" dirty="0"/>
              <a:t>Упражнения в поворотах и спусках на лыжах; проезд через «ворота» и преодоление небольших трамплинов </a:t>
            </a:r>
          </a:p>
          <a:p>
            <a:endParaRPr lang="ru-RU" dirty="0"/>
          </a:p>
        </p:txBody>
      </p:sp>
      <p:pic>
        <p:nvPicPr>
          <p:cNvPr id="5" name="Объект 4"/>
          <p:cNvPicPr>
            <a:picLocks noGrp="1" noChangeAspect="1"/>
          </p:cNvPicPr>
          <p:nvPr>
            <p:ph sz="half" idx="2"/>
          </p:nvPr>
        </p:nvPicPr>
        <p:blipFill>
          <a:blip r:embed="rId2"/>
          <a:stretch>
            <a:fillRect/>
          </a:stretch>
        </p:blipFill>
        <p:spPr>
          <a:xfrm>
            <a:off x="4482277" y="980729"/>
            <a:ext cx="4540696" cy="5612498"/>
          </a:xfrm>
          <a:prstGeom prst="rect">
            <a:avLst/>
          </a:prstGeom>
        </p:spPr>
      </p:pic>
    </p:spTree>
    <p:extLst>
      <p:ext uri="{BB962C8B-B14F-4D97-AF65-F5344CB8AC3E}">
        <p14:creationId xmlns:p14="http://schemas.microsoft.com/office/powerpoint/2010/main" val="176349347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548680"/>
          </a:xfrm>
        </p:spPr>
        <p:txBody>
          <a:bodyPr>
            <a:normAutofit fontScale="90000"/>
          </a:bodyPr>
          <a:lstStyle/>
          <a:p>
            <a:r>
              <a:rPr lang="ru-RU" sz="3600" dirty="0"/>
              <a:t>Модуль </a:t>
            </a:r>
            <a:r>
              <a:rPr lang="ru-RU" sz="3600" dirty="0">
                <a:solidFill>
                  <a:srgbClr val="00B0F0"/>
                </a:solidFill>
              </a:rPr>
              <a:t>«Спортивные игры»  Баскетбол </a:t>
            </a:r>
          </a:p>
        </p:txBody>
      </p:sp>
      <p:sp>
        <p:nvSpPr>
          <p:cNvPr id="3" name="Объект 2"/>
          <p:cNvSpPr>
            <a:spLocks noGrp="1"/>
          </p:cNvSpPr>
          <p:nvPr>
            <p:ph sz="half" idx="1"/>
          </p:nvPr>
        </p:nvSpPr>
        <p:spPr>
          <a:xfrm>
            <a:off x="107504" y="548680"/>
            <a:ext cx="4388296" cy="6192688"/>
          </a:xfrm>
        </p:spPr>
        <p:txBody>
          <a:bodyPr>
            <a:normAutofit fontScale="55000" lnSpcReduction="20000"/>
          </a:bodyPr>
          <a:lstStyle/>
          <a:p>
            <a:r>
              <a:rPr lang="ru-RU" sz="3600" dirty="0">
                <a:solidFill>
                  <a:srgbClr val="FF0000"/>
                </a:solidFill>
              </a:rPr>
              <a:t>Развитие скоростных способностей  </a:t>
            </a:r>
          </a:p>
          <a:p>
            <a:r>
              <a:rPr lang="ru-RU" sz="2900" dirty="0"/>
              <a:t>Ходьба и бег в различных направлениях с максимальной скоростью с внезапными остановками и выполнением различных заданий (например, прыжки вверх, назад, вправо, влево, приседания)  Ускорения с изменением направления движения  Бег с максимальной частотой (темпом) шагов с опорой на руки и без опоры  Выпрыгивание вверх с доставанием ориентиров левой (правой) рукой  Челночный бег (чередование прохождения заданных отрезков дистанции лицом и спиной вперёд)  Бег с максимальной скоростью с предварительным выполнением </a:t>
            </a:r>
            <a:r>
              <a:rPr lang="ru-RU" sz="2900" dirty="0" err="1"/>
              <a:t>многоскоков</a:t>
            </a:r>
            <a:r>
              <a:rPr lang="ru-RU" sz="2900" dirty="0"/>
              <a:t>  Передвижения с ускорениями и максимальной скоростью приставными шагами левым и правым боком  Ведение баскетбольного мяча с  ускорением и максимальной скоростью  Прыжки вверх на обеих ногах и одной ноге с места и с разбега  Прыжки с поворотами на точность приземления  Передача мяча двумя руками от груди в максимальном темпе при встречном беге в колоннах  Кувырки вперёд, назад, боком с последующим рывком на 3—5 м  Подвижные и спортивные игры, эстафеты </a:t>
            </a:r>
          </a:p>
        </p:txBody>
      </p:sp>
      <p:pic>
        <p:nvPicPr>
          <p:cNvPr id="5" name="Объект 4"/>
          <p:cNvPicPr>
            <a:picLocks noGrp="1" noChangeAspect="1"/>
          </p:cNvPicPr>
          <p:nvPr>
            <p:ph sz="half" idx="2"/>
          </p:nvPr>
        </p:nvPicPr>
        <p:blipFill>
          <a:blip r:embed="rId2"/>
          <a:stretch>
            <a:fillRect/>
          </a:stretch>
        </p:blipFill>
        <p:spPr>
          <a:xfrm>
            <a:off x="4644008" y="1052736"/>
            <a:ext cx="4320480" cy="4839233"/>
          </a:xfrm>
          <a:prstGeom prst="rect">
            <a:avLst/>
          </a:prstGeom>
        </p:spPr>
      </p:pic>
    </p:spTree>
    <p:extLst>
      <p:ext uri="{BB962C8B-B14F-4D97-AF65-F5344CB8AC3E}">
        <p14:creationId xmlns:p14="http://schemas.microsoft.com/office/powerpoint/2010/main" val="378712251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600" dirty="0"/>
              <a:t>Модуль </a:t>
            </a:r>
            <a:r>
              <a:rPr lang="ru-RU" sz="3600" dirty="0">
                <a:solidFill>
                  <a:srgbClr val="00B0F0"/>
                </a:solidFill>
              </a:rPr>
              <a:t>«Спортивные игры»  Баскетбол </a:t>
            </a:r>
          </a:p>
        </p:txBody>
      </p:sp>
      <p:sp>
        <p:nvSpPr>
          <p:cNvPr id="3" name="Объект 2"/>
          <p:cNvSpPr>
            <a:spLocks noGrp="1"/>
          </p:cNvSpPr>
          <p:nvPr>
            <p:ph sz="half" idx="1"/>
          </p:nvPr>
        </p:nvSpPr>
        <p:spPr>
          <a:xfrm>
            <a:off x="251520" y="939427"/>
            <a:ext cx="4223808" cy="5801941"/>
          </a:xfrm>
        </p:spPr>
        <p:txBody>
          <a:bodyPr>
            <a:normAutofit fontScale="62500" lnSpcReduction="20000"/>
          </a:bodyPr>
          <a:lstStyle/>
          <a:p>
            <a:r>
              <a:rPr lang="ru-RU" sz="3800" dirty="0">
                <a:solidFill>
                  <a:srgbClr val="FF0000"/>
                </a:solidFill>
              </a:rPr>
              <a:t>Развитие силовых способностей. </a:t>
            </a:r>
          </a:p>
          <a:p>
            <a:r>
              <a:rPr lang="ru-RU" dirty="0"/>
              <a:t>Комплексы упражнений с дополнительным отягощением на основные мышечные группы  Ходьба и прыжки в глубоком приседе  Прыжки на одной ноге и обеих ногах с продвижением вперед, по кругу, «змейкой», на месте с поворотом на 180° и 360°  Прыжки через скакалку в максимальном темпе на месте и с передвижением (с дополнительным отягощением и без него)  </a:t>
            </a:r>
            <a:r>
              <a:rPr lang="ru-RU" dirty="0" err="1"/>
              <a:t>Напрыгивание</a:t>
            </a:r>
            <a:r>
              <a:rPr lang="ru-RU" dirty="0"/>
              <a:t> и спрыгивание с последующим ускорением  </a:t>
            </a:r>
            <a:r>
              <a:rPr lang="ru-RU" dirty="0" err="1"/>
              <a:t>Многоскоки</a:t>
            </a:r>
            <a:r>
              <a:rPr lang="ru-RU" dirty="0"/>
              <a:t> с последующим ускорением и ускорения с последующим выполнением </a:t>
            </a:r>
            <a:r>
              <a:rPr lang="ru-RU" dirty="0" err="1"/>
              <a:t>многоскоков</a:t>
            </a:r>
            <a:r>
              <a:rPr lang="ru-RU" dirty="0"/>
              <a:t>  Броски набивного мяча из различных исходных положений, с различной траекторией полёта одной рукой и обеими руками, стоя, сидя, в полу-приседе </a:t>
            </a:r>
          </a:p>
        </p:txBody>
      </p:sp>
      <p:pic>
        <p:nvPicPr>
          <p:cNvPr id="5" name="Объект 4"/>
          <p:cNvPicPr>
            <a:picLocks noGrp="1" noChangeAspect="1"/>
          </p:cNvPicPr>
          <p:nvPr>
            <p:ph sz="half" idx="2"/>
          </p:nvPr>
        </p:nvPicPr>
        <p:blipFill>
          <a:blip r:embed="rId2"/>
          <a:stretch>
            <a:fillRect/>
          </a:stretch>
        </p:blipFill>
        <p:spPr>
          <a:xfrm>
            <a:off x="4475329" y="1340768"/>
            <a:ext cx="4561168" cy="4600814"/>
          </a:xfrm>
          <a:prstGeom prst="rect">
            <a:avLst/>
          </a:prstGeom>
        </p:spPr>
      </p:pic>
    </p:spTree>
    <p:extLst>
      <p:ext uri="{BB962C8B-B14F-4D97-AF65-F5344CB8AC3E}">
        <p14:creationId xmlns:p14="http://schemas.microsoft.com/office/powerpoint/2010/main" val="351771323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200" dirty="0"/>
              <a:t>Модуль </a:t>
            </a:r>
            <a:r>
              <a:rPr lang="ru-RU" sz="3200" dirty="0">
                <a:solidFill>
                  <a:srgbClr val="00B0F0"/>
                </a:solidFill>
              </a:rPr>
              <a:t>«Спортивные игры»  Баскетбол </a:t>
            </a:r>
          </a:p>
        </p:txBody>
      </p:sp>
      <p:sp>
        <p:nvSpPr>
          <p:cNvPr id="3" name="Объект 2"/>
          <p:cNvSpPr>
            <a:spLocks noGrp="1"/>
          </p:cNvSpPr>
          <p:nvPr>
            <p:ph sz="half" idx="1"/>
          </p:nvPr>
        </p:nvSpPr>
        <p:spPr>
          <a:xfrm>
            <a:off x="251520" y="764704"/>
            <a:ext cx="4244280" cy="5832648"/>
          </a:xfrm>
        </p:spPr>
        <p:txBody>
          <a:bodyPr>
            <a:normAutofit fontScale="92500" lnSpcReduction="10000"/>
          </a:bodyPr>
          <a:lstStyle/>
          <a:p>
            <a:r>
              <a:rPr lang="ru-RU" dirty="0">
                <a:solidFill>
                  <a:srgbClr val="FF0000"/>
                </a:solidFill>
              </a:rPr>
              <a:t>Развитие выносливости  </a:t>
            </a:r>
            <a:r>
              <a:rPr lang="ru-RU" dirty="0"/>
              <a:t>Повторный бег с максимальной скоростью с уменьшающимся интервалом отдыха  Гладкий бег по методу непрерывно-интервального упражнения  Гладкий бег в режиме большой и умеренной интенсивности  Игра в баскетбол с увеличивающимся объёмом времени игры </a:t>
            </a:r>
          </a:p>
        </p:txBody>
      </p:sp>
      <p:pic>
        <p:nvPicPr>
          <p:cNvPr id="5" name="Объект 4"/>
          <p:cNvPicPr>
            <a:picLocks noGrp="1" noChangeAspect="1"/>
          </p:cNvPicPr>
          <p:nvPr>
            <p:ph sz="half" idx="2"/>
          </p:nvPr>
        </p:nvPicPr>
        <p:blipFill>
          <a:blip r:embed="rId2"/>
          <a:stretch>
            <a:fillRect/>
          </a:stretch>
        </p:blipFill>
        <p:spPr>
          <a:xfrm>
            <a:off x="4392960" y="1052736"/>
            <a:ext cx="4396680" cy="5525931"/>
          </a:xfrm>
          <a:prstGeom prst="rect">
            <a:avLst/>
          </a:prstGeom>
        </p:spPr>
      </p:pic>
    </p:spTree>
    <p:extLst>
      <p:ext uri="{BB962C8B-B14F-4D97-AF65-F5344CB8AC3E}">
        <p14:creationId xmlns:p14="http://schemas.microsoft.com/office/powerpoint/2010/main" val="138254618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600" dirty="0"/>
              <a:t>Модуль </a:t>
            </a:r>
            <a:r>
              <a:rPr lang="ru-RU" sz="3600" dirty="0">
                <a:solidFill>
                  <a:srgbClr val="00B0F0"/>
                </a:solidFill>
              </a:rPr>
              <a:t>«Спортивные игры»  Баскетбол </a:t>
            </a:r>
          </a:p>
        </p:txBody>
      </p:sp>
      <p:pic>
        <p:nvPicPr>
          <p:cNvPr id="5" name="Объект 4"/>
          <p:cNvPicPr>
            <a:picLocks noGrp="1" noChangeAspect="1"/>
          </p:cNvPicPr>
          <p:nvPr>
            <p:ph sz="half" idx="1"/>
          </p:nvPr>
        </p:nvPicPr>
        <p:blipFill>
          <a:blip r:embed="rId2"/>
          <a:stretch>
            <a:fillRect/>
          </a:stretch>
        </p:blipFill>
        <p:spPr>
          <a:xfrm>
            <a:off x="107504" y="1124744"/>
            <a:ext cx="4540696" cy="5328591"/>
          </a:xfrm>
          <a:prstGeom prst="rect">
            <a:avLst/>
          </a:prstGeom>
        </p:spPr>
      </p:pic>
      <p:sp>
        <p:nvSpPr>
          <p:cNvPr id="4" name="Объект 3"/>
          <p:cNvSpPr>
            <a:spLocks noGrp="1"/>
          </p:cNvSpPr>
          <p:nvPr>
            <p:ph sz="half" idx="2"/>
          </p:nvPr>
        </p:nvSpPr>
        <p:spPr>
          <a:xfrm>
            <a:off x="4648200" y="980728"/>
            <a:ext cx="3956248" cy="5145435"/>
          </a:xfrm>
        </p:spPr>
        <p:txBody>
          <a:bodyPr>
            <a:normAutofit fontScale="62500" lnSpcReduction="20000"/>
          </a:bodyPr>
          <a:lstStyle/>
          <a:p>
            <a:r>
              <a:rPr lang="ru-RU" sz="3800" dirty="0">
                <a:solidFill>
                  <a:srgbClr val="FF0000"/>
                </a:solidFill>
              </a:rPr>
              <a:t>Развитие координации движений  </a:t>
            </a:r>
          </a:p>
          <a:p>
            <a:r>
              <a:rPr lang="ru-RU" dirty="0"/>
              <a:t>Броски баскетбольного мяча по неподвижной и подвижной мишени  Акробатические упражнения (двойные и тройные кувырки вперёд и назад)  Бег с «тенью» (повторение движений партнёра)  Бег по гимнастической скамейке, по гимнастическому бревну разной высоты  Прыжки по разметкам с изменяющейся амплитудой движений  Броски малого мяча в стену одной (обеими) руками с последующей его ловлей (обеими руками и одной рукой) после отскока от стены (от пола)  Ведение мяча с изменяющейся по команде скоростью и направлением передвижения </a:t>
            </a:r>
          </a:p>
        </p:txBody>
      </p:sp>
    </p:spTree>
    <p:extLst>
      <p:ext uri="{BB962C8B-B14F-4D97-AF65-F5344CB8AC3E}">
        <p14:creationId xmlns:p14="http://schemas.microsoft.com/office/powerpoint/2010/main" val="124830640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600" dirty="0"/>
              <a:t>Модуль  </a:t>
            </a:r>
            <a:r>
              <a:rPr lang="ru-RU" sz="3600" dirty="0">
                <a:solidFill>
                  <a:srgbClr val="00B0F0"/>
                </a:solidFill>
              </a:rPr>
              <a:t>Футбол</a:t>
            </a:r>
            <a:r>
              <a:rPr lang="ru-RU" dirty="0"/>
              <a:t> </a:t>
            </a:r>
          </a:p>
        </p:txBody>
      </p:sp>
      <p:sp>
        <p:nvSpPr>
          <p:cNvPr id="3" name="Объект 2"/>
          <p:cNvSpPr>
            <a:spLocks noGrp="1"/>
          </p:cNvSpPr>
          <p:nvPr>
            <p:ph sz="half" idx="1"/>
          </p:nvPr>
        </p:nvSpPr>
        <p:spPr>
          <a:xfrm>
            <a:off x="323528" y="908720"/>
            <a:ext cx="4172272" cy="5760640"/>
          </a:xfrm>
        </p:spPr>
        <p:txBody>
          <a:bodyPr>
            <a:normAutofit fontScale="55000" lnSpcReduction="20000"/>
          </a:bodyPr>
          <a:lstStyle/>
          <a:p>
            <a:r>
              <a:rPr lang="ru-RU" sz="3600" dirty="0">
                <a:solidFill>
                  <a:srgbClr val="FF0000"/>
                </a:solidFill>
              </a:rPr>
              <a:t>Развитие скоростных способностей</a:t>
            </a:r>
          </a:p>
          <a:p>
            <a:r>
              <a:rPr lang="ru-RU" sz="2900" dirty="0"/>
              <a:t>  Старты из различных положений с последующим ускорением  Бег с максимальной скоростью по прямой, с остановками (по свистку, хлопку, заданному сигналу), с ускорениями, «рывками», изменением направления передвижения  Бег в максимальном темпе  Бег и ходьба спиной вперёд с изменением темпа и направления движения (по прямой, по кругу и «змейкой»)  Бег с максимальной скоростью с поворотами на 180° и 360°  Прыжки через скакалку в максимальном темпе  Прыжки по разметкам на правой (левой) ноге, между стоек, спиной вперёд  Прыжки вверх на обеих ногах и одной ноге с продвижением вперёд  Удары по мячу в стенку в максимальном темпе  Ведение мяча с остановками и ускорениями, «дриблинг» мяча с изменением направления движения  Кувырки вперёд, назад, боком с последующим рывком  Подвижные и спортивные игры, эстафеты </a:t>
            </a:r>
          </a:p>
        </p:txBody>
      </p:sp>
      <p:pic>
        <p:nvPicPr>
          <p:cNvPr id="5" name="Объект 4"/>
          <p:cNvPicPr>
            <a:picLocks noGrp="1" noChangeAspect="1"/>
          </p:cNvPicPr>
          <p:nvPr>
            <p:ph sz="half" idx="2"/>
          </p:nvPr>
        </p:nvPicPr>
        <p:blipFill>
          <a:blip r:embed="rId2"/>
          <a:stretch>
            <a:fillRect/>
          </a:stretch>
        </p:blipFill>
        <p:spPr>
          <a:xfrm>
            <a:off x="4495800" y="1268760"/>
            <a:ext cx="4540696" cy="4696544"/>
          </a:xfrm>
          <a:prstGeom prst="rect">
            <a:avLst/>
          </a:prstGeom>
        </p:spPr>
      </p:pic>
    </p:spTree>
    <p:extLst>
      <p:ext uri="{BB962C8B-B14F-4D97-AF65-F5344CB8AC3E}">
        <p14:creationId xmlns:p14="http://schemas.microsoft.com/office/powerpoint/2010/main" val="80476158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Autofit/>
          </a:bodyPr>
          <a:lstStyle/>
          <a:p>
            <a:r>
              <a:rPr lang="ru-RU" sz="3600" dirty="0"/>
              <a:t>Модуль  </a:t>
            </a:r>
            <a:r>
              <a:rPr lang="ru-RU" sz="3600" dirty="0">
                <a:solidFill>
                  <a:srgbClr val="00B0F0"/>
                </a:solidFill>
              </a:rPr>
              <a:t>Футбол</a:t>
            </a:r>
            <a:r>
              <a:rPr lang="ru-RU" sz="3600" dirty="0"/>
              <a:t> </a:t>
            </a:r>
          </a:p>
        </p:txBody>
      </p:sp>
      <p:pic>
        <p:nvPicPr>
          <p:cNvPr id="6" name="Объект 5"/>
          <p:cNvPicPr>
            <a:picLocks noGrp="1" noChangeAspect="1"/>
          </p:cNvPicPr>
          <p:nvPr>
            <p:ph sz="half" idx="1"/>
          </p:nvPr>
        </p:nvPicPr>
        <p:blipFill>
          <a:blip r:embed="rId2"/>
          <a:stretch>
            <a:fillRect/>
          </a:stretch>
        </p:blipFill>
        <p:spPr>
          <a:xfrm>
            <a:off x="251520" y="908720"/>
            <a:ext cx="4752528" cy="5688632"/>
          </a:xfrm>
          <a:prstGeom prst="rect">
            <a:avLst/>
          </a:prstGeom>
        </p:spPr>
      </p:pic>
      <p:sp>
        <p:nvSpPr>
          <p:cNvPr id="4" name="Объект 3"/>
          <p:cNvSpPr>
            <a:spLocks noGrp="1"/>
          </p:cNvSpPr>
          <p:nvPr>
            <p:ph sz="half" idx="2"/>
          </p:nvPr>
        </p:nvSpPr>
        <p:spPr>
          <a:xfrm>
            <a:off x="4788024" y="908720"/>
            <a:ext cx="4038600" cy="4525963"/>
          </a:xfrm>
        </p:spPr>
        <p:txBody>
          <a:bodyPr>
            <a:normAutofit fontScale="77500" lnSpcReduction="20000"/>
          </a:bodyPr>
          <a:lstStyle/>
          <a:p>
            <a:r>
              <a:rPr lang="ru-RU" dirty="0">
                <a:solidFill>
                  <a:srgbClr val="FF0000"/>
                </a:solidFill>
              </a:rPr>
              <a:t>Развитие силовых способностей</a:t>
            </a:r>
          </a:p>
          <a:p>
            <a:r>
              <a:rPr lang="ru-RU" dirty="0"/>
              <a:t>Комплексы упражнений с дополнительным отягощением на основные мышечные группы  </a:t>
            </a:r>
            <a:r>
              <a:rPr lang="ru-RU" dirty="0" err="1"/>
              <a:t>Многоскоки</a:t>
            </a:r>
            <a:r>
              <a:rPr lang="ru-RU" dirty="0"/>
              <a:t> через препятствия  Спрыгивание с возвышенной опоры с последующим ускорением, прыжком в длину и в высоту  Прыжки на обеих ногах с дополнительным отягощением (вперёд, назад, в приседе, с продвижением вперёд) </a:t>
            </a:r>
          </a:p>
        </p:txBody>
      </p:sp>
    </p:spTree>
    <p:extLst>
      <p:ext uri="{BB962C8B-B14F-4D97-AF65-F5344CB8AC3E}">
        <p14:creationId xmlns:p14="http://schemas.microsoft.com/office/powerpoint/2010/main" val="298973939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3600" dirty="0"/>
              <a:t>Модуль  </a:t>
            </a:r>
            <a:r>
              <a:rPr lang="ru-RU" sz="3600" dirty="0">
                <a:solidFill>
                  <a:srgbClr val="00B0F0"/>
                </a:solidFill>
              </a:rPr>
              <a:t>Футбол </a:t>
            </a:r>
          </a:p>
        </p:txBody>
      </p:sp>
      <p:pic>
        <p:nvPicPr>
          <p:cNvPr id="5" name="Объект 4"/>
          <p:cNvPicPr>
            <a:picLocks noGrp="1" noChangeAspect="1"/>
          </p:cNvPicPr>
          <p:nvPr>
            <p:ph sz="half" idx="1"/>
          </p:nvPr>
        </p:nvPicPr>
        <p:blipFill>
          <a:blip r:embed="rId2"/>
          <a:stretch>
            <a:fillRect/>
          </a:stretch>
        </p:blipFill>
        <p:spPr>
          <a:xfrm>
            <a:off x="179513" y="908720"/>
            <a:ext cx="4680520" cy="5616624"/>
          </a:xfrm>
          <a:prstGeom prst="rect">
            <a:avLst/>
          </a:prstGeom>
        </p:spPr>
      </p:pic>
      <p:sp>
        <p:nvSpPr>
          <p:cNvPr id="4" name="Объект 3"/>
          <p:cNvSpPr>
            <a:spLocks noGrp="1"/>
          </p:cNvSpPr>
          <p:nvPr>
            <p:ph sz="half" idx="2"/>
          </p:nvPr>
        </p:nvSpPr>
        <p:spPr/>
        <p:txBody>
          <a:bodyPr>
            <a:normAutofit fontScale="70000" lnSpcReduction="20000"/>
          </a:bodyPr>
          <a:lstStyle/>
          <a:p>
            <a:r>
              <a:rPr lang="ru-RU" sz="3400" dirty="0">
                <a:solidFill>
                  <a:srgbClr val="FF0000"/>
                </a:solidFill>
              </a:rPr>
              <a:t>Развитие выносливости</a:t>
            </a:r>
          </a:p>
          <a:p>
            <a:r>
              <a:rPr lang="ru-RU" dirty="0"/>
              <a:t>Равномерный бег на средние и длинные дистанции  Повторные ускорения с уменьшающимся интервалом отдыха  Повторный бег на короткие дистанции с максимальной скоростью и уменьшающимся интервалом отдыха  Гладкий бег в режиме непрерывно-интервального метода  Передвижение на лыжах в режиме большой и умеренной интенсивности </a:t>
            </a:r>
          </a:p>
        </p:txBody>
      </p:sp>
    </p:spTree>
    <p:extLst>
      <p:ext uri="{BB962C8B-B14F-4D97-AF65-F5344CB8AC3E}">
        <p14:creationId xmlns:p14="http://schemas.microsoft.com/office/powerpoint/2010/main" val="54955905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dirty="0"/>
              <a:t>ПЛАНИРУЕМЫЕ РЕЗУЛЬТАТЫ ОСВОЕНИЯ  </a:t>
            </a:r>
            <a:br>
              <a:rPr lang="ru-RU" sz="2400" dirty="0"/>
            </a:br>
            <a:r>
              <a:rPr lang="ru-RU" sz="2400" dirty="0"/>
              <a:t>УЧЕБНОГО ПРЕДМЕТА «ФИЗИЧЕСКАЯ КУЛЬТУРА»  </a:t>
            </a:r>
            <a:br>
              <a:rPr lang="ru-RU" sz="2400" dirty="0"/>
            </a:br>
            <a:r>
              <a:rPr lang="ru-RU" sz="2400" dirty="0"/>
              <a:t>НА УРОВНЕ ОСНОВНОГО ОБЩЕГО ОБРАЗОВАНИЯ</a:t>
            </a:r>
          </a:p>
        </p:txBody>
      </p:sp>
      <p:sp>
        <p:nvSpPr>
          <p:cNvPr id="3" name="Объект 2"/>
          <p:cNvSpPr>
            <a:spLocks noGrp="1"/>
          </p:cNvSpPr>
          <p:nvPr>
            <p:ph idx="1"/>
          </p:nvPr>
        </p:nvSpPr>
        <p:spPr>
          <a:xfrm>
            <a:off x="457200" y="1600200"/>
            <a:ext cx="8229600" cy="4997152"/>
          </a:xfrm>
        </p:spPr>
        <p:txBody>
          <a:bodyPr>
            <a:normAutofit fontScale="62500" lnSpcReduction="20000"/>
          </a:bodyPr>
          <a:lstStyle/>
          <a:p>
            <a:r>
              <a:rPr lang="ru-RU" dirty="0">
                <a:solidFill>
                  <a:srgbClr val="FF0000"/>
                </a:solidFill>
              </a:rPr>
              <a:t>ЛИЧНОСТНЫЕ РЕЗУЛЬТАТЫ</a:t>
            </a:r>
          </a:p>
          <a:p>
            <a:r>
              <a:rPr lang="ru-RU" dirty="0"/>
              <a:t> Готовность проявлять интерес к истории и развитию физической культуры и спорта в Российской Федерации, гордиться победами выдающихся отечественных спортсменов-олимпийцев; </a:t>
            </a:r>
          </a:p>
          <a:p>
            <a:r>
              <a:rPr lang="ru-RU" dirty="0"/>
              <a:t> готовность отстаивать символы Российской Федерации во время спортивных соревнований, уважать традиции и принципы современных Олимпийских игр и олимпийского движения; </a:t>
            </a:r>
          </a:p>
          <a:p>
            <a:r>
              <a:rPr lang="ru-RU" dirty="0"/>
              <a:t> готовность ориентироваться на моральные ценности и нормы межличностного взаимодействия при организации, планировании и проведении совместных занятий физической культурой и спортом, оздоровительных мероприятий в условиях активного отдыха и досуга; </a:t>
            </a:r>
          </a:p>
          <a:p>
            <a:r>
              <a:rPr lang="ru-RU" dirty="0"/>
              <a:t> готовность оценивать своё поведение и поступки во время проведения совместных занятий физической культурой, участия в спортивных мероприятиях и соревнованиях; </a:t>
            </a:r>
          </a:p>
          <a:p>
            <a:r>
              <a:rPr lang="ru-RU" dirty="0"/>
              <a:t> готовность оказывать первую медицинскую помощь при травмах и ушибах, соблюдать правила техники безопасности во время совместных занятий физической культурой и спортом;</a:t>
            </a:r>
          </a:p>
        </p:txBody>
      </p:sp>
    </p:spTree>
    <p:extLst>
      <p:ext uri="{BB962C8B-B14F-4D97-AF65-F5344CB8AC3E}">
        <p14:creationId xmlns:p14="http://schemas.microsoft.com/office/powerpoint/2010/main" val="374450643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620688"/>
            <a:ext cx="8479221" cy="5544616"/>
          </a:xfrm>
          <a:prstGeom prst="rect">
            <a:avLst/>
          </a:prstGeom>
        </p:spPr>
      </p:pic>
    </p:spTree>
    <p:extLst>
      <p:ext uri="{BB962C8B-B14F-4D97-AF65-F5344CB8AC3E}">
        <p14:creationId xmlns:p14="http://schemas.microsoft.com/office/powerpoint/2010/main" val="278033641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7082" y="260648"/>
            <a:ext cx="8229600" cy="346050"/>
          </a:xfrm>
        </p:spPr>
        <p:txBody>
          <a:bodyPr>
            <a:normAutofit fontScale="90000"/>
          </a:bodyPr>
          <a:lstStyle/>
          <a:p>
            <a:r>
              <a:rPr lang="ru-RU" sz="2800" dirty="0">
                <a:solidFill>
                  <a:srgbClr val="FF0000"/>
                </a:solidFill>
              </a:rPr>
              <a:t>ЛИЧНОСТНЫЕ РЕЗУЛЬТАТЫ</a:t>
            </a:r>
          </a:p>
        </p:txBody>
      </p:sp>
      <p:sp>
        <p:nvSpPr>
          <p:cNvPr id="3" name="Объект 2"/>
          <p:cNvSpPr>
            <a:spLocks noGrp="1"/>
          </p:cNvSpPr>
          <p:nvPr>
            <p:ph idx="1"/>
          </p:nvPr>
        </p:nvSpPr>
        <p:spPr>
          <a:xfrm>
            <a:off x="477082" y="764704"/>
            <a:ext cx="8202304" cy="5904656"/>
          </a:xfrm>
        </p:spPr>
        <p:txBody>
          <a:bodyPr>
            <a:normAutofit fontScale="70000" lnSpcReduction="20000"/>
          </a:bodyPr>
          <a:lstStyle/>
          <a:p>
            <a:r>
              <a:rPr lang="ru-RU" dirty="0"/>
              <a:t>стремление к физическому совершенствованию, формированию культуры движения и телосложения, самовыражению в избранном виде спорта;</a:t>
            </a:r>
          </a:p>
          <a:p>
            <a:r>
              <a:rPr lang="ru-RU" dirty="0"/>
              <a:t> готовность организовывать и проводить занятия физической культурой и спортом на основе научных представлений о закономерностях физического развития и физической подготовленности с учётом самостоятельных наблюдений за изменением их показателей; </a:t>
            </a:r>
          </a:p>
          <a:p>
            <a:r>
              <a:rPr lang="ru-RU" dirty="0"/>
              <a:t> осознание здоровья как базовой ценности человека, признание объективной необходимости в его укреплении и длительном сохранении посредством занятий физической культурой и спортом; </a:t>
            </a:r>
          </a:p>
          <a:p>
            <a:r>
              <a:rPr lang="ru-RU" dirty="0"/>
              <a:t> осознание необходимости ведения здорового образа жизни как средства профилактики пагубного влияния вредных привычек на физическое, психическое и социальное здоровье человека; способность адаптироваться к стрессовым ситуациям, осуществлять профилактические мероприятия по регулированию эмоциональных напряжений, активному восстановлению организма после значительных умственных и физических нагрузок; </a:t>
            </a:r>
          </a:p>
        </p:txBody>
      </p:sp>
    </p:spTree>
    <p:extLst>
      <p:ext uri="{BB962C8B-B14F-4D97-AF65-F5344CB8AC3E}">
        <p14:creationId xmlns:p14="http://schemas.microsoft.com/office/powerpoint/2010/main" val="138051085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620688"/>
            <a:ext cx="8100900" cy="5400600"/>
          </a:xfrm>
          <a:prstGeom prst="rect">
            <a:avLst/>
          </a:prstGeom>
        </p:spPr>
      </p:pic>
    </p:spTree>
    <p:extLst>
      <p:ext uri="{BB962C8B-B14F-4D97-AF65-F5344CB8AC3E}">
        <p14:creationId xmlns:p14="http://schemas.microsoft.com/office/powerpoint/2010/main" val="32002014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sz="3200" dirty="0">
                <a:solidFill>
                  <a:srgbClr val="FF0000"/>
                </a:solidFill>
              </a:rPr>
              <a:t>ЛИЧНОСТНЫЕ РЕЗУЛЬТАТЫ</a:t>
            </a:r>
          </a:p>
        </p:txBody>
      </p:sp>
      <p:sp>
        <p:nvSpPr>
          <p:cNvPr id="3" name="Объект 2"/>
          <p:cNvSpPr>
            <a:spLocks noGrp="1"/>
          </p:cNvSpPr>
          <p:nvPr>
            <p:ph idx="1"/>
          </p:nvPr>
        </p:nvSpPr>
        <p:spPr>
          <a:xfrm>
            <a:off x="251520" y="764704"/>
            <a:ext cx="8442104" cy="5976664"/>
          </a:xfrm>
        </p:spPr>
        <p:txBody>
          <a:bodyPr>
            <a:normAutofit fontScale="62500" lnSpcReduction="20000"/>
          </a:bodyPr>
          <a:lstStyle/>
          <a:p>
            <a:r>
              <a:rPr lang="ru-RU" dirty="0"/>
              <a:t> готовность соблюдать правила безопасности во время занятий физической культурой и спортом, проводить гигиенические и профилактические мероприятия по организации мест занятий, выбору спортивного инвентаря и оборудования, спортивной одежды; </a:t>
            </a:r>
          </a:p>
          <a:p>
            <a:r>
              <a:rPr lang="ru-RU" dirty="0"/>
              <a:t> готовность соблюдать правила и требования к организации бивуака во время туристских походов, противостоять действиям и поступкам, приносящим вред окружающей среде;</a:t>
            </a:r>
          </a:p>
          <a:p>
            <a:r>
              <a:rPr lang="ru-RU" dirty="0"/>
              <a:t> освоение опыта взаимодействия со сверстниками, форм общения и поведения при выполнении учебных заданий на уроках физической культуры, игровой и соревновательной деятельности; </a:t>
            </a:r>
          </a:p>
          <a:p>
            <a:r>
              <a:rPr lang="ru-RU" dirty="0"/>
              <a:t> повышение компетентности в организации самостоятельных занятий физической культурой, планировании их содержания и направленности в зависимости от индивидуальных интересов и потребностей; </a:t>
            </a:r>
          </a:p>
          <a:p>
            <a:r>
              <a:rPr lang="ru-RU" dirty="0"/>
              <a:t> формирование представлений об основных понятиях и терминах физического воспитания и спортивной тренировки, умений руководствоваться ими в познавательной и практической деятельности, общении со сверстниками, публичных выступлениях и дискуссиях </a:t>
            </a:r>
          </a:p>
        </p:txBody>
      </p:sp>
    </p:spTree>
    <p:extLst>
      <p:ext uri="{BB962C8B-B14F-4D97-AF65-F5344CB8AC3E}">
        <p14:creationId xmlns:p14="http://schemas.microsoft.com/office/powerpoint/2010/main" val="3342896895"/>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560" y="692696"/>
            <a:ext cx="7783945" cy="5179862"/>
          </a:xfrm>
          <a:prstGeom prst="rect">
            <a:avLst/>
          </a:prstGeom>
        </p:spPr>
      </p:pic>
    </p:spTree>
    <p:extLst>
      <p:ext uri="{BB962C8B-B14F-4D97-AF65-F5344CB8AC3E}">
        <p14:creationId xmlns:p14="http://schemas.microsoft.com/office/powerpoint/2010/main" val="146978312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600" dirty="0"/>
              <a:t>МЕТАПРЕДМЕТНЫЕ РЕЗУЛЬТАТЫ </a:t>
            </a:r>
          </a:p>
        </p:txBody>
      </p:sp>
      <p:sp>
        <p:nvSpPr>
          <p:cNvPr id="3" name="Объект 2"/>
          <p:cNvSpPr>
            <a:spLocks noGrp="1"/>
          </p:cNvSpPr>
          <p:nvPr>
            <p:ph idx="1"/>
          </p:nvPr>
        </p:nvSpPr>
        <p:spPr>
          <a:xfrm>
            <a:off x="457200" y="908720"/>
            <a:ext cx="8229600" cy="5760640"/>
          </a:xfrm>
        </p:spPr>
        <p:txBody>
          <a:bodyPr>
            <a:normAutofit fontScale="62500" lnSpcReduction="20000"/>
          </a:bodyPr>
          <a:lstStyle/>
          <a:p>
            <a:r>
              <a:rPr lang="ru-RU" sz="4000" dirty="0">
                <a:solidFill>
                  <a:srgbClr val="FF0000"/>
                </a:solidFill>
              </a:rPr>
              <a:t>Универсальные познавательные действия:</a:t>
            </a:r>
          </a:p>
          <a:p>
            <a:r>
              <a:rPr lang="ru-RU" dirty="0"/>
              <a:t> проводить сравнение соревновательных упражнений Олимпийских игр древности и современных Олимпийских игр, выявлять их общность и различия; </a:t>
            </a:r>
          </a:p>
          <a:p>
            <a:r>
              <a:rPr lang="ru-RU" dirty="0"/>
              <a:t> осмысливать Олимпийскую хартию как основополагающий документ современного олимпийского движения, приводить примеры её гуманистической направленности;</a:t>
            </a:r>
          </a:p>
          <a:p>
            <a:r>
              <a:rPr lang="ru-RU" dirty="0"/>
              <a:t> анализировать влияние занятий физической культурой и спортом на воспитание положительных качеств личности, устанавливать возможность профилактики вредных привычек;  </a:t>
            </a:r>
          </a:p>
          <a:p>
            <a:r>
              <a:rPr lang="ru-RU" dirty="0"/>
              <a:t> характеризовать туристские походы как форму активного отдыха, выявлять их целевое предназначение в сохранении и укреплении здоровья; руководствоваться требованиями техники безопасности во время передвижения по маршруту и организации бивуака;  устанавливать причинно-следственную связь между планированием режима дня и изменениями показателей работоспособности; </a:t>
            </a:r>
          </a:p>
          <a:p>
            <a:r>
              <a:rPr lang="ru-RU" dirty="0"/>
              <a:t> устанавливать связь негативного влияния нарушения осанки на состояние здоровья и выявлять причины нарушений, измерять индивидуальную форму и составлять комплексы упражнений по профилактике и коррекции выявляемых нарушений; </a:t>
            </a:r>
          </a:p>
        </p:txBody>
      </p:sp>
    </p:spTree>
    <p:extLst>
      <p:ext uri="{BB962C8B-B14F-4D97-AF65-F5344CB8AC3E}">
        <p14:creationId xmlns:p14="http://schemas.microsoft.com/office/powerpoint/2010/main" val="337254642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5251" r="4620"/>
          <a:stretch/>
        </p:blipFill>
        <p:spPr>
          <a:xfrm>
            <a:off x="611560" y="692696"/>
            <a:ext cx="8178775" cy="4968552"/>
          </a:xfrm>
          <a:prstGeom prst="rect">
            <a:avLst/>
          </a:prstGeom>
        </p:spPr>
      </p:pic>
    </p:spTree>
    <p:extLst>
      <p:ext uri="{BB962C8B-B14F-4D97-AF65-F5344CB8AC3E}">
        <p14:creationId xmlns:p14="http://schemas.microsoft.com/office/powerpoint/2010/main" val="113421014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3200" dirty="0">
                <a:solidFill>
                  <a:srgbClr val="FF0000"/>
                </a:solidFill>
              </a:rPr>
              <a:t>Универсальные познавательные действия:</a:t>
            </a:r>
          </a:p>
        </p:txBody>
      </p:sp>
      <p:sp>
        <p:nvSpPr>
          <p:cNvPr id="3" name="Объект 2"/>
          <p:cNvSpPr>
            <a:spLocks noGrp="1"/>
          </p:cNvSpPr>
          <p:nvPr>
            <p:ph idx="1"/>
          </p:nvPr>
        </p:nvSpPr>
        <p:spPr>
          <a:xfrm>
            <a:off x="323528" y="836712"/>
            <a:ext cx="8568952" cy="5616624"/>
          </a:xfrm>
        </p:spPr>
        <p:txBody>
          <a:bodyPr>
            <a:normAutofit fontScale="92500" lnSpcReduction="20000"/>
          </a:bodyPr>
          <a:lstStyle/>
          <a:p>
            <a:r>
              <a:rPr lang="ru-RU" dirty="0"/>
              <a:t>устанавливать причинно-следственную связь между уровнем развития физических качеств, состоянием здоровья и функциональными возможностями основных систем организма; </a:t>
            </a:r>
          </a:p>
          <a:p>
            <a:r>
              <a:rPr lang="ru-RU" dirty="0"/>
              <a:t> устанавливать причинно-следственную связь между качеством владения техникой физического упражнения и возможностью возникновения травм и ушибов во время самостоятельных занятий физической культурой и спортом;</a:t>
            </a:r>
          </a:p>
          <a:p>
            <a:r>
              <a:rPr lang="ru-RU" dirty="0"/>
              <a:t> устанавливать причинно-следственную связь между подготовкой мест занятий на открытых площадках и правилами предупреждения травматизма </a:t>
            </a:r>
          </a:p>
        </p:txBody>
      </p:sp>
    </p:spTree>
    <p:extLst>
      <p:ext uri="{BB962C8B-B14F-4D97-AF65-F5344CB8AC3E}">
        <p14:creationId xmlns:p14="http://schemas.microsoft.com/office/powerpoint/2010/main" val="101495001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476671"/>
            <a:ext cx="8280920" cy="5786293"/>
          </a:xfrm>
          <a:prstGeom prst="rect">
            <a:avLst/>
          </a:prstGeom>
        </p:spPr>
      </p:pic>
    </p:spTree>
    <p:extLst>
      <p:ext uri="{BB962C8B-B14F-4D97-AF65-F5344CB8AC3E}">
        <p14:creationId xmlns:p14="http://schemas.microsoft.com/office/powerpoint/2010/main" val="346714561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200" dirty="0">
                <a:solidFill>
                  <a:srgbClr val="FF0000"/>
                </a:solidFill>
              </a:rPr>
              <a:t>Универсальные коммуникативные действия:</a:t>
            </a:r>
          </a:p>
        </p:txBody>
      </p:sp>
      <p:sp>
        <p:nvSpPr>
          <p:cNvPr id="3" name="Объект 2"/>
          <p:cNvSpPr>
            <a:spLocks noGrp="1"/>
          </p:cNvSpPr>
          <p:nvPr>
            <p:ph idx="1"/>
          </p:nvPr>
        </p:nvSpPr>
        <p:spPr>
          <a:xfrm>
            <a:off x="251520" y="908720"/>
            <a:ext cx="8435280" cy="5688632"/>
          </a:xfrm>
        </p:spPr>
        <p:txBody>
          <a:bodyPr>
            <a:normAutofit fontScale="77500" lnSpcReduction="20000"/>
          </a:bodyPr>
          <a:lstStyle/>
          <a:p>
            <a:r>
              <a:rPr lang="ru-RU" dirty="0"/>
              <a:t> выбирать, анализировать и систематизировать информацию из разных источников об образцах техники выполнения разучиваемых упражнений, правилах планирования самостоятельных занятий физической и технической подготовкой; </a:t>
            </a:r>
          </a:p>
          <a:p>
            <a:r>
              <a:rPr lang="ru-RU" dirty="0"/>
              <a:t> вести наблюдения за развитием физических качеств, сравнивать их показатели с данными возрастно-половых стандартов, составлять планы занятий на основе определённых правил и регулировать нагрузку по частоте пульса и внешним признакам утомления; </a:t>
            </a:r>
          </a:p>
          <a:p>
            <a:r>
              <a:rPr lang="ru-RU" dirty="0"/>
              <a:t> описывать и анализировать технику разучиваемого упражнения, выделять фазы и элементы движений, подбирать подготовительные упражнения и планировать последовательность решения задач обучения; оценивать эффективность обучения посредством сравнения с эталонным образцом; </a:t>
            </a:r>
          </a:p>
        </p:txBody>
      </p:sp>
    </p:spTree>
    <p:extLst>
      <p:ext uri="{BB962C8B-B14F-4D97-AF65-F5344CB8AC3E}">
        <p14:creationId xmlns:p14="http://schemas.microsoft.com/office/powerpoint/2010/main" val="92581912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62000" y="571500"/>
            <a:ext cx="7620000" cy="5715000"/>
          </a:xfrm>
          <a:prstGeom prst="rect">
            <a:avLst/>
          </a:prstGeom>
        </p:spPr>
      </p:pic>
    </p:spTree>
    <p:extLst>
      <p:ext uri="{BB962C8B-B14F-4D97-AF65-F5344CB8AC3E}">
        <p14:creationId xmlns:p14="http://schemas.microsoft.com/office/powerpoint/2010/main" val="141619294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200" dirty="0">
                <a:solidFill>
                  <a:srgbClr val="FF0000"/>
                </a:solidFill>
              </a:rPr>
              <a:t>Универсальные коммуникативные действия:</a:t>
            </a:r>
          </a:p>
        </p:txBody>
      </p:sp>
      <p:sp>
        <p:nvSpPr>
          <p:cNvPr id="3" name="Объект 2"/>
          <p:cNvSpPr>
            <a:spLocks noGrp="1"/>
          </p:cNvSpPr>
          <p:nvPr>
            <p:ph idx="1"/>
          </p:nvPr>
        </p:nvSpPr>
        <p:spPr>
          <a:xfrm>
            <a:off x="251520" y="764704"/>
            <a:ext cx="8435280" cy="5904656"/>
          </a:xfrm>
        </p:spPr>
        <p:txBody>
          <a:bodyPr>
            <a:normAutofit lnSpcReduction="10000"/>
          </a:bodyPr>
          <a:lstStyle/>
          <a:p>
            <a:r>
              <a:rPr lang="ru-RU" dirty="0"/>
              <a:t>наблюдать, анализировать и контролировать технику выполнения физических упражнений другими учащимися, сравнивать её с эталонным образцом, выявлять ошибки и предлагать способы их устранения; изучать и коллективно обсуждать технику «иллюстративного образца» разучиваемого упражнения, рассматривать и моделировать появление ошибок, анализировать возможные причины их появления, выяснять способы их устранения </a:t>
            </a:r>
          </a:p>
        </p:txBody>
      </p:sp>
    </p:spTree>
    <p:extLst>
      <p:ext uri="{BB962C8B-B14F-4D97-AF65-F5344CB8AC3E}">
        <p14:creationId xmlns:p14="http://schemas.microsoft.com/office/powerpoint/2010/main" val="5419840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83568" y="476672"/>
            <a:ext cx="7920880" cy="5519167"/>
          </a:xfrm>
          <a:prstGeom prst="rect">
            <a:avLst/>
          </a:prstGeom>
        </p:spPr>
      </p:pic>
    </p:spTree>
    <p:extLst>
      <p:ext uri="{BB962C8B-B14F-4D97-AF65-F5344CB8AC3E}">
        <p14:creationId xmlns:p14="http://schemas.microsoft.com/office/powerpoint/2010/main" val="12797231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dirty="0"/>
              <a:t> </a:t>
            </a:r>
            <a:r>
              <a:rPr lang="ru-RU" sz="3600" dirty="0">
                <a:solidFill>
                  <a:srgbClr val="FF0000"/>
                </a:solidFill>
              </a:rPr>
              <a:t>Универсальные учебные регулятивные действия:</a:t>
            </a:r>
          </a:p>
        </p:txBody>
      </p:sp>
      <p:sp>
        <p:nvSpPr>
          <p:cNvPr id="3" name="Объект 2"/>
          <p:cNvSpPr>
            <a:spLocks noGrp="1"/>
          </p:cNvSpPr>
          <p:nvPr>
            <p:ph idx="1"/>
          </p:nvPr>
        </p:nvSpPr>
        <p:spPr>
          <a:xfrm>
            <a:off x="107504" y="980728"/>
            <a:ext cx="8579296" cy="5877272"/>
          </a:xfrm>
        </p:spPr>
        <p:txBody>
          <a:bodyPr>
            <a:normAutofit fontScale="62500" lnSpcReduction="20000"/>
          </a:bodyPr>
          <a:lstStyle/>
          <a:p>
            <a:r>
              <a:rPr lang="ru-RU" dirty="0"/>
              <a:t> составлять и выполнять индивидуальные комплексы физических упражнений с разной функциональной направленностью, выявлять особенности их воздействия на состояние организма, развитие его резервных возможностей с помощью процедур контроля и функциональных проб; </a:t>
            </a:r>
          </a:p>
          <a:p>
            <a:r>
              <a:rPr lang="ru-RU" dirty="0"/>
              <a:t> составлять и выполнять акробатические и гимнастические комплексы упражнений, самостоятельно разучивать сложно-координированные упражнения на спортивных снарядах; </a:t>
            </a:r>
          </a:p>
          <a:p>
            <a:r>
              <a:rPr lang="ru-RU" dirty="0"/>
              <a:t> активно взаимодействовать в условиях учебной и игровой деятельности, ориентироваться на указания учителя и правила игры при возникновении  конфликтных и нестандартных ситуаций, признавать своё право и право других на ошибку, право на её совместное исправление; </a:t>
            </a:r>
          </a:p>
          <a:p>
            <a:r>
              <a:rPr lang="ru-RU" dirty="0"/>
              <a:t> разучивать и выполнять технические действия в игровых видах спорта, активно взаимодействуют при совместных тактических действиях в защите и нападении, терпимо относится к ошибкам игроков своей команды и команды соперников; </a:t>
            </a:r>
          </a:p>
          <a:p>
            <a:r>
              <a:rPr lang="ru-RU" dirty="0"/>
              <a:t> организовывать оказание первой помощи при травмах и ушибах во время самостоятельных занятий физической культурой и спортом, применять способы и приёмы помощи в зависимости от характера и признаков полученной травмы </a:t>
            </a:r>
          </a:p>
        </p:txBody>
      </p:sp>
    </p:spTree>
    <p:extLst>
      <p:ext uri="{BB962C8B-B14F-4D97-AF65-F5344CB8AC3E}">
        <p14:creationId xmlns:p14="http://schemas.microsoft.com/office/powerpoint/2010/main" val="57592577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404664"/>
            <a:ext cx="7920880" cy="5940660"/>
          </a:xfrm>
          <a:prstGeom prst="rect">
            <a:avLst/>
          </a:prstGeom>
        </p:spPr>
      </p:pic>
    </p:spTree>
    <p:extLst>
      <p:ext uri="{BB962C8B-B14F-4D97-AF65-F5344CB8AC3E}">
        <p14:creationId xmlns:p14="http://schemas.microsoft.com/office/powerpoint/2010/main" val="113483703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3200" dirty="0">
                <a:solidFill>
                  <a:srgbClr val="FF0000"/>
                </a:solidFill>
              </a:rPr>
              <a:t>ПРЕДМЕТНЫЕ РЕЗУЛЬТАТЫ</a:t>
            </a:r>
          </a:p>
        </p:txBody>
      </p:sp>
      <p:sp>
        <p:nvSpPr>
          <p:cNvPr id="3" name="Объект 2"/>
          <p:cNvSpPr>
            <a:spLocks noGrp="1"/>
          </p:cNvSpPr>
          <p:nvPr>
            <p:ph idx="1"/>
          </p:nvPr>
        </p:nvSpPr>
        <p:spPr>
          <a:xfrm>
            <a:off x="323528" y="792947"/>
            <a:ext cx="8568952" cy="5948421"/>
          </a:xfrm>
        </p:spPr>
        <p:txBody>
          <a:bodyPr>
            <a:normAutofit fontScale="77500" lnSpcReduction="20000"/>
          </a:bodyPr>
          <a:lstStyle/>
          <a:p>
            <a:r>
              <a:rPr lang="ru-RU" sz="3600" dirty="0">
                <a:solidFill>
                  <a:srgbClr val="00B050"/>
                </a:solidFill>
              </a:rPr>
              <a:t>5 класс</a:t>
            </a:r>
          </a:p>
          <a:p>
            <a:r>
              <a:rPr lang="ru-RU" dirty="0"/>
              <a:t>К концу обучения в 5 классе обучающийся научится:</a:t>
            </a:r>
          </a:p>
          <a:p>
            <a:r>
              <a:rPr lang="ru-RU" dirty="0"/>
              <a:t>выполнять требования безопасности на уроках физической культуры, на самостоятельных занятиях физическими упражнениями в условиях активного отдыха и досуга;</a:t>
            </a:r>
          </a:p>
          <a:p>
            <a:r>
              <a:rPr lang="ru-RU" dirty="0"/>
              <a:t> проводить измерение индивидуальной осанки и сравнивать её показатели со стандартами, составлять комплексы упражнений по коррекции и профилактике её нарушения, планировать их выполнение в режиме дня; </a:t>
            </a:r>
          </a:p>
          <a:p>
            <a:r>
              <a:rPr lang="ru-RU" dirty="0"/>
              <a:t> составлять дневник физической культуры и вести в нём наблюдение за показателями физического развития и физической подготовленности, планировать содержание и регулярность проведения самостоятельных занятий;</a:t>
            </a:r>
          </a:p>
          <a:p>
            <a:r>
              <a:rPr lang="ru-RU" dirty="0"/>
              <a:t> осуществлять профилактику утомления во время учебной деятельности, выполнять комплексы упражнений физкультминуток, дыхательной и зрительной гимнастики; </a:t>
            </a:r>
          </a:p>
        </p:txBody>
      </p:sp>
    </p:spTree>
    <p:extLst>
      <p:ext uri="{BB962C8B-B14F-4D97-AF65-F5344CB8AC3E}">
        <p14:creationId xmlns:p14="http://schemas.microsoft.com/office/powerpoint/2010/main" val="82103007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3528" y="476672"/>
            <a:ext cx="8508637" cy="5688632"/>
          </a:xfrm>
          <a:prstGeom prst="rect">
            <a:avLst/>
          </a:prstGeom>
        </p:spPr>
      </p:pic>
    </p:spTree>
    <p:extLst>
      <p:ext uri="{BB962C8B-B14F-4D97-AF65-F5344CB8AC3E}">
        <p14:creationId xmlns:p14="http://schemas.microsoft.com/office/powerpoint/2010/main" val="198061993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3448"/>
            <a:ext cx="8229600" cy="432048"/>
          </a:xfrm>
        </p:spPr>
        <p:txBody>
          <a:bodyPr>
            <a:normAutofit fontScale="90000"/>
          </a:bodyPr>
          <a:lstStyle/>
          <a:p>
            <a:endParaRPr lang="ru-RU" dirty="0"/>
          </a:p>
        </p:txBody>
      </p:sp>
      <p:sp>
        <p:nvSpPr>
          <p:cNvPr id="3" name="Объект 2"/>
          <p:cNvSpPr>
            <a:spLocks noGrp="1"/>
          </p:cNvSpPr>
          <p:nvPr>
            <p:ph idx="1"/>
          </p:nvPr>
        </p:nvSpPr>
        <p:spPr>
          <a:xfrm>
            <a:off x="251520" y="188640"/>
            <a:ext cx="8435280" cy="6408712"/>
          </a:xfrm>
        </p:spPr>
        <p:txBody>
          <a:bodyPr>
            <a:normAutofit fontScale="70000" lnSpcReduction="20000"/>
          </a:bodyPr>
          <a:lstStyle/>
          <a:p>
            <a:r>
              <a:rPr lang="ru-RU" dirty="0"/>
              <a:t> выполнять комплексы упражнений оздоровительной </a:t>
            </a:r>
            <a:r>
              <a:rPr lang="ru-RU" dirty="0" err="1"/>
              <a:t>физи</a:t>
            </a:r>
            <a:r>
              <a:rPr lang="ru-RU" dirty="0"/>
              <a:t> ческой культуры на развитие гибкости, координации и формирование телосложения;</a:t>
            </a:r>
          </a:p>
          <a:p>
            <a:r>
              <a:rPr lang="ru-RU" dirty="0"/>
              <a:t>выполнять опорный прыжок с разбега способом «ноги врозь» (мальчики) и способом «</a:t>
            </a:r>
            <a:r>
              <a:rPr lang="ru-RU" dirty="0" err="1"/>
              <a:t>напрыгивания</a:t>
            </a:r>
            <a:r>
              <a:rPr lang="ru-RU" dirty="0"/>
              <a:t> с последующим спрыгиванием» (девочки); </a:t>
            </a:r>
          </a:p>
          <a:p>
            <a:r>
              <a:rPr lang="ru-RU" dirty="0"/>
              <a:t> выполнять упражнения в висах и упорах на низкой гимнастической перекладине (мальчики); в передвижениях по гимнастическому бревну ходьбой и приставным шагом с поворотами, подпрыгиванием на двух ногах на месте и с продвижением (девочки); </a:t>
            </a:r>
          </a:p>
          <a:p>
            <a:r>
              <a:rPr lang="ru-RU" dirty="0"/>
              <a:t> передвигаться по гимнастической стенке приставным шагом, лазать разноимённым способом вверх и по диагонали; </a:t>
            </a:r>
          </a:p>
          <a:p>
            <a:r>
              <a:rPr lang="ru-RU" dirty="0"/>
              <a:t> выполнять бег с равномерной скоростью с высокого старта по учебной дистанции; </a:t>
            </a:r>
          </a:p>
          <a:p>
            <a:r>
              <a:rPr lang="ru-RU" dirty="0"/>
              <a:t> демонстрировать технику прыжка в длину с разбега способом «согнув ноги»; </a:t>
            </a:r>
          </a:p>
          <a:p>
            <a:r>
              <a:rPr lang="ru-RU" dirty="0"/>
              <a:t> передвигаться на лыжах попеременным </a:t>
            </a:r>
            <a:r>
              <a:rPr lang="ru-RU" dirty="0" err="1"/>
              <a:t>двухшажным</a:t>
            </a:r>
            <a:r>
              <a:rPr lang="ru-RU" dirty="0"/>
              <a:t> ходом </a:t>
            </a:r>
          </a:p>
          <a:p>
            <a:r>
              <a:rPr lang="ru-RU" dirty="0"/>
              <a:t>(для бесснежных районов — имитация передвижения);</a:t>
            </a:r>
          </a:p>
          <a:p>
            <a:r>
              <a:rPr lang="ru-RU" dirty="0"/>
              <a:t> демонстрировать технические действия в спортивных играх: </a:t>
            </a:r>
          </a:p>
        </p:txBody>
      </p:sp>
    </p:spTree>
    <p:extLst>
      <p:ext uri="{BB962C8B-B14F-4D97-AF65-F5344CB8AC3E}">
        <p14:creationId xmlns:p14="http://schemas.microsoft.com/office/powerpoint/2010/main" val="296274996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6296" r="1254"/>
          <a:stretch/>
        </p:blipFill>
        <p:spPr>
          <a:xfrm>
            <a:off x="-396552" y="764704"/>
            <a:ext cx="9364976" cy="4896544"/>
          </a:xfrm>
          <a:prstGeom prst="rect">
            <a:avLst/>
          </a:prstGeom>
        </p:spPr>
      </p:pic>
    </p:spTree>
    <p:extLst>
      <p:ext uri="{BB962C8B-B14F-4D97-AF65-F5344CB8AC3E}">
        <p14:creationId xmlns:p14="http://schemas.microsoft.com/office/powerpoint/2010/main" val="152490785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3200" dirty="0">
                <a:solidFill>
                  <a:srgbClr val="FF0000"/>
                </a:solidFill>
              </a:rPr>
              <a:t>предметные результаты</a:t>
            </a:r>
          </a:p>
        </p:txBody>
      </p:sp>
      <p:sp>
        <p:nvSpPr>
          <p:cNvPr id="3" name="Объект 2"/>
          <p:cNvSpPr>
            <a:spLocks noGrp="1"/>
          </p:cNvSpPr>
          <p:nvPr>
            <p:ph idx="1"/>
          </p:nvPr>
        </p:nvSpPr>
        <p:spPr>
          <a:xfrm>
            <a:off x="107504" y="980728"/>
            <a:ext cx="9036496" cy="5616624"/>
          </a:xfrm>
        </p:spPr>
        <p:txBody>
          <a:bodyPr>
            <a:normAutofit fontScale="77500" lnSpcReduction="20000"/>
          </a:bodyPr>
          <a:lstStyle/>
          <a:p>
            <a:r>
              <a:rPr lang="ru-RU" sz="4100" dirty="0">
                <a:solidFill>
                  <a:srgbClr val="00B050"/>
                </a:solidFill>
              </a:rPr>
              <a:t>Баскетбол</a:t>
            </a:r>
          </a:p>
          <a:p>
            <a:r>
              <a:rPr lang="ru-RU" dirty="0"/>
              <a:t> ведение мяча с равномерной скоростью в разных направлениях</a:t>
            </a:r>
          </a:p>
          <a:p>
            <a:r>
              <a:rPr lang="ru-RU" dirty="0"/>
              <a:t> приём и передача мяча двумя руками от груди с места и в движении </a:t>
            </a:r>
          </a:p>
          <a:p>
            <a:r>
              <a:rPr lang="ru-RU" sz="4100" dirty="0">
                <a:solidFill>
                  <a:srgbClr val="00B050"/>
                </a:solidFill>
              </a:rPr>
              <a:t>Волейбол</a:t>
            </a:r>
          </a:p>
          <a:p>
            <a:r>
              <a:rPr lang="ru-RU" dirty="0"/>
              <a:t> приём и передача мяча двумя руками снизу и сверху</a:t>
            </a:r>
          </a:p>
          <a:p>
            <a:r>
              <a:rPr lang="ru-RU" dirty="0"/>
              <a:t> с места и в движении, прямая нижняя подача </a:t>
            </a:r>
          </a:p>
          <a:p>
            <a:r>
              <a:rPr lang="ru-RU" sz="4100" dirty="0">
                <a:solidFill>
                  <a:srgbClr val="00B050"/>
                </a:solidFill>
              </a:rPr>
              <a:t>футбол</a:t>
            </a:r>
            <a:r>
              <a:rPr lang="ru-RU" dirty="0"/>
              <a:t> </a:t>
            </a:r>
          </a:p>
          <a:p>
            <a:r>
              <a:rPr lang="ru-RU" dirty="0"/>
              <a:t>ведение мяча с равномерной скоростью в разных на-правлениях, приём и передача мяча, удар по неподвижному мячу с небольшого разбега </a:t>
            </a:r>
          </a:p>
          <a:p>
            <a:r>
              <a:rPr lang="ru-RU" dirty="0"/>
              <a:t> тренироваться в упражнениях общефизической и специальной физической подготовки с учётом индивидуальных и возрастно-половых особенностей </a:t>
            </a:r>
          </a:p>
        </p:txBody>
      </p:sp>
    </p:spTree>
    <p:extLst>
      <p:ext uri="{BB962C8B-B14F-4D97-AF65-F5344CB8AC3E}">
        <p14:creationId xmlns:p14="http://schemas.microsoft.com/office/powerpoint/2010/main" val="155182162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476672"/>
            <a:ext cx="8117160" cy="5406155"/>
          </a:xfrm>
          <a:prstGeom prst="rect">
            <a:avLst/>
          </a:prstGeom>
        </p:spPr>
      </p:pic>
    </p:spTree>
    <p:extLst>
      <p:ext uri="{BB962C8B-B14F-4D97-AF65-F5344CB8AC3E}">
        <p14:creationId xmlns:p14="http://schemas.microsoft.com/office/powerpoint/2010/main" val="45147631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Autofit/>
          </a:bodyPr>
          <a:lstStyle/>
          <a:p>
            <a:r>
              <a:rPr lang="ru-RU" sz="3600" dirty="0">
                <a:solidFill>
                  <a:srgbClr val="00B050"/>
                </a:solidFill>
              </a:rPr>
              <a:t>6 класс</a:t>
            </a:r>
          </a:p>
        </p:txBody>
      </p:sp>
      <p:sp>
        <p:nvSpPr>
          <p:cNvPr id="3" name="Объект 2"/>
          <p:cNvSpPr>
            <a:spLocks noGrp="1"/>
          </p:cNvSpPr>
          <p:nvPr>
            <p:ph idx="1"/>
          </p:nvPr>
        </p:nvSpPr>
        <p:spPr>
          <a:xfrm>
            <a:off x="457200" y="836712"/>
            <a:ext cx="8229600" cy="5289451"/>
          </a:xfrm>
        </p:spPr>
        <p:txBody>
          <a:bodyPr>
            <a:normAutofit fontScale="62500" lnSpcReduction="20000"/>
          </a:bodyPr>
          <a:lstStyle/>
          <a:p>
            <a:r>
              <a:rPr lang="ru-RU" sz="4400" dirty="0">
                <a:solidFill>
                  <a:srgbClr val="FF0000"/>
                </a:solidFill>
              </a:rPr>
              <a:t> К концу обучения в 6 классе обучающийся научится:</a:t>
            </a:r>
          </a:p>
          <a:p>
            <a:r>
              <a:rPr lang="ru-RU" dirty="0"/>
              <a:t>характеризовать Олимпийские игры современности как международное культурное явление, роль Пьера де Кубертена в их историческом возрождении; обсуждать историю возникновения девиза, символики и ритуалов Игр; </a:t>
            </a:r>
          </a:p>
          <a:p>
            <a:r>
              <a:rPr lang="ru-RU" dirty="0"/>
              <a:t> измерять индивидуальные показатели физических качеств, определять их соответствие возрастным нормам и подбирать упражнения для их направленного развития; контролировать режимы физической нагрузки по частоте пульса и степени утомления организма по внешним признакам во время самостоятельных занятий физической подготовкой; </a:t>
            </a:r>
          </a:p>
          <a:p>
            <a:r>
              <a:rPr lang="ru-RU" dirty="0"/>
              <a:t> готовить места для самостоятельных занятий физической культурой и спортом в соответствии с правилами техники безопасности и гигиеническими требованиями; </a:t>
            </a:r>
          </a:p>
          <a:p>
            <a:r>
              <a:rPr lang="ru-RU" dirty="0"/>
              <a:t> отбирать упражнения оздоровительной физической культуры и составлять из них комплексы физкультминуток и </a:t>
            </a:r>
            <a:r>
              <a:rPr lang="ru-RU" dirty="0" err="1"/>
              <a:t>физкультпауз</a:t>
            </a:r>
            <a:r>
              <a:rPr lang="ru-RU" dirty="0"/>
              <a:t> для оптимизации работоспособности и снятия мышечного утомления в режиме учебной деятельности; </a:t>
            </a:r>
          </a:p>
        </p:txBody>
      </p:sp>
    </p:spTree>
    <p:extLst>
      <p:ext uri="{BB962C8B-B14F-4D97-AF65-F5344CB8AC3E}">
        <p14:creationId xmlns:p14="http://schemas.microsoft.com/office/powerpoint/2010/main" val="138397505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620688"/>
            <a:ext cx="8100900" cy="5400600"/>
          </a:xfrm>
          <a:prstGeom prst="rect">
            <a:avLst/>
          </a:prstGeom>
        </p:spPr>
      </p:pic>
    </p:spTree>
    <p:extLst>
      <p:ext uri="{BB962C8B-B14F-4D97-AF65-F5344CB8AC3E}">
        <p14:creationId xmlns:p14="http://schemas.microsoft.com/office/powerpoint/2010/main" val="187217104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376" y="116632"/>
            <a:ext cx="8229600" cy="360040"/>
          </a:xfrm>
        </p:spPr>
        <p:txBody>
          <a:bodyPr>
            <a:noAutofit/>
          </a:bodyPr>
          <a:lstStyle/>
          <a:p>
            <a:r>
              <a:rPr lang="ru-RU" sz="3600" dirty="0">
                <a:solidFill>
                  <a:srgbClr val="00B050"/>
                </a:solidFill>
              </a:rPr>
              <a:t>6 класс</a:t>
            </a:r>
          </a:p>
        </p:txBody>
      </p:sp>
      <p:sp>
        <p:nvSpPr>
          <p:cNvPr id="3" name="Объект 2"/>
          <p:cNvSpPr>
            <a:spLocks noGrp="1"/>
          </p:cNvSpPr>
          <p:nvPr>
            <p:ph idx="1"/>
          </p:nvPr>
        </p:nvSpPr>
        <p:spPr>
          <a:xfrm>
            <a:off x="251520" y="692696"/>
            <a:ext cx="8428456" cy="6048672"/>
          </a:xfrm>
        </p:spPr>
        <p:txBody>
          <a:bodyPr>
            <a:normAutofit fontScale="62500" lnSpcReduction="20000"/>
          </a:bodyPr>
          <a:lstStyle/>
          <a:p>
            <a:r>
              <a:rPr lang="ru-RU" dirty="0"/>
              <a:t> отбирать упражнения оздоровительной физической культуры и составлять из них комплексы физкультминуток и </a:t>
            </a:r>
            <a:r>
              <a:rPr lang="ru-RU" dirty="0" err="1"/>
              <a:t>физкультпауз</a:t>
            </a:r>
            <a:r>
              <a:rPr lang="ru-RU" dirty="0"/>
              <a:t> для оптимизации работоспособности и снятия мышечного утомления в режиме учебной деятельности; </a:t>
            </a:r>
          </a:p>
          <a:p>
            <a:r>
              <a:rPr lang="ru-RU" dirty="0"/>
              <a:t> составлять и выполнять акробатические комбинации из разученных упражнений, наблюдать и анализировать выполнение другими учащимися, выявлять ошибки и предлагать способы устранения; </a:t>
            </a:r>
          </a:p>
          <a:p>
            <a:r>
              <a:rPr lang="ru-RU" dirty="0"/>
              <a:t> выполнять лазанье по канату в три приёма (мальчики), составлять и выполнять комбинацию на низком бревне из стилизованных общеразвивающих и сложно-координированных упражнений (девочки); </a:t>
            </a:r>
          </a:p>
          <a:p>
            <a:r>
              <a:rPr lang="ru-RU" dirty="0"/>
              <a:t> выполнять беговые упражнения с максимальным ускорением, использовать их в самостоятельных занятиях для развития быстроты и равномерный бег для развития общей выносливости; </a:t>
            </a:r>
          </a:p>
          <a:p>
            <a:r>
              <a:rPr lang="ru-RU" dirty="0"/>
              <a:t> выполнять прыжок в высоту с разбега способом «перешагивание», наблюдать и анализировать его выполнение другими учащимися, сравнивая с заданным образцом, выявлять ошибки и предлагать способы устранения; </a:t>
            </a:r>
          </a:p>
          <a:p>
            <a:r>
              <a:rPr lang="ru-RU" dirty="0"/>
              <a:t> выполнять передвижение на лыжах одновременным одношажным ходом, наблюдать и анализировать его выполнение другими учащимися, сравнивая с заданным образцом, выявлять ошибки и предлагать способы устранения (для бесснежных районов — имитация передвижения);</a:t>
            </a:r>
          </a:p>
          <a:p>
            <a:endParaRPr lang="ru-RU" dirty="0"/>
          </a:p>
        </p:txBody>
      </p:sp>
    </p:spTree>
    <p:extLst>
      <p:ext uri="{BB962C8B-B14F-4D97-AF65-F5344CB8AC3E}">
        <p14:creationId xmlns:p14="http://schemas.microsoft.com/office/powerpoint/2010/main" val="187031802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476672"/>
            <a:ext cx="8280920" cy="5520613"/>
          </a:xfrm>
          <a:prstGeom prst="rect">
            <a:avLst/>
          </a:prstGeom>
        </p:spPr>
      </p:pic>
    </p:spTree>
    <p:extLst>
      <p:ext uri="{BB962C8B-B14F-4D97-AF65-F5344CB8AC3E}">
        <p14:creationId xmlns:p14="http://schemas.microsoft.com/office/powerpoint/2010/main" val="6122822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5719"/>
            <a:ext cx="8229600" cy="378375"/>
          </a:xfrm>
        </p:spPr>
        <p:txBody>
          <a:bodyPr>
            <a:noAutofit/>
          </a:bodyPr>
          <a:lstStyle/>
          <a:p>
            <a:r>
              <a:rPr lang="ru-RU" sz="3200" dirty="0">
                <a:solidFill>
                  <a:srgbClr val="00B050"/>
                </a:solidFill>
              </a:rPr>
              <a:t>6 класс</a:t>
            </a:r>
          </a:p>
        </p:txBody>
      </p:sp>
      <p:sp>
        <p:nvSpPr>
          <p:cNvPr id="3" name="Объект 2"/>
          <p:cNvSpPr>
            <a:spLocks noGrp="1"/>
          </p:cNvSpPr>
          <p:nvPr>
            <p:ph idx="1"/>
          </p:nvPr>
        </p:nvSpPr>
        <p:spPr>
          <a:xfrm>
            <a:off x="390364" y="593304"/>
            <a:ext cx="8363272" cy="6264696"/>
          </a:xfrm>
        </p:spPr>
        <p:txBody>
          <a:bodyPr>
            <a:normAutofit fontScale="62500" lnSpcReduction="20000"/>
          </a:bodyPr>
          <a:lstStyle/>
          <a:p>
            <a:r>
              <a:rPr lang="ru-RU" dirty="0"/>
              <a:t> выполнять правила и демонстрировать технические действия в спортивных играх:</a:t>
            </a:r>
          </a:p>
          <a:p>
            <a:r>
              <a:rPr lang="ru-RU" dirty="0"/>
              <a:t> </a:t>
            </a:r>
            <a:r>
              <a:rPr lang="ru-RU" dirty="0">
                <a:solidFill>
                  <a:srgbClr val="00B050"/>
                </a:solidFill>
              </a:rPr>
              <a:t>баскетбол</a:t>
            </a:r>
          </a:p>
          <a:p>
            <a:r>
              <a:rPr lang="ru-RU" dirty="0"/>
              <a:t>технические действия без мяча; </a:t>
            </a:r>
          </a:p>
          <a:p>
            <a:r>
              <a:rPr lang="ru-RU" dirty="0"/>
              <a:t>броски мяча </a:t>
            </a:r>
          </a:p>
          <a:p>
            <a:r>
              <a:rPr lang="ru-RU" dirty="0"/>
              <a:t>двумя руками снизу и от груди с места;</a:t>
            </a:r>
          </a:p>
          <a:p>
            <a:r>
              <a:rPr lang="ru-RU" dirty="0"/>
              <a:t> использование разученных технических действий в условиях игровой деятельности; </a:t>
            </a:r>
          </a:p>
          <a:p>
            <a:r>
              <a:rPr lang="ru-RU" dirty="0">
                <a:solidFill>
                  <a:srgbClr val="00B050"/>
                </a:solidFill>
              </a:rPr>
              <a:t>Волейбол</a:t>
            </a:r>
          </a:p>
          <a:p>
            <a:r>
              <a:rPr lang="ru-RU" dirty="0"/>
              <a:t> приём и передача мяча двумя руками снизу и сверху в разные зоны площадки соперника;</a:t>
            </a:r>
          </a:p>
          <a:p>
            <a:r>
              <a:rPr lang="ru-RU" dirty="0"/>
              <a:t> использование разученных технических действий в условиях игровой деятельности; </a:t>
            </a:r>
          </a:p>
          <a:p>
            <a:r>
              <a:rPr lang="ru-RU" dirty="0">
                <a:solidFill>
                  <a:srgbClr val="00B050"/>
                </a:solidFill>
              </a:rPr>
              <a:t>футбол</a:t>
            </a:r>
            <a:r>
              <a:rPr lang="ru-RU" dirty="0"/>
              <a:t> </a:t>
            </a:r>
          </a:p>
          <a:p>
            <a:r>
              <a:rPr lang="ru-RU" dirty="0"/>
              <a:t>ведение мяча с разной скоростью передвижения, с ускорением в разных направлениях;</a:t>
            </a:r>
          </a:p>
          <a:p>
            <a:r>
              <a:rPr lang="ru-RU" dirty="0"/>
              <a:t> удар по катящемуся мячу с разбега</a:t>
            </a:r>
          </a:p>
          <a:p>
            <a:r>
              <a:rPr lang="ru-RU" dirty="0"/>
              <a:t> использование разученных технических действий в условиях игровой деятельности; </a:t>
            </a:r>
          </a:p>
          <a:p>
            <a:r>
              <a:rPr lang="ru-RU" dirty="0"/>
              <a:t> тренироваться в упражнениях общефизической и специальной физической подготовки с учётом индивидуальных и возрастно-половых особенностей </a:t>
            </a:r>
          </a:p>
        </p:txBody>
      </p:sp>
    </p:spTree>
    <p:extLst>
      <p:ext uri="{BB962C8B-B14F-4D97-AF65-F5344CB8AC3E}">
        <p14:creationId xmlns:p14="http://schemas.microsoft.com/office/powerpoint/2010/main" val="53407952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560" y="908720"/>
            <a:ext cx="8037511" cy="4521100"/>
          </a:xfrm>
          <a:prstGeom prst="rect">
            <a:avLst/>
          </a:prstGeom>
        </p:spPr>
      </p:pic>
    </p:spTree>
    <p:extLst>
      <p:ext uri="{BB962C8B-B14F-4D97-AF65-F5344CB8AC3E}">
        <p14:creationId xmlns:p14="http://schemas.microsoft.com/office/powerpoint/2010/main" val="319168729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Autofit/>
          </a:bodyPr>
          <a:lstStyle/>
          <a:p>
            <a:r>
              <a:rPr lang="ru-RU" sz="3200" dirty="0">
                <a:solidFill>
                  <a:srgbClr val="00B050"/>
                </a:solidFill>
              </a:rPr>
              <a:t>7 класс</a:t>
            </a:r>
          </a:p>
        </p:txBody>
      </p:sp>
      <p:sp>
        <p:nvSpPr>
          <p:cNvPr id="3" name="Объект 2"/>
          <p:cNvSpPr>
            <a:spLocks noGrp="1"/>
          </p:cNvSpPr>
          <p:nvPr>
            <p:ph idx="1"/>
          </p:nvPr>
        </p:nvSpPr>
        <p:spPr>
          <a:xfrm>
            <a:off x="179512" y="651395"/>
            <a:ext cx="8432225" cy="6206605"/>
          </a:xfrm>
        </p:spPr>
        <p:txBody>
          <a:bodyPr>
            <a:normAutofit fontScale="70000" lnSpcReduction="20000"/>
          </a:bodyPr>
          <a:lstStyle/>
          <a:p>
            <a:r>
              <a:rPr lang="ru-RU" sz="3400" dirty="0">
                <a:solidFill>
                  <a:srgbClr val="FF0000"/>
                </a:solidFill>
              </a:rPr>
              <a:t>К концу обучения в 7 классе обучающийся научится:</a:t>
            </a:r>
          </a:p>
          <a:p>
            <a:r>
              <a:rPr lang="ru-RU" dirty="0"/>
              <a:t> проводить анализ причин зарождения современного олимпийского движения, давать характеристику основным этапам его развития в СССР и современной России; </a:t>
            </a:r>
          </a:p>
          <a:p>
            <a:r>
              <a:rPr lang="ru-RU" dirty="0"/>
              <a:t> объяснять положительное влияние занятий физической культурой и спортом на воспитание личностных качеств современных школьников, приводить примеры из собственной жизни; </a:t>
            </a:r>
          </a:p>
          <a:p>
            <a:r>
              <a:rPr lang="ru-RU" dirty="0"/>
              <a:t> объяснять понятие «техника физических упражнений», руководствоваться правилами технической подготовки при самостоятельном обучении новым физическим упражнениям, проводить процедуры оценивания техники их выполнения; </a:t>
            </a:r>
          </a:p>
          <a:p>
            <a:r>
              <a:rPr lang="ru-RU" dirty="0"/>
              <a:t> составлять планы самостоятельных занятий физической и технической подготовкой, распределять их в недельном и месячном циклах учебного года, оценивать их оздоровительный эффект с помощью «индекса </a:t>
            </a:r>
            <a:r>
              <a:rPr lang="ru-RU" dirty="0" err="1"/>
              <a:t>Кетле</a:t>
            </a:r>
            <a:r>
              <a:rPr lang="ru-RU" dirty="0"/>
              <a:t>» и «ортостатической пробы» (по образцу); </a:t>
            </a:r>
          </a:p>
          <a:p>
            <a:r>
              <a:rPr lang="ru-RU" dirty="0"/>
              <a:t> выполнять лазанье по канату в два приёма (юноши) и простейшие акробатические пирамиды в парах и тройках (девушки); </a:t>
            </a:r>
          </a:p>
          <a:p>
            <a:endParaRPr lang="ru-RU" dirty="0"/>
          </a:p>
        </p:txBody>
      </p:sp>
    </p:spTree>
    <p:extLst>
      <p:ext uri="{BB962C8B-B14F-4D97-AF65-F5344CB8AC3E}">
        <p14:creationId xmlns:p14="http://schemas.microsoft.com/office/powerpoint/2010/main" val="109994809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3528" y="476672"/>
            <a:ext cx="8605019" cy="5736679"/>
          </a:xfrm>
          <a:prstGeom prst="rect">
            <a:avLst/>
          </a:prstGeom>
        </p:spPr>
      </p:pic>
    </p:spTree>
    <p:extLst>
      <p:ext uri="{BB962C8B-B14F-4D97-AF65-F5344CB8AC3E}">
        <p14:creationId xmlns:p14="http://schemas.microsoft.com/office/powerpoint/2010/main" val="2167665443"/>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dirty="0">
                <a:solidFill>
                  <a:srgbClr val="00B050"/>
                </a:solidFill>
              </a:rPr>
              <a:t>7 класс</a:t>
            </a:r>
          </a:p>
        </p:txBody>
      </p:sp>
      <p:sp>
        <p:nvSpPr>
          <p:cNvPr id="3" name="Объект 2"/>
          <p:cNvSpPr>
            <a:spLocks noGrp="1"/>
          </p:cNvSpPr>
          <p:nvPr>
            <p:ph idx="1"/>
          </p:nvPr>
        </p:nvSpPr>
        <p:spPr>
          <a:xfrm>
            <a:off x="251520" y="705987"/>
            <a:ext cx="8435280" cy="5963373"/>
          </a:xfrm>
        </p:spPr>
        <p:txBody>
          <a:bodyPr>
            <a:normAutofit fontScale="70000" lnSpcReduction="20000"/>
          </a:bodyPr>
          <a:lstStyle/>
          <a:p>
            <a:r>
              <a:rPr lang="ru-RU" dirty="0"/>
              <a:t>составлять и самостоятельно разучивать комплекс степ-аэробики, включающий упражнения в ходьбе, прыжках, спрыгивании и запрыгивании с поворотами, разведением рук и ног (девушки);</a:t>
            </a:r>
          </a:p>
          <a:p>
            <a:r>
              <a:rPr lang="ru-RU" dirty="0"/>
              <a:t> выполнять стойку на голове с опорой на руки и включать её в акробатическую комбинацию из ранее освоенных упражнений (юноши); </a:t>
            </a:r>
          </a:p>
          <a:p>
            <a:r>
              <a:rPr lang="ru-RU" dirty="0"/>
              <a:t> выполнять беговые упражнения с преодолением препятствий способами «</a:t>
            </a:r>
            <a:r>
              <a:rPr lang="ru-RU" dirty="0" err="1"/>
              <a:t>наступание</a:t>
            </a:r>
            <a:r>
              <a:rPr lang="ru-RU" dirty="0"/>
              <a:t>» и «прыжковый бег», применять их в беге по пересечённой местности; </a:t>
            </a:r>
          </a:p>
          <a:p>
            <a:r>
              <a:rPr lang="ru-RU" dirty="0"/>
              <a:t> выполнять метание малого мяча на точность в неподвижную, качающуюся и катящуюся с разной скоростью мишень; </a:t>
            </a:r>
          </a:p>
          <a:p>
            <a:r>
              <a:rPr lang="ru-RU" dirty="0"/>
              <a:t>выполнять переход с передвижения попеременным </a:t>
            </a:r>
            <a:r>
              <a:rPr lang="ru-RU" dirty="0" err="1"/>
              <a:t>двухшажным</a:t>
            </a:r>
            <a:r>
              <a:rPr lang="ru-RU" dirty="0"/>
              <a:t> ходом на передвижение одновременным одношажным ходом и обратно во время прохождения учебной дистанции;</a:t>
            </a:r>
          </a:p>
          <a:p>
            <a:r>
              <a:rPr lang="ru-RU" dirty="0"/>
              <a:t> наблюдать и анализировать его выполнение другими учащимися, сравнивая с заданным образцом, выявлять ошибки и предлагать способы устранения (для бесснежных районов — имитация перехода);</a:t>
            </a:r>
          </a:p>
          <a:p>
            <a:endParaRPr lang="ru-RU" dirty="0"/>
          </a:p>
        </p:txBody>
      </p:sp>
    </p:spTree>
    <p:extLst>
      <p:ext uri="{BB962C8B-B14F-4D97-AF65-F5344CB8AC3E}">
        <p14:creationId xmlns:p14="http://schemas.microsoft.com/office/powerpoint/2010/main" val="257087643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5536" y="404664"/>
            <a:ext cx="8335863" cy="5564188"/>
          </a:xfrm>
          <a:prstGeom prst="rect">
            <a:avLst/>
          </a:prstGeom>
        </p:spPr>
      </p:pic>
    </p:spTree>
    <p:extLst>
      <p:ext uri="{BB962C8B-B14F-4D97-AF65-F5344CB8AC3E}">
        <p14:creationId xmlns:p14="http://schemas.microsoft.com/office/powerpoint/2010/main" val="194742768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sz="3200" dirty="0">
                <a:solidFill>
                  <a:srgbClr val="00B050"/>
                </a:solidFill>
              </a:rPr>
              <a:t>7 класс</a:t>
            </a:r>
          </a:p>
        </p:txBody>
      </p:sp>
      <p:sp>
        <p:nvSpPr>
          <p:cNvPr id="3" name="Объект 2"/>
          <p:cNvSpPr>
            <a:spLocks noGrp="1"/>
          </p:cNvSpPr>
          <p:nvPr>
            <p:ph idx="1"/>
          </p:nvPr>
        </p:nvSpPr>
        <p:spPr>
          <a:xfrm>
            <a:off x="179512" y="764704"/>
            <a:ext cx="8445624" cy="5904656"/>
          </a:xfrm>
        </p:spPr>
        <p:txBody>
          <a:bodyPr>
            <a:normAutofit fontScale="55000" lnSpcReduction="20000"/>
          </a:bodyPr>
          <a:lstStyle/>
          <a:p>
            <a:r>
              <a:rPr lang="ru-RU" sz="4400" dirty="0">
                <a:solidFill>
                  <a:srgbClr val="FF0000"/>
                </a:solidFill>
              </a:rPr>
              <a:t>демонстрировать и использовать технические действия спортивных игр:</a:t>
            </a:r>
          </a:p>
          <a:p>
            <a:r>
              <a:rPr lang="ru-RU" dirty="0"/>
              <a:t> </a:t>
            </a:r>
            <a:r>
              <a:rPr lang="ru-RU" sz="3800" dirty="0">
                <a:solidFill>
                  <a:srgbClr val="00B050"/>
                </a:solidFill>
              </a:rPr>
              <a:t>баскетбол</a:t>
            </a:r>
          </a:p>
          <a:p>
            <a:r>
              <a:rPr lang="ru-RU" dirty="0"/>
              <a:t> передача и ловля мяча после отскока от пола; </a:t>
            </a:r>
          </a:p>
          <a:p>
            <a:r>
              <a:rPr lang="ru-RU" dirty="0"/>
              <a:t>броски мяча двумя руками снизу и от груди в движении; </a:t>
            </a:r>
          </a:p>
          <a:p>
            <a:r>
              <a:rPr lang="ru-RU" dirty="0"/>
              <a:t>использование разученных технических действий в условиях игровой деятельности; </a:t>
            </a:r>
          </a:p>
          <a:p>
            <a:r>
              <a:rPr lang="ru-RU" sz="3800" dirty="0">
                <a:solidFill>
                  <a:srgbClr val="00B050"/>
                </a:solidFill>
              </a:rPr>
              <a:t>Волейбол</a:t>
            </a:r>
          </a:p>
          <a:p>
            <a:r>
              <a:rPr lang="ru-RU" dirty="0"/>
              <a:t> передача мяча за голову на своей площадке и через сетку</a:t>
            </a:r>
          </a:p>
          <a:p>
            <a:r>
              <a:rPr lang="ru-RU" dirty="0"/>
              <a:t> использование разученных технических действий в условиях игровой деятельности; </a:t>
            </a:r>
          </a:p>
          <a:p>
            <a:r>
              <a:rPr lang="ru-RU" sz="3800" dirty="0">
                <a:solidFill>
                  <a:srgbClr val="00B050"/>
                </a:solidFill>
              </a:rPr>
              <a:t>футбол </a:t>
            </a:r>
          </a:p>
          <a:p>
            <a:r>
              <a:rPr lang="ru-RU" dirty="0"/>
              <a:t>средние и длинные передачи футбольного мяча; </a:t>
            </a:r>
          </a:p>
          <a:p>
            <a:r>
              <a:rPr lang="ru-RU" dirty="0"/>
              <a:t>тактические действия при выполнении углового удара и вбрасывании мяча из-за боковой линии;</a:t>
            </a:r>
          </a:p>
          <a:p>
            <a:r>
              <a:rPr lang="ru-RU" dirty="0"/>
              <a:t> использование разученных технических действий в условиях игровой деятельности;</a:t>
            </a:r>
          </a:p>
          <a:p>
            <a:r>
              <a:rPr lang="ru-RU" dirty="0"/>
              <a:t> тренироваться в упражнениях общефизической и специальной физической подготовки с учётом индивидуальных и возрастно-половых особенностей </a:t>
            </a:r>
          </a:p>
        </p:txBody>
      </p:sp>
    </p:spTree>
    <p:extLst>
      <p:ext uri="{BB962C8B-B14F-4D97-AF65-F5344CB8AC3E}">
        <p14:creationId xmlns:p14="http://schemas.microsoft.com/office/powerpoint/2010/main" val="139326367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83568" y="476672"/>
            <a:ext cx="7858844" cy="5391167"/>
          </a:xfrm>
          <a:prstGeom prst="rect">
            <a:avLst/>
          </a:prstGeom>
        </p:spPr>
      </p:pic>
    </p:spTree>
    <p:extLst>
      <p:ext uri="{BB962C8B-B14F-4D97-AF65-F5344CB8AC3E}">
        <p14:creationId xmlns:p14="http://schemas.microsoft.com/office/powerpoint/2010/main" val="160961581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Autofit/>
          </a:bodyPr>
          <a:lstStyle/>
          <a:p>
            <a:r>
              <a:rPr lang="ru-RU" sz="3600" dirty="0">
                <a:solidFill>
                  <a:srgbClr val="00B050"/>
                </a:solidFill>
              </a:rPr>
              <a:t>8 класс</a:t>
            </a:r>
          </a:p>
        </p:txBody>
      </p:sp>
      <p:sp>
        <p:nvSpPr>
          <p:cNvPr id="3" name="Объект 2"/>
          <p:cNvSpPr>
            <a:spLocks noGrp="1"/>
          </p:cNvSpPr>
          <p:nvPr>
            <p:ph idx="1"/>
          </p:nvPr>
        </p:nvSpPr>
        <p:spPr>
          <a:xfrm>
            <a:off x="251520" y="836355"/>
            <a:ext cx="8712968" cy="6021645"/>
          </a:xfrm>
        </p:spPr>
        <p:txBody>
          <a:bodyPr>
            <a:normAutofit fontScale="70000" lnSpcReduction="20000"/>
          </a:bodyPr>
          <a:lstStyle/>
          <a:p>
            <a:r>
              <a:rPr lang="ru-RU" sz="4000" dirty="0">
                <a:solidFill>
                  <a:srgbClr val="FF0000"/>
                </a:solidFill>
              </a:rPr>
              <a:t>К концу обучения в 8 классе обучающийся научится:</a:t>
            </a:r>
          </a:p>
          <a:p>
            <a:r>
              <a:rPr lang="ru-RU" sz="3400" dirty="0"/>
              <a:t> проводить анализ основных направлений развития физической культуры в Российской Федерации, характеризовать содержание основных форм их организации; </a:t>
            </a:r>
          </a:p>
          <a:p>
            <a:r>
              <a:rPr lang="ru-RU" sz="3400" dirty="0"/>
              <a:t>анализировать понятие «всестороннее и гармоничное физическое развитие», раскрывать критерии и приводить примеры, устанавливать связь с наследственными факторами и занятиями физической культурой и спортом; </a:t>
            </a:r>
          </a:p>
          <a:p>
            <a:r>
              <a:rPr lang="ru-RU" sz="3400" dirty="0"/>
              <a:t> проводить занятия оздоровительной гимнастикой по коррекции индивидуальной формы осанки и избыточной массы тела; </a:t>
            </a:r>
          </a:p>
          <a:p>
            <a:r>
              <a:rPr lang="ru-RU" sz="3400" dirty="0"/>
              <a:t> составлять планы занятия спортивной тренировкой, определять их целевое содержание в соответствии с индивидуальными показателями развития основных физических качеств; </a:t>
            </a:r>
          </a:p>
          <a:p>
            <a:r>
              <a:rPr lang="ru-RU" sz="3400" dirty="0"/>
              <a:t>выполнять гимнастическую комбинацию на гимнастическом бревне из ранее освоенных упражнений с добавлением эле ментов акробатики и ритмической гимнастики (девушки); </a:t>
            </a:r>
          </a:p>
          <a:p>
            <a:endParaRPr lang="ru-RU" dirty="0"/>
          </a:p>
        </p:txBody>
      </p:sp>
    </p:spTree>
    <p:extLst>
      <p:ext uri="{BB962C8B-B14F-4D97-AF65-F5344CB8AC3E}">
        <p14:creationId xmlns:p14="http://schemas.microsoft.com/office/powerpoint/2010/main" val="407560632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39552" y="692696"/>
            <a:ext cx="8203215" cy="5112567"/>
          </a:xfrm>
          <a:prstGeom prst="rect">
            <a:avLst/>
          </a:prstGeom>
        </p:spPr>
      </p:pic>
    </p:spTree>
    <p:extLst>
      <p:ext uri="{BB962C8B-B14F-4D97-AF65-F5344CB8AC3E}">
        <p14:creationId xmlns:p14="http://schemas.microsoft.com/office/powerpoint/2010/main" val="155964658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404664"/>
          </a:xfrm>
        </p:spPr>
        <p:txBody>
          <a:bodyPr>
            <a:normAutofit fontScale="90000"/>
          </a:bodyPr>
          <a:lstStyle/>
          <a:p>
            <a:r>
              <a:rPr lang="ru-RU" sz="3600" dirty="0">
                <a:solidFill>
                  <a:srgbClr val="00B050"/>
                </a:solidFill>
              </a:rPr>
              <a:t>8 класс</a:t>
            </a:r>
          </a:p>
        </p:txBody>
      </p:sp>
      <p:sp>
        <p:nvSpPr>
          <p:cNvPr id="3" name="Объект 2"/>
          <p:cNvSpPr>
            <a:spLocks noGrp="1"/>
          </p:cNvSpPr>
          <p:nvPr>
            <p:ph idx="1"/>
          </p:nvPr>
        </p:nvSpPr>
        <p:spPr>
          <a:xfrm>
            <a:off x="179512" y="404664"/>
            <a:ext cx="8507288" cy="6336704"/>
          </a:xfrm>
        </p:spPr>
        <p:txBody>
          <a:bodyPr>
            <a:normAutofit fontScale="62500" lnSpcReduction="20000"/>
          </a:bodyPr>
          <a:lstStyle/>
          <a:p>
            <a:r>
              <a:rPr lang="ru-RU" dirty="0"/>
              <a:t>выполнять комбинацию на параллельных брусьях с включением упражнений в упоре на руках, кувырка вперёд и соскока;</a:t>
            </a:r>
          </a:p>
          <a:p>
            <a:r>
              <a:rPr lang="ru-RU" dirty="0"/>
              <a:t> наблюдать их выполнение другими учащимися и сравнивать с заданным образцом, анализировать ошибки и причины их появления, находить способы устранения (юноши); </a:t>
            </a:r>
          </a:p>
          <a:p>
            <a:r>
              <a:rPr lang="ru-RU" dirty="0"/>
              <a:t> выполнять прыжок в длину с разбега способом «прогнувшись», наблюдать и анализировать технические особенности в выполнении другими учащимися, выявлять ошибки и предлагать способы устранения; </a:t>
            </a:r>
          </a:p>
          <a:p>
            <a:r>
              <a:rPr lang="ru-RU" dirty="0"/>
              <a:t> выполнять тестовые задания комплекса ГТО в беговых и технических легкоатлетических дисциплинах в соответствии с установленными требованиями к их технике; </a:t>
            </a:r>
          </a:p>
          <a:p>
            <a:r>
              <a:rPr lang="ru-RU" dirty="0"/>
              <a:t> выполнять передвижение на лыжах одновременным </a:t>
            </a:r>
            <a:r>
              <a:rPr lang="ru-RU" dirty="0" err="1"/>
              <a:t>бесшажным</a:t>
            </a:r>
            <a:r>
              <a:rPr lang="ru-RU" dirty="0"/>
              <a:t> ходом; переход с попеременного </a:t>
            </a:r>
            <a:r>
              <a:rPr lang="ru-RU" dirty="0" err="1"/>
              <a:t>двухшажного</a:t>
            </a:r>
            <a:r>
              <a:rPr lang="ru-RU" dirty="0"/>
              <a:t> хода на одновременный </a:t>
            </a:r>
            <a:r>
              <a:rPr lang="ru-RU" dirty="0" err="1"/>
              <a:t>бесшажный</a:t>
            </a:r>
            <a:r>
              <a:rPr lang="ru-RU" dirty="0"/>
              <a:t> ход;</a:t>
            </a:r>
          </a:p>
          <a:p>
            <a:r>
              <a:rPr lang="ru-RU" dirty="0"/>
              <a:t> преодоление естественных препятствий на лыжах широким шагом, перешагиванием, </a:t>
            </a:r>
            <a:r>
              <a:rPr lang="ru-RU" dirty="0" err="1"/>
              <a:t>перелазанием</a:t>
            </a:r>
            <a:r>
              <a:rPr lang="ru-RU" dirty="0"/>
              <a:t> (для бесснежных районов — имитация передвижения);</a:t>
            </a:r>
          </a:p>
          <a:p>
            <a:r>
              <a:rPr lang="ru-RU" dirty="0"/>
              <a:t> соблюдать правила безопасности в бассейне при выполнении плавательных упражнений;</a:t>
            </a:r>
          </a:p>
          <a:p>
            <a:r>
              <a:rPr lang="ru-RU" dirty="0"/>
              <a:t> выполнять прыжки в воду со стартовой тумбы;</a:t>
            </a:r>
          </a:p>
          <a:p>
            <a:r>
              <a:rPr lang="ru-RU" dirty="0"/>
              <a:t> выполнять технические элементы плавания кролем на груди в согласовании с дыханием;</a:t>
            </a:r>
          </a:p>
          <a:p>
            <a:endParaRPr lang="ru-RU" dirty="0"/>
          </a:p>
        </p:txBody>
      </p:sp>
    </p:spTree>
    <p:extLst>
      <p:ext uri="{BB962C8B-B14F-4D97-AF65-F5344CB8AC3E}">
        <p14:creationId xmlns:p14="http://schemas.microsoft.com/office/powerpoint/2010/main" val="155920639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1560" y="548680"/>
            <a:ext cx="8186090" cy="5447471"/>
          </a:xfrm>
          <a:prstGeom prst="rect">
            <a:avLst/>
          </a:prstGeom>
        </p:spPr>
      </p:pic>
    </p:spTree>
    <p:extLst>
      <p:ext uri="{BB962C8B-B14F-4D97-AF65-F5344CB8AC3E}">
        <p14:creationId xmlns:p14="http://schemas.microsoft.com/office/powerpoint/2010/main" val="401213996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74042"/>
          </a:xfrm>
        </p:spPr>
        <p:txBody>
          <a:bodyPr>
            <a:normAutofit fontScale="90000"/>
          </a:bodyPr>
          <a:lstStyle/>
          <a:p>
            <a:r>
              <a:rPr lang="ru-RU" sz="3600" dirty="0">
                <a:solidFill>
                  <a:srgbClr val="00B050"/>
                </a:solidFill>
              </a:rPr>
              <a:t>8 класс</a:t>
            </a:r>
          </a:p>
        </p:txBody>
      </p:sp>
      <p:sp>
        <p:nvSpPr>
          <p:cNvPr id="3" name="Объект 2"/>
          <p:cNvSpPr>
            <a:spLocks noGrp="1"/>
          </p:cNvSpPr>
          <p:nvPr>
            <p:ph idx="1"/>
          </p:nvPr>
        </p:nvSpPr>
        <p:spPr>
          <a:xfrm>
            <a:off x="179512" y="620331"/>
            <a:ext cx="8507288" cy="6121037"/>
          </a:xfrm>
        </p:spPr>
        <p:txBody>
          <a:bodyPr>
            <a:normAutofit fontScale="62500" lnSpcReduction="20000"/>
          </a:bodyPr>
          <a:lstStyle/>
          <a:p>
            <a:r>
              <a:rPr lang="ru-RU" dirty="0"/>
              <a:t> </a:t>
            </a:r>
            <a:r>
              <a:rPr lang="ru-RU" dirty="0">
                <a:solidFill>
                  <a:srgbClr val="FF0000"/>
                </a:solidFill>
              </a:rPr>
              <a:t>демонстрировать и использовать технические действия спортивных игр:</a:t>
            </a:r>
          </a:p>
          <a:p>
            <a:r>
              <a:rPr lang="ru-RU" dirty="0"/>
              <a:t> </a:t>
            </a:r>
            <a:r>
              <a:rPr lang="ru-RU" sz="3400" dirty="0">
                <a:solidFill>
                  <a:srgbClr val="00B050"/>
                </a:solidFill>
              </a:rPr>
              <a:t>баскетбол</a:t>
            </a:r>
            <a:r>
              <a:rPr lang="ru-RU" dirty="0"/>
              <a:t> </a:t>
            </a:r>
          </a:p>
          <a:p>
            <a:r>
              <a:rPr lang="ru-RU" dirty="0"/>
              <a:t>передача мяча одной рукой снизу и от плеча; </a:t>
            </a:r>
          </a:p>
          <a:p>
            <a:r>
              <a:rPr lang="ru-RU" dirty="0"/>
              <a:t>бросок в корзину двумя и одной рукой в прыжке; </a:t>
            </a:r>
          </a:p>
          <a:p>
            <a:r>
              <a:rPr lang="ru-RU" dirty="0"/>
              <a:t>тактические действия в защите и нападении;</a:t>
            </a:r>
          </a:p>
          <a:p>
            <a:r>
              <a:rPr lang="ru-RU" dirty="0"/>
              <a:t> использование разученных технических и тактических действий в условиях игровой деятельности; </a:t>
            </a:r>
          </a:p>
          <a:p>
            <a:r>
              <a:rPr lang="ru-RU" sz="3800" dirty="0">
                <a:solidFill>
                  <a:srgbClr val="00B050"/>
                </a:solidFill>
              </a:rPr>
              <a:t>волейбол</a:t>
            </a:r>
          </a:p>
          <a:p>
            <a:r>
              <a:rPr lang="ru-RU" dirty="0"/>
              <a:t> прямой нападающий удар и индивидуальное блокирование мяча в прыжке с места; </a:t>
            </a:r>
          </a:p>
          <a:p>
            <a:r>
              <a:rPr lang="ru-RU" dirty="0"/>
              <a:t>тактические действия в защите и нападении;</a:t>
            </a:r>
          </a:p>
          <a:p>
            <a:r>
              <a:rPr lang="ru-RU" dirty="0"/>
              <a:t> использование разученных технических и тактических действий в условиях игровой деятельности; </a:t>
            </a:r>
          </a:p>
          <a:p>
            <a:r>
              <a:rPr lang="ru-RU" sz="3800" dirty="0">
                <a:solidFill>
                  <a:srgbClr val="00B050"/>
                </a:solidFill>
              </a:rPr>
              <a:t>футбол</a:t>
            </a:r>
          </a:p>
          <a:p>
            <a:r>
              <a:rPr lang="ru-RU" dirty="0"/>
              <a:t> удары по неподвижному, катящемуся и летящему мячу с разбега внутренней и внешней частью подъёма стопы; тактические действия игроков в нападении и защите; использование разученных технических и тактических действий в условиях игровой деятельности); </a:t>
            </a:r>
          </a:p>
          <a:p>
            <a:r>
              <a:rPr lang="ru-RU" dirty="0"/>
              <a:t>тренироваться в упражнениях общефизической и специальной физической подготовки с учётом индивидуальных и воз </a:t>
            </a:r>
            <a:r>
              <a:rPr lang="ru-RU" dirty="0" err="1"/>
              <a:t>растно</a:t>
            </a:r>
            <a:r>
              <a:rPr lang="ru-RU" dirty="0"/>
              <a:t>-половых особенностей </a:t>
            </a:r>
          </a:p>
        </p:txBody>
      </p:sp>
    </p:spTree>
    <p:extLst>
      <p:ext uri="{BB962C8B-B14F-4D97-AF65-F5344CB8AC3E}">
        <p14:creationId xmlns:p14="http://schemas.microsoft.com/office/powerpoint/2010/main" val="35417486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55576" y="548680"/>
            <a:ext cx="7344816" cy="5501522"/>
          </a:xfrm>
          <a:prstGeom prst="rect">
            <a:avLst/>
          </a:prstGeom>
        </p:spPr>
      </p:pic>
    </p:spTree>
    <p:extLst>
      <p:ext uri="{BB962C8B-B14F-4D97-AF65-F5344CB8AC3E}">
        <p14:creationId xmlns:p14="http://schemas.microsoft.com/office/powerpoint/2010/main" val="232485674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548680"/>
          </a:xfrm>
        </p:spPr>
        <p:txBody>
          <a:bodyPr>
            <a:normAutofit fontScale="90000"/>
          </a:bodyPr>
          <a:lstStyle/>
          <a:p>
            <a:r>
              <a:rPr lang="ru-RU" sz="3600" dirty="0">
                <a:solidFill>
                  <a:srgbClr val="00B050"/>
                </a:solidFill>
              </a:rPr>
              <a:t>9 класс</a:t>
            </a:r>
          </a:p>
        </p:txBody>
      </p:sp>
      <p:sp>
        <p:nvSpPr>
          <p:cNvPr id="3" name="Объект 2"/>
          <p:cNvSpPr>
            <a:spLocks noGrp="1"/>
          </p:cNvSpPr>
          <p:nvPr>
            <p:ph idx="1"/>
          </p:nvPr>
        </p:nvSpPr>
        <p:spPr>
          <a:xfrm>
            <a:off x="251520" y="548680"/>
            <a:ext cx="8413058" cy="6309320"/>
          </a:xfrm>
        </p:spPr>
        <p:txBody>
          <a:bodyPr>
            <a:normAutofit fontScale="62500" lnSpcReduction="20000"/>
          </a:bodyPr>
          <a:lstStyle/>
          <a:p>
            <a:r>
              <a:rPr lang="ru-RU" sz="4500" dirty="0">
                <a:solidFill>
                  <a:srgbClr val="FF0000"/>
                </a:solidFill>
              </a:rPr>
              <a:t>К концу обучения в 9 классе обучающийся научится:</a:t>
            </a:r>
          </a:p>
          <a:p>
            <a:r>
              <a:rPr lang="ru-RU" dirty="0"/>
              <a:t> отстаивать принципы здорового образа жизни, раскрывать эффективность его форм в профилактике вредных привычек; обосновывать пагубное влияние вредных привычек на здоровье человека, его социальную и производственную деятельность;</a:t>
            </a:r>
          </a:p>
          <a:p>
            <a:r>
              <a:rPr lang="ru-RU" dirty="0"/>
              <a:t> понимать пользу туристских подходов как формы организации здорового образа жизни, выполнять правила подготовки к пешим походам, требования безопасности при передвижении и организации бивуака; </a:t>
            </a:r>
          </a:p>
          <a:p>
            <a:r>
              <a:rPr lang="ru-RU" dirty="0"/>
              <a:t> объяснять понятие «профессионально-прикладная физическая культура», её целевое предназначение, связь с характером и особенностями профессиональной деятельности; </a:t>
            </a:r>
          </a:p>
          <a:p>
            <a:r>
              <a:rPr lang="ru-RU" dirty="0"/>
              <a:t>понимать необходимость занятий профессионально-прикладной физической подготовкой учащихся общеобразовательной школы; </a:t>
            </a:r>
          </a:p>
          <a:p>
            <a:r>
              <a:rPr lang="ru-RU" dirty="0"/>
              <a:t> использовать приёмы массажа и применять их в процессе самостоятельных занятий физической культурой и спортом, выполнять гигиенические требования к процедурам массажа; </a:t>
            </a:r>
          </a:p>
          <a:p>
            <a:r>
              <a:rPr lang="ru-RU" dirty="0"/>
              <a:t> измерять индивидуальные функциональные резервы организма с помощью проб Штанге, </a:t>
            </a:r>
            <a:r>
              <a:rPr lang="ru-RU" dirty="0" err="1"/>
              <a:t>Генча</a:t>
            </a:r>
            <a:r>
              <a:rPr lang="ru-RU" dirty="0"/>
              <a:t>, «задержки дыхания»; использовать их для планирования индивидуальных занятий спортивной и профессионально-прикладной физической подготовкой; </a:t>
            </a:r>
          </a:p>
          <a:p>
            <a:endParaRPr lang="ru-RU" dirty="0"/>
          </a:p>
        </p:txBody>
      </p:sp>
    </p:spTree>
    <p:extLst>
      <p:ext uri="{BB962C8B-B14F-4D97-AF65-F5344CB8AC3E}">
        <p14:creationId xmlns:p14="http://schemas.microsoft.com/office/powerpoint/2010/main" val="174990422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1520" y="764704"/>
            <a:ext cx="8653214" cy="5136695"/>
          </a:xfrm>
          <a:prstGeom prst="rect">
            <a:avLst/>
          </a:prstGeom>
        </p:spPr>
      </p:pic>
    </p:spTree>
    <p:extLst>
      <p:ext uri="{BB962C8B-B14F-4D97-AF65-F5344CB8AC3E}">
        <p14:creationId xmlns:p14="http://schemas.microsoft.com/office/powerpoint/2010/main" val="194550932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332656"/>
          </a:xfrm>
        </p:spPr>
        <p:txBody>
          <a:bodyPr>
            <a:normAutofit fontScale="90000"/>
          </a:bodyPr>
          <a:lstStyle/>
          <a:p>
            <a:r>
              <a:rPr lang="ru-RU" sz="3600" dirty="0">
                <a:solidFill>
                  <a:srgbClr val="00B050"/>
                </a:solidFill>
              </a:rPr>
              <a:t>9 класс</a:t>
            </a:r>
          </a:p>
        </p:txBody>
      </p:sp>
      <p:sp>
        <p:nvSpPr>
          <p:cNvPr id="3" name="Объект 2"/>
          <p:cNvSpPr>
            <a:spLocks noGrp="1"/>
          </p:cNvSpPr>
          <p:nvPr>
            <p:ph idx="1"/>
          </p:nvPr>
        </p:nvSpPr>
        <p:spPr>
          <a:xfrm>
            <a:off x="251520" y="332656"/>
            <a:ext cx="8435280" cy="6336704"/>
          </a:xfrm>
        </p:spPr>
        <p:txBody>
          <a:bodyPr>
            <a:normAutofit fontScale="70000" lnSpcReduction="20000"/>
          </a:bodyPr>
          <a:lstStyle/>
          <a:p>
            <a:r>
              <a:rPr lang="ru-RU" dirty="0"/>
              <a:t>определять характер травм и ушибов, встречающихся на самостоятельных занятиях физическими упражнениями и во время активного отдыха,  применять способы оказания первой помощи;  </a:t>
            </a:r>
          </a:p>
          <a:p>
            <a:r>
              <a:rPr lang="ru-RU" dirty="0"/>
              <a:t> составлять и выполнять комплексы упражнений из разученных акробатических упражнений с повышенными требованиями к технике их выполнения (юноши);</a:t>
            </a:r>
          </a:p>
          <a:p>
            <a:r>
              <a:rPr lang="ru-RU" dirty="0"/>
              <a:t> составлять и выполнять гимнастическую комбинацию на высокой перекладине из разученных упражнений, с включением элементов размахивания и соскока вперёд способом «прогнувшись» (юноши); </a:t>
            </a:r>
          </a:p>
          <a:p>
            <a:r>
              <a:rPr lang="ru-RU" dirty="0"/>
              <a:t> составлять и выполнять композицию упражнений </a:t>
            </a:r>
            <a:r>
              <a:rPr lang="ru-RU" dirty="0" err="1"/>
              <a:t>черлидинга</a:t>
            </a:r>
            <a:r>
              <a:rPr lang="ru-RU" dirty="0"/>
              <a:t> с построением пирамид, элементами степ-аэробики и акробатики (девушки); </a:t>
            </a:r>
          </a:p>
          <a:p>
            <a:r>
              <a:rPr lang="ru-RU" dirty="0"/>
              <a:t>составлять и выполнять комплекс ритмической гимнастики с включением элементов художественной гимнастики, упражнений на гибкость и равновесие (девушки);</a:t>
            </a:r>
          </a:p>
          <a:p>
            <a:r>
              <a:rPr lang="ru-RU" dirty="0"/>
              <a:t> совершенствовать технику беговых и прыжковых </a:t>
            </a:r>
            <a:r>
              <a:rPr lang="ru-RU" dirty="0" err="1"/>
              <a:t>упражне</a:t>
            </a:r>
            <a:r>
              <a:rPr lang="ru-RU" dirty="0"/>
              <a:t> </a:t>
            </a:r>
            <a:r>
              <a:rPr lang="ru-RU" dirty="0" err="1"/>
              <a:t>ний</a:t>
            </a:r>
            <a:r>
              <a:rPr lang="ru-RU" dirty="0"/>
              <a:t> в процессе самостоятельных занятий технической подготовкой к выполнению нормативных требований комплекса ГТО; </a:t>
            </a:r>
          </a:p>
        </p:txBody>
      </p:sp>
    </p:spTree>
    <p:extLst>
      <p:ext uri="{BB962C8B-B14F-4D97-AF65-F5344CB8AC3E}">
        <p14:creationId xmlns:p14="http://schemas.microsoft.com/office/powerpoint/2010/main" val="52841230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79512" y="836712"/>
            <a:ext cx="8729199" cy="4855617"/>
          </a:xfrm>
          <a:prstGeom prst="rect">
            <a:avLst/>
          </a:prstGeom>
        </p:spPr>
      </p:pic>
    </p:spTree>
    <p:extLst>
      <p:ext uri="{BB962C8B-B14F-4D97-AF65-F5344CB8AC3E}">
        <p14:creationId xmlns:p14="http://schemas.microsoft.com/office/powerpoint/2010/main" val="150422422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504056"/>
          </a:xfrm>
        </p:spPr>
        <p:txBody>
          <a:bodyPr>
            <a:normAutofit fontScale="90000"/>
          </a:bodyPr>
          <a:lstStyle/>
          <a:p>
            <a:r>
              <a:rPr lang="ru-RU" sz="3200" dirty="0">
                <a:solidFill>
                  <a:srgbClr val="00B050"/>
                </a:solidFill>
              </a:rPr>
              <a:t>9 класс</a:t>
            </a:r>
          </a:p>
        </p:txBody>
      </p:sp>
      <p:sp>
        <p:nvSpPr>
          <p:cNvPr id="3" name="Объект 2"/>
          <p:cNvSpPr>
            <a:spLocks noGrp="1"/>
          </p:cNvSpPr>
          <p:nvPr>
            <p:ph idx="1"/>
          </p:nvPr>
        </p:nvSpPr>
        <p:spPr>
          <a:xfrm>
            <a:off x="179512" y="705987"/>
            <a:ext cx="8507288" cy="5963373"/>
          </a:xfrm>
        </p:spPr>
        <p:txBody>
          <a:bodyPr>
            <a:normAutofit fontScale="70000" lnSpcReduction="20000"/>
          </a:bodyPr>
          <a:lstStyle/>
          <a:p>
            <a:r>
              <a:rPr lang="ru-RU" dirty="0"/>
              <a:t> совершенствовать технику передвижения лыжными ходами в процессе самостоятельных занятий технической подготовкой к выполнению нормативных требований комплекса ГТО; </a:t>
            </a:r>
          </a:p>
          <a:p>
            <a:r>
              <a:rPr lang="ru-RU" dirty="0"/>
              <a:t> соблюдать правила безопасности в бассейне при выполнении плавательных упражнений;</a:t>
            </a:r>
          </a:p>
          <a:p>
            <a:r>
              <a:rPr lang="ru-RU" dirty="0"/>
              <a:t> выполнять повороты кувырком, маятником;</a:t>
            </a:r>
          </a:p>
          <a:p>
            <a:r>
              <a:rPr lang="ru-RU" dirty="0"/>
              <a:t> выполнять технические элементы брассом в согласовании с дыханием;</a:t>
            </a:r>
          </a:p>
          <a:p>
            <a:r>
              <a:rPr lang="ru-RU" dirty="0"/>
              <a:t> совершенствовать технические действия в спортивных играх:</a:t>
            </a:r>
          </a:p>
          <a:p>
            <a:pPr marL="0" indent="0">
              <a:buNone/>
            </a:pPr>
            <a:r>
              <a:rPr lang="ru-RU" dirty="0"/>
              <a:t>      </a:t>
            </a:r>
            <a:r>
              <a:rPr lang="ru-RU" sz="3400" dirty="0">
                <a:solidFill>
                  <a:srgbClr val="00B050"/>
                </a:solidFill>
              </a:rPr>
              <a:t>баскетбол, волейбол, футбол </a:t>
            </a:r>
          </a:p>
          <a:p>
            <a:r>
              <a:rPr lang="ru-RU" dirty="0"/>
              <a:t>взаимодействовать с игроками своих команд в условиях игровой деятельности, при организации тактических действий в нападении и защите; </a:t>
            </a:r>
          </a:p>
          <a:p>
            <a:r>
              <a:rPr lang="ru-RU" dirty="0"/>
              <a:t> тренироваться в упражнениях общефизической и специальной физической подготовки с учётом индивидуальных и возрастно-половых особенностей </a:t>
            </a:r>
          </a:p>
        </p:txBody>
      </p:sp>
    </p:spTree>
    <p:extLst>
      <p:ext uri="{BB962C8B-B14F-4D97-AF65-F5344CB8AC3E}">
        <p14:creationId xmlns:p14="http://schemas.microsoft.com/office/powerpoint/2010/main" val="239601447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1177</TotalTime>
  <Words>19789</Words>
  <Application>Microsoft Office PowerPoint</Application>
  <PresentationFormat>Экран (4:3)</PresentationFormat>
  <Paragraphs>1155</Paragraphs>
  <Slides>243</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243</vt:i4>
      </vt:variant>
    </vt:vector>
  </HeadingPairs>
  <TitlesOfParts>
    <vt:vector size="247" baseType="lpstr">
      <vt:lpstr>Arial</vt:lpstr>
      <vt:lpstr>Calibri</vt:lpstr>
      <vt:lpstr>Times New Roman</vt:lpstr>
      <vt:lpstr>Тема Office</vt:lpstr>
      <vt:lpstr>Обновление содержания и методик преподавания предмета «Физическая культура» в соответствии с ФГОС НОО(начального общего образования) и ФГОС ООО(основного общего образования) </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Обновление содержания и методик преподавания предмета «Физическая культура» в соответствии с ФГОС НОО и ФГОС ООО</vt:lpstr>
      <vt:lpstr>Пояснительная записка</vt:lpstr>
      <vt:lpstr>Пояснительная записка</vt:lpstr>
      <vt:lpstr>Пояснительная записка</vt:lpstr>
      <vt:lpstr>Пояснительная записка</vt:lpstr>
      <vt:lpstr>Знания о физической культуре</vt:lpstr>
      <vt:lpstr>Способы самостоятельной деятельности</vt:lpstr>
      <vt:lpstr>1 класс</vt:lpstr>
      <vt:lpstr>Характеристика деятельности учащихся</vt:lpstr>
      <vt:lpstr>Гимнастика </vt:lpstr>
      <vt:lpstr>Характеристика деятельности учащихся</vt:lpstr>
      <vt:lpstr>1 класс</vt:lpstr>
      <vt:lpstr>Характеристика деятельности учащихся</vt:lpstr>
      <vt:lpstr>Лыжи</vt:lpstr>
      <vt:lpstr>1 класс</vt:lpstr>
      <vt:lpstr>Характеристика деятельности учащихся</vt:lpstr>
      <vt:lpstr>Легкая атлетика</vt:lpstr>
      <vt:lpstr>Характеристика деятельности учащихся</vt:lpstr>
      <vt:lpstr>1 класс</vt:lpstr>
      <vt:lpstr>Характеристика деятельности учащихся</vt:lpstr>
      <vt:lpstr>Подвижные игры</vt:lpstr>
      <vt:lpstr>1 класс</vt:lpstr>
      <vt:lpstr>По окончании первого года обучения учащиеся научатся:</vt:lpstr>
      <vt:lpstr>Прикладно-ориентированная физическая Культура </vt:lpstr>
      <vt:lpstr>Презентация PowerPoint</vt:lpstr>
      <vt:lpstr>Спортивно-оздоровительная физическая культура. 2 класс</vt:lpstr>
      <vt:lpstr>Характеристика деятельности учащихся</vt:lpstr>
      <vt:lpstr>Гимнастика</vt:lpstr>
      <vt:lpstr>Характеристика деятельности учащихся</vt:lpstr>
      <vt:lpstr>Лыжи    2 класс</vt:lpstr>
      <vt:lpstr>Характеристика деятельности учащихся</vt:lpstr>
      <vt:lpstr>Лыжи</vt:lpstr>
      <vt:lpstr>Характеристика деятельности учащихся</vt:lpstr>
      <vt:lpstr>2 класс</vt:lpstr>
      <vt:lpstr>Характеристика деятельности учащихся</vt:lpstr>
      <vt:lpstr>Легкая атлетика</vt:lpstr>
      <vt:lpstr>Характеристика деятельности учащихся</vt:lpstr>
      <vt:lpstr>2 класс</vt:lpstr>
      <vt:lpstr>Характеристика деятельности учащихся</vt:lpstr>
      <vt:lpstr>Подвижные игры</vt:lpstr>
      <vt:lpstr>2 класс</vt:lpstr>
      <vt:lpstr>Характеристика деятельности учащихся</vt:lpstr>
      <vt:lpstr>Прикладно- ориентированная физическая культура </vt:lpstr>
      <vt:lpstr>По окончании второго года обучения учащиеся научатся:</vt:lpstr>
      <vt:lpstr>3 класс</vt:lpstr>
      <vt:lpstr>Спортивно-оздоровительная физическая культура 3 класс</vt:lpstr>
      <vt:lpstr>Характеристика деятельности учащихся</vt:lpstr>
      <vt:lpstr>Гимнастика</vt:lpstr>
      <vt:lpstr>Характеристика деятельности учащихся</vt:lpstr>
      <vt:lpstr>Гимнастика</vt:lpstr>
      <vt:lpstr>Характеристика деятельности учащихся</vt:lpstr>
      <vt:lpstr>Гимнастика</vt:lpstr>
      <vt:lpstr>Характеристика деятельности учащихся</vt:lpstr>
      <vt:lpstr>Гимнастика</vt:lpstr>
      <vt:lpstr>Характеристика деятельности учащихся</vt:lpstr>
      <vt:lpstr>3 класс</vt:lpstr>
      <vt:lpstr>Характеристика деятельности учащихся</vt:lpstr>
      <vt:lpstr>3 класс</vt:lpstr>
      <vt:lpstr>Характеристика деятельности учащихся</vt:lpstr>
      <vt:lpstr>Легкая атлетика</vt:lpstr>
      <vt:lpstr>Характеристика деятельности учащихся</vt:lpstr>
      <vt:lpstr>3 класс</vt:lpstr>
      <vt:lpstr>Характеристика деятельности учащихся</vt:lpstr>
      <vt:lpstr>Подвижные игры</vt:lpstr>
      <vt:lpstr>Характеристика деятельности учащихся</vt:lpstr>
      <vt:lpstr>3 класс</vt:lpstr>
      <vt:lpstr>Плавательная подготовка</vt:lpstr>
      <vt:lpstr>Характеристика деятельности учащихся</vt:lpstr>
      <vt:lpstr>Плавательная подготовка</vt:lpstr>
      <vt:lpstr>Плавательная подготовка</vt:lpstr>
      <vt:lpstr>Прикладно-ориентированая физическая культура </vt:lpstr>
      <vt:lpstr>По окончании третьего года обучения учащиеся научатся:</vt:lpstr>
      <vt:lpstr>Прикладно-ориентированая физическая культура </vt:lpstr>
      <vt:lpstr>Презентация PowerPoint</vt:lpstr>
      <vt:lpstr>4 класс</vt:lpstr>
      <vt:lpstr>Характеристика деятельности учащихся</vt:lpstr>
      <vt:lpstr>Гимнастика</vt:lpstr>
      <vt:lpstr>Характеристика деятельности учащихся</vt:lpstr>
      <vt:lpstr>Гимнастика</vt:lpstr>
      <vt:lpstr>Характеристика деятельности учащихся</vt:lpstr>
      <vt:lpstr>4 класс</vt:lpstr>
      <vt:lpstr>4 класс</vt:lpstr>
      <vt:lpstr>4 класс</vt:lpstr>
      <vt:lpstr>4 класс</vt:lpstr>
      <vt:lpstr>4 класс Плавательная подготовка </vt:lpstr>
      <vt:lpstr>По окончанию четвёртого года обучения учащиеся научатся:</vt:lpstr>
      <vt:lpstr>Презентация PowerPoint</vt:lpstr>
      <vt:lpstr> ФИЗИЧЕСКАЯ КУЛЬТУРА (для 5–9 классов образовательных организаций) </vt:lpstr>
      <vt:lpstr>Презентация PowerPoint</vt:lpstr>
      <vt:lpstr>ОБЩАЯ ХАРАКТЕРИСТИКА УЧЕБНОГО ПРЕДМЕТА   «ФИЗИЧЕСКАЯ КУЛЬТУРА»</vt:lpstr>
      <vt:lpstr>Презентация PowerPoint</vt:lpstr>
      <vt:lpstr>ЦЕЛИ ИЗУЧЕНИЯ УЧЕБНОГО ПРЕДМЕТА «ФИЗИЧЕСКАЯ КУЛЬТУРА»</vt:lpstr>
      <vt:lpstr>Презентация PowerPoint</vt:lpstr>
      <vt:lpstr>Презентация PowerPoint</vt:lpstr>
      <vt:lpstr>Презентация PowerPoint</vt:lpstr>
      <vt:lpstr>МЕСТО УЧЕБНОГО ПРЕДМЕТА «ФИЗИЧЕСКАЯ КУЛЬТУРА»  В УЧЕБНОМ ПЛАНЕ</vt:lpstr>
      <vt:lpstr>Презентация PowerPoint</vt:lpstr>
      <vt:lpstr> СОДЕРЖАНИЕ УЧЕБНОГО ПРЕДМЕТА  «ФИЗИЧЕСКАЯ КУЛЬТУРА» 5 класс </vt:lpstr>
      <vt:lpstr>Презентация PowerPoint</vt:lpstr>
      <vt:lpstr>Способы самостоятельной деятельности</vt:lpstr>
      <vt:lpstr>Презентация PowerPoint</vt:lpstr>
      <vt:lpstr>Физическое совершенствование. Физкультурно-оздоровительная деятельность</vt:lpstr>
      <vt:lpstr>Спортивно-оздоровительная деятельность</vt:lpstr>
      <vt:lpstr>Презентация PowerPoint</vt:lpstr>
      <vt:lpstr>Презентация PowerPoint</vt:lpstr>
      <vt:lpstr> Волейбол    Прямая нижняя подача мяча; приём и передача мяча двумя руками снизу и сверху на месте и в движении; ранее разученные технические действия с мячом   </vt:lpstr>
      <vt:lpstr>Презентация PowerPoint</vt:lpstr>
      <vt:lpstr>Модуль «Спорт» </vt:lpstr>
      <vt:lpstr>СОДЕРЖАНИЕ УЧЕБНОГО ПРЕДМЕТА  «ФИЗИЧЕСКАЯ КУЛЬТУРА» 6 класс</vt:lpstr>
      <vt:lpstr>Презентация PowerPoint</vt:lpstr>
      <vt:lpstr>Способы самостоятельной деятельности</vt:lpstr>
      <vt:lpstr>Презентация PowerPoint</vt:lpstr>
      <vt:lpstr>Физическое совершенствование. Физкультурно-оздоровительная деятельность</vt:lpstr>
      <vt:lpstr>Спортивно-оздоровительная деятельность</vt:lpstr>
      <vt:lpstr> Модуль «Лёгкая атлетика»    Старт с опорой на одну руку и последующим ускорением; спринтерский и гладкий равномерный бег по учебной дистанции; ранее разученные беговые упражнения   Прыжковые упражнения: прыжок в высоту с разбега способом «перешагивание»; ранее разученные прыжковые упражнения в длину и высоту; напрыгивание и спрыгивание   Метание малого (теннисного) мяча в подвижную (раскачивающуюся) мишень   </vt:lpstr>
      <vt:lpstr> Модуль «Зимние виды спорта»    Передвижение на лыжах одновременным одношажным ходом; преодоление небольших трамплинов при спуске с пологого склона в низкой стойке; ранее разученные упражнения лыжной подготовки; передвижения по учебной дистанции, повороты, спуски, торможение    </vt:lpstr>
      <vt:lpstr> Модуль «Спортивные игры»  Баскетбол    Технические действия игрока без мяча: передвижение в стойке баскетболиста; прыжки вверх толчком одной ногой и приземлением на другую ногу; остановка двумя шагами и прыжком   Упражнения с мячом: ранее разученные упражнения в ведении мяча в разных направлениях и по разной траектории, на передачу и броски мяча в корзину  Правила игры и игровая деятельность по правилам с использованием разученных технических приёмов   </vt:lpstr>
      <vt:lpstr> Волейбол    Приём и передача мяча двумя руками снизу в разные зоны площадки команды соперника  Правила игры и игровая деятельность по правилам с использованием разученных технических приёмов в подаче мяча, его приёме и передаче двумя руками снизу и сверху   </vt:lpstr>
      <vt:lpstr>Футбол    Удары по катящемуся мячу с разбега  Правила игры и игровая деятельность по правилам с использованием разученных технических приёмов в остановке и передаче мяча, его ведении и обводке   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vt:lpstr>
      <vt:lpstr>Модуль «Спорт»  Физическая подготовка к выполнению нормативов комплекса ГТО с использованием средств базовой физической подготовки, видов спорта и оздоровительных систем физической культуры, национальных видов спорта, культурно-этнических игр  </vt:lpstr>
      <vt:lpstr>СОДЕРЖАНИЕ УЧЕБНОГО ПРЕДМЕТА  «ФИЗИЧЕСКАЯ КУЛЬТУРА» 7 класс</vt:lpstr>
      <vt:lpstr>Презентация PowerPoint</vt:lpstr>
      <vt:lpstr>Способы самостоятельной деятельности</vt:lpstr>
      <vt:lpstr>Презентация PowerPoint</vt:lpstr>
      <vt:lpstr>Физическое совершенствование. Физкультурно-оздоровительная деятельность</vt:lpstr>
      <vt:lpstr>Спортивно-оздоровительная деятельность. Модуль «Гимнастика» </vt:lpstr>
      <vt:lpstr>           Модуль «Лёгкая атлетика»  Бег с преодолением препятствий способами «наступание» и «прыжковый бег»; эстафетный бег  Ранее освоенные беговые упражнения с увеличением скорости передвижения и продолжительности выполнения; прыжки с разбега в длину способом «согнув ноги» и в высоту способом «перешагивание»   Метание малого (теннисного) мяча по движущейся (катящей ся) с разной скоростью мишени  </vt:lpstr>
      <vt:lpstr>  Модуль «Зимние виды спорта»  Торможение и поворот на лыжах упором при спуске с пологого склона; переход с передвижения попеременным двухшажным ходом на передвижение одновременным одношажным ходом и обратно во время прохождения учебной дистанции; спуски и подъёмы ранее освоенными способами   </vt:lpstr>
      <vt:lpstr> Модуль «Спортивные игры» Баскетбол    Передача и ловля мяча после отскока от пола; бросок в корзину двумя руками снизу и от груди после ведения  Игровая деятельность по правилам с использованием ранее разученных технических приёмов без мяча и с мячом: ведение, приёмы и передачи, броски в корзину   </vt:lpstr>
      <vt:lpstr>Волейбол</vt:lpstr>
      <vt:lpstr> Футбол    Средние и длинные передачи мяча по прямой и диагонали; тактические действия при выполнении углового удара и вбрасывании мяча из-за боковой линии  Игровая деятельность по правилам с использованием ранее разученных технических приёмов  Совершенствование техники ранее разученных гимнастических и акробатических упражнений, упражнений лёгкой атлетики и зимних видов спорта, технических действий спортивных игр  </vt:lpstr>
      <vt:lpstr>Модуль «Спорт»</vt:lpstr>
      <vt:lpstr>Знания о физической культуре 8 класс</vt:lpstr>
      <vt:lpstr>Презентация PowerPoint</vt:lpstr>
      <vt:lpstr>Способы самостоятельной деятельности</vt:lpstr>
      <vt:lpstr>Презентация PowerPoint</vt:lpstr>
      <vt:lpstr>Физическое совершенствование</vt:lpstr>
      <vt:lpstr>Спортивно-оздоровительная деятельность.  Модуль «Гимнастика»</vt:lpstr>
      <vt:lpstr>Модуль «Лёгкая атлетика»</vt:lpstr>
      <vt:lpstr>Модуль «Зимние виды спорта»</vt:lpstr>
      <vt:lpstr>Модуль «Плавание»</vt:lpstr>
      <vt:lpstr>Модуль «Спортивные игры» Баскетбол </vt:lpstr>
      <vt:lpstr>Волейбол</vt:lpstr>
      <vt:lpstr>Футбол </vt:lpstr>
      <vt:lpstr>Модуль «Спорт»</vt:lpstr>
      <vt:lpstr>Знания о физической культуре 9 класс</vt:lpstr>
      <vt:lpstr>Способы самостоятельной деятельности</vt:lpstr>
      <vt:lpstr>Физическое совершенствование Физкультурно-оздоровительная деятельность</vt:lpstr>
      <vt:lpstr>Спортивно-оздоровительная деятельность Модуль «Гимнастика»</vt:lpstr>
      <vt:lpstr>Модуль «Лёгкая атлетика»</vt:lpstr>
      <vt:lpstr>Модуль «Зимние виды спорта»</vt:lpstr>
      <vt:lpstr>Модуль «Плавание»</vt:lpstr>
      <vt:lpstr>Модуль «Спортивные игры» Баскетбол</vt:lpstr>
      <vt:lpstr>Волейбол</vt:lpstr>
      <vt:lpstr>Футбол</vt:lpstr>
      <vt:lpstr>Модуль «Спорт»</vt:lpstr>
      <vt:lpstr>Примерная программа вариативного модуля «Базовая физическая подготовка»</vt:lpstr>
      <vt:lpstr>Презентация PowerPoint</vt:lpstr>
      <vt:lpstr>Развитие скоростных способностей</vt:lpstr>
      <vt:lpstr>Презентация PowerPoint</vt:lpstr>
      <vt:lpstr>Развитие выносливости</vt:lpstr>
      <vt:lpstr>Презентация PowerPoint</vt:lpstr>
      <vt:lpstr>Развитие координации движений</vt:lpstr>
      <vt:lpstr>Презентация PowerPoint</vt:lpstr>
      <vt:lpstr>Развитие гибкости</vt:lpstr>
      <vt:lpstr>Упражнения культурно-этнической направленности</vt:lpstr>
      <vt:lpstr>Специальная физическая подготовка. Модуль «Гимнастика» </vt:lpstr>
      <vt:lpstr>Специальная физическая подготовка. Модуль «Гимнастика» </vt:lpstr>
      <vt:lpstr>Специальная физическая подготовка. Модуль «Гимнастика» </vt:lpstr>
      <vt:lpstr>Модуль «Лёгкая атлетика» </vt:lpstr>
      <vt:lpstr>Модуль «Лёгкая атлетика» </vt:lpstr>
      <vt:lpstr>Модуль «Лёгкая атлетика» </vt:lpstr>
      <vt:lpstr>Модуль «Лёгкая атлетика»</vt:lpstr>
      <vt:lpstr>Модуль «Зимние виды спорта» </vt:lpstr>
      <vt:lpstr>Модуль «Спортивные игры»  Баскетбол </vt:lpstr>
      <vt:lpstr>Модуль «Спортивные игры»  Баскетбол </vt:lpstr>
      <vt:lpstr>Модуль «Спортивные игры»  Баскетбол </vt:lpstr>
      <vt:lpstr>Модуль «Спортивные игры»  Баскетбол </vt:lpstr>
      <vt:lpstr>Модуль  Футбол </vt:lpstr>
      <vt:lpstr>Модуль  Футбол </vt:lpstr>
      <vt:lpstr>Модуль  Футбол </vt:lpstr>
      <vt:lpstr>ПЛАНИРУЕМЫЕ РЕЗУЛЬТАТЫ ОСВОЕНИЯ   УЧЕБНОГО ПРЕДМЕТА «ФИЗИЧЕСКАЯ КУЛЬТУРА»   НА УРОВНЕ ОСНОВНОГО ОБЩЕГО ОБРАЗОВАНИЯ</vt:lpstr>
      <vt:lpstr>Презентация PowerPoint</vt:lpstr>
      <vt:lpstr>ЛИЧНОСТНЫЕ РЕЗУЛЬТАТЫ</vt:lpstr>
      <vt:lpstr>Презентация PowerPoint</vt:lpstr>
      <vt:lpstr>ЛИЧНОСТНЫЕ РЕЗУЛЬТАТЫ</vt:lpstr>
      <vt:lpstr>Презентация PowerPoint</vt:lpstr>
      <vt:lpstr>МЕТАПРЕДМЕТНЫЕ РЕЗУЛЬТАТЫ </vt:lpstr>
      <vt:lpstr>Презентация PowerPoint</vt:lpstr>
      <vt:lpstr>Универсальные познавательные действия:</vt:lpstr>
      <vt:lpstr>Презентация PowerPoint</vt:lpstr>
      <vt:lpstr>Универсальные коммуникативные действия:</vt:lpstr>
      <vt:lpstr>Презентация PowerPoint</vt:lpstr>
      <vt:lpstr>Универсальные коммуникативные действия:</vt:lpstr>
      <vt:lpstr>Презентация PowerPoint</vt:lpstr>
      <vt:lpstr> Универсальные учебные регулятивные действия:</vt:lpstr>
      <vt:lpstr>Презентация PowerPoint</vt:lpstr>
      <vt:lpstr>ПРЕДМЕТНЫЕ РЕЗУЛЬТАТЫ</vt:lpstr>
      <vt:lpstr>Презентация PowerPoint</vt:lpstr>
      <vt:lpstr>Презентация PowerPoint</vt:lpstr>
      <vt:lpstr>Презентация PowerPoint</vt:lpstr>
      <vt:lpstr>предметные результаты</vt:lpstr>
      <vt:lpstr>Презентация PowerPoint</vt:lpstr>
      <vt:lpstr>6 класс</vt:lpstr>
      <vt:lpstr>Презентация PowerPoint</vt:lpstr>
      <vt:lpstr>6 класс</vt:lpstr>
      <vt:lpstr>Презентация PowerPoint</vt:lpstr>
      <vt:lpstr>6 класс</vt:lpstr>
      <vt:lpstr>Презентация PowerPoint</vt:lpstr>
      <vt:lpstr>7 класс</vt:lpstr>
      <vt:lpstr>Презентация PowerPoint</vt:lpstr>
      <vt:lpstr>7 класс</vt:lpstr>
      <vt:lpstr>Презентация PowerPoint</vt:lpstr>
      <vt:lpstr>7 класс</vt:lpstr>
      <vt:lpstr>Презентация PowerPoint</vt:lpstr>
      <vt:lpstr>8 класс</vt:lpstr>
      <vt:lpstr>Презентация PowerPoint</vt:lpstr>
      <vt:lpstr>8 класс</vt:lpstr>
      <vt:lpstr>Презентация PowerPoint</vt:lpstr>
      <vt:lpstr>8 класс</vt:lpstr>
      <vt:lpstr>Презентация PowerPoint</vt:lpstr>
      <vt:lpstr>9 класс</vt:lpstr>
      <vt:lpstr>Презентация PowerPoint</vt:lpstr>
      <vt:lpstr>9 класс</vt:lpstr>
      <vt:lpstr>Презентация PowerPoint</vt:lpstr>
      <vt:lpstr>9 класс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Kazan Arena</dc:title>
  <dc:creator>Admin</dc:creator>
  <cp:lastModifiedBy>Олег Петрович</cp:lastModifiedBy>
  <cp:revision>124</cp:revision>
  <dcterms:created xsi:type="dcterms:W3CDTF">2016-05-31T11:11:16Z</dcterms:created>
  <dcterms:modified xsi:type="dcterms:W3CDTF">2023-02-26T05:52:49Z</dcterms:modified>
</cp:coreProperties>
</file>