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5"/>
  </p:notesMasterIdLst>
  <p:sldIdLst>
    <p:sldId id="256" r:id="rId2"/>
    <p:sldId id="257" r:id="rId3"/>
    <p:sldId id="260" r:id="rId4"/>
    <p:sldId id="262" r:id="rId5"/>
    <p:sldId id="259" r:id="rId6"/>
    <p:sldId id="261" r:id="rId7"/>
    <p:sldId id="267" r:id="rId8"/>
    <p:sldId id="264" r:id="rId9"/>
    <p:sldId id="258" r:id="rId10"/>
    <p:sldId id="263" r:id="rId11"/>
    <p:sldId id="265" r:id="rId12"/>
    <p:sldId id="266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-84" y="-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549B43-B051-417B-9FF9-2A23B7537838}" type="datetimeFigureOut">
              <a:rPr lang="ru-RU" smtClean="0"/>
              <a:pPr/>
              <a:t>24.08.2023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6C219-BF31-40FD-B670-7BAAE1FF76D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C219-BF31-40FD-B670-7BAAE1FF76D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C219-BF31-40FD-B670-7BAAE1FF76D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C219-BF31-40FD-B670-7BAAE1FF76D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C219-BF31-40FD-B670-7BAAE1FF76D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C219-BF31-40FD-B670-7BAAE1FF76D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C219-BF31-40FD-B670-7BAAE1FF76D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C219-BF31-40FD-B670-7BAAE1FF76D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C219-BF31-40FD-B670-7BAAE1FF76D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C219-BF31-40FD-B670-7BAAE1FF76D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C219-BF31-40FD-B670-7BAAE1FF76D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C219-BF31-40FD-B670-7BAAE1FF76D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C219-BF31-40FD-B670-7BAAE1FF76D1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6C219-BF31-40FD-B670-7BAAE1FF76D1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399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3511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5941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2387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4126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5768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837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6147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4867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6219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1675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49924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7A18C9FB-EC4C-4DAE-8F7D-C6E5AF60795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B1A2C6D-6867-4E48-B917-A36601F58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56" r="1" b="1"/>
          <a:stretch/>
        </p:blipFill>
        <p:spPr>
          <a:xfrm>
            <a:off x="3" y="10"/>
            <a:ext cx="4576778" cy="4945477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B47A9921-6509-49C2-BEBF-924F280660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4C7CD55-A403-4B4D-85B5-CB604C6165C3}"/>
              </a:ext>
            </a:extLst>
          </p:cNvPr>
          <p:cNvSpPr txBox="1"/>
          <p:nvPr/>
        </p:nvSpPr>
        <p:spPr>
          <a:xfrm>
            <a:off x="5225143" y="595311"/>
            <a:ext cx="6966858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«Формирование положительной мотивация учащихся к занятиям физической культурой</a:t>
            </a:r>
            <a:r>
              <a:rPr lang="ru-RU" sz="4400" b="1" dirty="0" smtClean="0"/>
              <a:t>»</a:t>
            </a:r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Выполнил учитель физической культуры </a:t>
            </a:r>
          </a:p>
          <a:p>
            <a:pPr algn="ctr"/>
            <a:r>
              <a:rPr lang="ru-RU" sz="2400" b="1" dirty="0" smtClean="0"/>
              <a:t>МАОУ «Гимназия №141» </a:t>
            </a:r>
            <a:r>
              <a:rPr lang="ru-RU" sz="2400" b="1" dirty="0" err="1" smtClean="0"/>
              <a:t>Гонголев</a:t>
            </a:r>
            <a:r>
              <a:rPr lang="ru-RU" sz="2400" b="1" dirty="0" smtClean="0"/>
              <a:t> В.Г.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76993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555055-78E6-450A-980C-ADF3B2E5B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"/>
            <a:ext cx="10668000" cy="1359015"/>
          </a:xfrm>
        </p:spPr>
        <p:txBody>
          <a:bodyPr/>
          <a:lstStyle/>
          <a:p>
            <a:pPr algn="ctr"/>
            <a:r>
              <a:rPr lang="ru-RU" dirty="0">
                <a:latin typeface="+mn-lt"/>
              </a:rPr>
              <a:t>Актуальность темы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3A653C2D-7AAE-4944-81DF-6DF607C3F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359016"/>
            <a:ext cx="10668000" cy="470622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Мы живём в то время, когда в силу развития научно-технического прогресса человек не всегда испытывает требуемую для его организма полную меру физической нагрузки. Отсюда избыточный вес, плохое самочувствие, сердечнососудистые заболевания. И для сохранения здоровья, получения «мышечной радости» человеку просто необходимо заниматься физической культурой.</a:t>
            </a:r>
            <a:endParaRPr lang="ru-RU" smtClean="0"/>
          </a:p>
          <a:p>
            <a:pPr marL="0" indent="0" algn="ctr">
              <a:buNone/>
            </a:pPr>
            <a:r>
              <a:rPr lang="ru-RU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9989205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177C44-ECC2-4F86-BF18-D2B3B9E13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668000" cy="1484852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latin typeface="+mn-lt"/>
              </a:rPr>
              <a:t>Мотивы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9161C99-74BD-413C-8C93-2D7A37D09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4421" y="1484852"/>
            <a:ext cx="7411673" cy="46611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 Основным фактором для начала занятия спортом является мотив. Мотив - динамический процесс физиологического и психологического плана, управляющий поведением человека, определяющий его направленность, организованность, активность и устойчивость.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1F7C463-511C-4609-988D-76D748FCAB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596551"/>
            <a:ext cx="4069724" cy="363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4115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DD41E7-49A7-4686-8002-DA9FBD7A0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668000" cy="1284608"/>
          </a:xfrm>
        </p:spPr>
        <p:txBody>
          <a:bodyPr/>
          <a:lstStyle/>
          <a:p>
            <a:pPr algn="ctr"/>
            <a:r>
              <a:rPr lang="ru-RU" b="1" i="1" dirty="0" smtClean="0"/>
              <a:t>Педагогические заповеди</a:t>
            </a:r>
            <a:r>
              <a:rPr lang="ru-RU" dirty="0" smtClean="0">
                <a:latin typeface="+mn-lt"/>
              </a:rPr>
              <a:t> </a:t>
            </a:r>
            <a:endParaRPr lang="ru-RU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262F95-1CFE-47B6-9E49-6A3983CDE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284608"/>
            <a:ext cx="10668000" cy="4335558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 </a:t>
            </a:r>
            <a:r>
              <a:rPr lang="ru-RU" dirty="0" smtClean="0"/>
              <a:t>верь в своего ученика;</a:t>
            </a:r>
          </a:p>
          <a:p>
            <a:pPr lvl="0"/>
            <a:r>
              <a:rPr lang="ru-RU" dirty="0" smtClean="0"/>
              <a:t>понимай и принимай его таким, какой он есть;</a:t>
            </a:r>
          </a:p>
          <a:p>
            <a:pPr lvl="0"/>
            <a:r>
              <a:rPr lang="ru-RU" dirty="0" smtClean="0"/>
              <a:t>уважай в каждом ребенке личность, но будь требователен;</a:t>
            </a:r>
          </a:p>
          <a:p>
            <a:pPr lvl="0"/>
            <a:r>
              <a:rPr lang="ru-RU" dirty="0" smtClean="0"/>
              <a:t>искренне разделяй с ним удачи и огорчения.</a:t>
            </a:r>
          </a:p>
          <a:p>
            <a:pPr marL="0" indent="0" algn="ctr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54708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64EB5D-CEFB-40B6-A269-0D43C4BE7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99938"/>
            <a:ext cx="10668000" cy="1524000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/>
              <a:t>Требования к себе:</a:t>
            </a:r>
            <a:endParaRPr lang="ru-RU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C5EB339-0988-495A-B4F8-F133DDD3F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841384"/>
            <a:ext cx="9984297" cy="452586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будь открытым к детям, терпимым к ним; ищи в них, прежде всего,  лучшее;</a:t>
            </a:r>
          </a:p>
          <a:p>
            <a:pPr lvl="0"/>
            <a:r>
              <a:rPr lang="ru-RU" dirty="0" smtClean="0"/>
              <a:t>вдохновляй своих учеников на добрые поступки. Цель добра начинается с малого – с желания добра своим близким, но, расширяясь, она захватывает многих людей;</a:t>
            </a:r>
          </a:p>
          <a:p>
            <a:pPr lvl="0"/>
            <a:r>
              <a:rPr lang="ru-RU" dirty="0" smtClean="0"/>
              <a:t>воспитывай потребность в движении;</a:t>
            </a:r>
          </a:p>
          <a:p>
            <a:pPr lvl="0"/>
            <a:r>
              <a:rPr lang="ru-RU" dirty="0" smtClean="0"/>
              <a:t>дай своему ученику возможность гордиться собой.</a:t>
            </a:r>
          </a:p>
          <a:p>
            <a:pPr lvl="0"/>
            <a:r>
              <a:rPr lang="ru-RU" dirty="0" smtClean="0"/>
              <a:t>создать атмосферу успеха;</a:t>
            </a:r>
          </a:p>
          <a:p>
            <a:pPr lvl="0"/>
            <a:r>
              <a:rPr lang="ru-RU" dirty="0" smtClean="0"/>
              <a:t>помогать обретать уверенность в своих силах и возможностях;</a:t>
            </a:r>
          </a:p>
          <a:p>
            <a:pPr lvl="0"/>
            <a:r>
              <a:rPr lang="ru-RU" dirty="0" smtClean="0"/>
              <a:t>не скупиться на поощрение и похвалу.</a:t>
            </a:r>
          </a:p>
          <a:p>
            <a:pPr lvl="0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3977045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20D70D-045A-407C-9467-73ABF0E99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372" y="439386"/>
            <a:ext cx="10668000" cy="1603169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/>
              <a:t>Образовательные технологии, применяемые в целях повышения мотивации.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+mn-lt"/>
              </a:rPr>
              <a:t>:</a:t>
            </a:r>
            <a:endParaRPr lang="ru-RU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CA513AF-DAA9-4758-B62E-161CFFFA7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596" y="1744909"/>
            <a:ext cx="6494378" cy="4613946"/>
          </a:xfrm>
        </p:spPr>
        <p:txBody>
          <a:bodyPr>
            <a:normAutofit fontScale="92500" lnSpcReduction="20000"/>
          </a:bodyPr>
          <a:lstStyle/>
          <a:p>
            <a:pPr lvl="0">
              <a:buNone/>
            </a:pPr>
            <a:endParaRPr lang="ru-RU" dirty="0"/>
          </a:p>
          <a:p>
            <a:r>
              <a:rPr lang="ru-RU" sz="2600" b="1" dirty="0" smtClean="0"/>
              <a:t>Технология</a:t>
            </a:r>
            <a:r>
              <a:rPr lang="ru-RU" b="1" dirty="0" smtClean="0"/>
              <a:t> дифференцированного обучения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b="1" dirty="0" smtClean="0"/>
              <a:t>Игровые технологии</a:t>
            </a:r>
            <a:r>
              <a:rPr lang="ru-RU" dirty="0" smtClean="0"/>
              <a:t>;</a:t>
            </a:r>
            <a:endParaRPr lang="ru-RU" dirty="0"/>
          </a:p>
          <a:p>
            <a:pPr lvl="0"/>
            <a:r>
              <a:rPr lang="ru-RU" b="1" dirty="0" smtClean="0"/>
              <a:t>Информационно</a:t>
            </a:r>
            <a:r>
              <a:rPr lang="ru-RU" dirty="0" smtClean="0"/>
              <a:t>-</a:t>
            </a:r>
            <a:r>
              <a:rPr lang="ru-RU" b="1" dirty="0" smtClean="0"/>
              <a:t>коммуникационные технологии</a:t>
            </a:r>
            <a:r>
              <a:rPr lang="ru-RU" dirty="0" smtClean="0"/>
              <a:t> ;</a:t>
            </a:r>
            <a:endParaRPr lang="ru-RU" dirty="0"/>
          </a:p>
          <a:p>
            <a:pPr lvl="0"/>
            <a:r>
              <a:rPr lang="ru-RU" b="1" dirty="0" smtClean="0"/>
              <a:t>Технология проектно-исследовательской деятельности</a:t>
            </a:r>
            <a:r>
              <a:rPr lang="ru-RU" dirty="0" smtClean="0"/>
              <a:t> ;</a:t>
            </a:r>
            <a:endParaRPr lang="ru-RU" dirty="0"/>
          </a:p>
          <a:p>
            <a:pPr lvl="0"/>
            <a:r>
              <a:rPr lang="ru-RU" b="1" dirty="0" err="1" smtClean="0"/>
              <a:t>Здоровьесберегающие</a:t>
            </a:r>
            <a:r>
              <a:rPr lang="ru-RU" b="1" dirty="0" smtClean="0"/>
              <a:t> </a:t>
            </a:r>
            <a:r>
              <a:rPr lang="ru-RU" b="1" smtClean="0"/>
              <a:t>технологии</a:t>
            </a:r>
            <a:r>
              <a:rPr lang="ru-RU" smtClean="0"/>
              <a:t> 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6DBBA74-0419-2D47-A03C-3C1797C7AC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7816" y="2829222"/>
            <a:ext cx="2445319" cy="24453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47FBCCB-827B-364E-B6C9-F43B19FE74C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87688" y="2173431"/>
            <a:ext cx="4653643" cy="362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031494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28D8ED-3ED1-4AAF-BFE9-FA96A02C9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668000" cy="1132514"/>
          </a:xfrm>
        </p:spPr>
        <p:txBody>
          <a:bodyPr/>
          <a:lstStyle/>
          <a:p>
            <a:pPr algn="ctr"/>
            <a:r>
              <a:rPr lang="ru-RU" dirty="0">
                <a:latin typeface="+mn-lt"/>
              </a:rPr>
              <a:t>Формирование мотивации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962A93-00A4-4A88-9670-80D400C09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1617" y="1233182"/>
            <a:ext cx="6140740" cy="46894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 Формирование мотивации к занятиям физической культурой у школьников будет эффективным если: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 программу по физической культуре будут внедрены интегрированные уроки.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Во внеклассную работу будут включены преимущественно игры соревновательного характера.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F6E4AF1-C643-4C1D-A4BA-6D1718065B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057" y="1814057"/>
            <a:ext cx="4842406" cy="32298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8D38088-3955-6645-9986-98AE72906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253" y="1713803"/>
            <a:ext cx="5220196" cy="343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57041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17B182-3913-44CB-9145-4EED59E16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-8083"/>
            <a:ext cx="10668000" cy="1308377"/>
          </a:xfrm>
        </p:spPr>
        <p:txBody>
          <a:bodyPr/>
          <a:lstStyle/>
          <a:p>
            <a:pPr algn="ctr"/>
            <a:r>
              <a:rPr lang="ru-RU" dirty="0">
                <a:latin typeface="+mn-lt"/>
              </a:rPr>
              <a:t>Формы и методы работы с учащимися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8DFFA39-D229-4883-808F-137C2FFD2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695" y="1287924"/>
            <a:ext cx="12011865" cy="4989095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dirty="0"/>
              <a:t> Большое значение в развитии мотивации к занятиям физической культурой и спортом имеют формы и методы работы с учащимися. Таких методов существует несколько:</a:t>
            </a:r>
          </a:p>
          <a:p>
            <a:pPr marL="0" indent="0">
              <a:buNone/>
            </a:pPr>
            <a:r>
              <a:rPr lang="ru-RU" dirty="0"/>
              <a:t>    а) игровой метод </a:t>
            </a:r>
          </a:p>
          <a:p>
            <a:pPr marL="0" indent="0">
              <a:buNone/>
            </a:pPr>
            <a:r>
              <a:rPr lang="ru-RU" dirty="0"/>
              <a:t>    б) фронтальный метод </a:t>
            </a:r>
          </a:p>
          <a:p>
            <a:pPr marL="0" indent="0">
              <a:buNone/>
            </a:pPr>
            <a:r>
              <a:rPr lang="ru-RU" dirty="0"/>
              <a:t>    в) поточный метод </a:t>
            </a:r>
          </a:p>
          <a:p>
            <a:pPr marL="0" indent="0">
              <a:buNone/>
            </a:pPr>
            <a:r>
              <a:rPr lang="ru-RU" dirty="0"/>
              <a:t>    г) посменный метод</a:t>
            </a:r>
          </a:p>
          <a:p>
            <a:pPr marL="0" indent="0">
              <a:buNone/>
            </a:pPr>
            <a:r>
              <a:rPr lang="ru-RU" dirty="0"/>
              <a:t>    д) круговой метод </a:t>
            </a:r>
          </a:p>
          <a:p>
            <a:pPr marL="0" indent="0">
              <a:buNone/>
            </a:pPr>
            <a:r>
              <a:rPr lang="ru-RU" dirty="0"/>
              <a:t>    е) индивидуальный метод</a:t>
            </a:r>
          </a:p>
          <a:p>
            <a:pPr marL="0" indent="0">
              <a:buNone/>
            </a:pPr>
            <a:r>
              <a:rPr lang="ru-RU" dirty="0"/>
              <a:t>   ж) соревновательный метод</a:t>
            </a:r>
          </a:p>
          <a:p>
            <a:pPr marL="0" indent="0">
              <a:buNone/>
            </a:pPr>
            <a:r>
              <a:rPr lang="ru-RU" dirty="0"/>
              <a:t>  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34769C4-8935-1042-B70C-724476291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89972"/>
            <a:ext cx="3753790" cy="32532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7A2C5F6-CD0B-FE4B-BA3C-77FFEFE8D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8603" y="2298176"/>
            <a:ext cx="4593441" cy="344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508881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03AFD3-106D-417E-92B1-F3CD44C6D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668000" cy="1367406"/>
          </a:xfrm>
        </p:spPr>
        <p:txBody>
          <a:bodyPr/>
          <a:lstStyle/>
          <a:p>
            <a:pPr algn="ctr"/>
            <a:r>
              <a:rPr lang="ru-RU" b="1" i="1" u="sng" dirty="0" smtClean="0"/>
              <a:t>Приёмы повышения мотивации</a:t>
            </a:r>
            <a:endParaRPr lang="ru-RU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9FF760E-3398-4A30-A680-131DB01C7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367406"/>
            <a:ext cx="6326697" cy="494111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dirty="0"/>
              <a:t> </a:t>
            </a:r>
            <a:endParaRPr lang="ru-RU" sz="2400" dirty="0"/>
          </a:p>
          <a:p>
            <a:r>
              <a:rPr lang="ru-RU" i="1" dirty="0" smtClean="0"/>
              <a:t> Предпочтительный выбор упражнений, имеющих оздоровительный эффект</a:t>
            </a:r>
          </a:p>
          <a:p>
            <a:r>
              <a:rPr lang="ru-RU" i="1" dirty="0" smtClean="0"/>
              <a:t>Увеличение моторной плотности уроков</a:t>
            </a:r>
          </a:p>
          <a:p>
            <a:r>
              <a:rPr lang="ru-RU" i="1" dirty="0" smtClean="0"/>
              <a:t>Создание на уроках положительного эмоционального настроя</a:t>
            </a:r>
          </a:p>
          <a:p>
            <a:r>
              <a:rPr lang="ru-RU" i="1" dirty="0" smtClean="0"/>
              <a:t>. Использование естественных природных факторов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0829896-2082-46FA-A9B0-C316D872CB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72955" y="2176530"/>
            <a:ext cx="4994954" cy="369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3823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B9DEFD-397D-4D06-B0E5-C13443179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-1"/>
            <a:ext cx="10668000" cy="1325461"/>
          </a:xfrm>
        </p:spPr>
        <p:txBody>
          <a:bodyPr/>
          <a:lstStyle/>
          <a:p>
            <a:pPr algn="ctr"/>
            <a:r>
              <a:rPr lang="ru-RU" dirty="0">
                <a:latin typeface="+mn-lt"/>
              </a:rPr>
              <a:t>Задачи учителя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A492B91-DB0B-4686-8A7D-D1FF41898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1302" y="1325460"/>
            <a:ext cx="6735416" cy="5015521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sz="3400" dirty="0"/>
              <a:t>Сформировать устойчивый интерес к занятиям физической культурой.</a:t>
            </a:r>
          </a:p>
          <a:p>
            <a:pPr lvl="0"/>
            <a:r>
              <a:rPr lang="ru-RU" sz="3400" dirty="0"/>
              <a:t>Выработать у учащихся привычку заниматься физической культурой в домашних условиях.</a:t>
            </a:r>
          </a:p>
          <a:p>
            <a:pPr lvl="0"/>
            <a:r>
              <a:rPr lang="ru-RU" sz="3400" dirty="0"/>
              <a:t>Формирование положительного отношения к физической культуре.</a:t>
            </a:r>
          </a:p>
          <a:p>
            <a:pPr lvl="0"/>
            <a:r>
              <a:rPr lang="ru-RU" sz="3400" dirty="0"/>
              <a:t>Формирование желания самостоятельно заниматься физической культурой.</a:t>
            </a:r>
          </a:p>
          <a:p>
            <a:pPr lvl="0"/>
            <a:r>
              <a:rPr lang="ru-RU" sz="3400" dirty="0"/>
              <a:t>Сформировать осознанное отношение школьника к своему физическому совершенствованию. При реализации данной задачи учителю необходимо использовать разные виды мотивации. 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AACAA36-EFCA-46B1-A9BC-4622B725D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542" y="1931103"/>
            <a:ext cx="3753790" cy="325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1183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FA64EE-DECE-43D5-8DE0-ADB95C60E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-1"/>
            <a:ext cx="10668000" cy="1308683"/>
          </a:xfrm>
        </p:spPr>
        <p:txBody>
          <a:bodyPr/>
          <a:lstStyle/>
          <a:p>
            <a:pPr algn="ctr"/>
            <a:r>
              <a:rPr lang="ru-RU" b="1" i="1" u="sng" dirty="0" smtClean="0"/>
              <a:t>Внеурочная деятельность по предмету</a:t>
            </a:r>
            <a:endParaRPr lang="ru-RU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58C9FC2-B743-4B48-B18C-2EDFF9BD3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20" y="1208015"/>
            <a:ext cx="6250973" cy="5117283"/>
          </a:xfrm>
        </p:spPr>
        <p:txBody>
          <a:bodyPr>
            <a:normAutofit fontScale="62500" lnSpcReduction="20000"/>
          </a:bodyPr>
          <a:lstStyle/>
          <a:p>
            <a:pPr lvl="0" fontAlgn="base"/>
            <a:r>
              <a:rPr lang="ru-RU" dirty="0" smtClean="0"/>
              <a:t>дни здоровья;</a:t>
            </a:r>
          </a:p>
          <a:p>
            <a:pPr lvl="0" fontAlgn="base"/>
            <a:r>
              <a:rPr lang="ru-RU" dirty="0" smtClean="0"/>
              <a:t>соревнования между классами по футболу, пионерболу, волейболу;</a:t>
            </a:r>
          </a:p>
          <a:p>
            <a:pPr lvl="0" fontAlgn="base"/>
            <a:r>
              <a:rPr lang="ru-RU" dirty="0" smtClean="0"/>
              <a:t>«Весёлые старты»;</a:t>
            </a:r>
          </a:p>
          <a:p>
            <a:pPr lvl="0"/>
            <a:r>
              <a:rPr lang="ru-RU" dirty="0" smtClean="0"/>
              <a:t> «А ну-ка, парни!», «А ну-ка, девушки!»;</a:t>
            </a:r>
          </a:p>
          <a:p>
            <a:pPr lvl="0"/>
            <a:r>
              <a:rPr lang="ru-RU" dirty="0" smtClean="0"/>
              <a:t>«Папа, мама, я - спортивная семья»;</a:t>
            </a:r>
          </a:p>
          <a:p>
            <a:pPr lvl="0"/>
            <a:r>
              <a:rPr lang="ru-RU" dirty="0" smtClean="0"/>
              <a:t>Соревнования в рамках Спартакиады учащихся общеобразовательных учреждений города Казани.</a:t>
            </a:r>
          </a:p>
          <a:p>
            <a:pPr lvl="0"/>
            <a:r>
              <a:rPr lang="ru-RU" dirty="0" smtClean="0"/>
              <a:t>Сдача норм ГТО</a:t>
            </a:r>
          </a:p>
          <a:p>
            <a:pPr lvl="0"/>
            <a:r>
              <a:rPr lang="ru-RU" dirty="0" smtClean="0"/>
              <a:t>Всероссийский день бега «Кросс Наций»</a:t>
            </a:r>
          </a:p>
          <a:p>
            <a:pPr lvl="0"/>
            <a:r>
              <a:rPr lang="ru-RU" smtClean="0"/>
              <a:t>«Лыжня России»</a:t>
            </a:r>
            <a:endParaRPr lang="ru-RU" dirty="0" smtClean="0"/>
          </a:p>
          <a:p>
            <a:pPr lvl="0"/>
            <a:endParaRPr lang="ru-RU" dirty="0" smtClean="0"/>
          </a:p>
          <a:p>
            <a:pPr lvl="0" fontAlgn="base">
              <a:buNone/>
            </a:pPr>
            <a:r>
              <a:rPr lang="ru-RU" dirty="0" smtClean="0"/>
              <a:t>  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6CE6425-B34B-4845-8565-9035BD4703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84308" y="2118356"/>
            <a:ext cx="4679383" cy="3123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5CB1AA3-AE51-7547-BE3F-B9C6FE3B6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093" y="2047208"/>
            <a:ext cx="4841598" cy="343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74994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432D7F-B99B-48E8-BA6E-009F0E3E3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-1"/>
            <a:ext cx="10668000" cy="1258349"/>
          </a:xfrm>
        </p:spPr>
        <p:txBody>
          <a:bodyPr/>
          <a:lstStyle/>
          <a:p>
            <a:pPr algn="ctr"/>
            <a:r>
              <a:rPr lang="ru-RU" dirty="0">
                <a:latin typeface="+mn-lt"/>
              </a:rPr>
              <a:t>Вывод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6DC24CE-3D47-47DC-B87A-18A6B9F6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258348"/>
            <a:ext cx="10668000" cy="4661177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b="1" dirty="0" smtClean="0"/>
              <a:t>Формирование положительной мотивации обучающихся достигается за счёт</a:t>
            </a:r>
            <a:r>
              <a:rPr lang="ru-RU" dirty="0" smtClean="0"/>
              <a:t>:</a:t>
            </a:r>
          </a:p>
          <a:p>
            <a:pPr lvl="0"/>
            <a:r>
              <a:rPr lang="ru-RU" dirty="0" smtClean="0"/>
              <a:t>самосовершенствования самого учителя и его личного примера;</a:t>
            </a:r>
          </a:p>
          <a:p>
            <a:pPr lvl="0"/>
            <a:r>
              <a:rPr lang="ru-RU" dirty="0" smtClean="0"/>
              <a:t>использования современных образовательных технологий; </a:t>
            </a:r>
          </a:p>
          <a:p>
            <a:pPr lvl="0"/>
            <a:r>
              <a:rPr lang="ru-RU" dirty="0" smtClean="0"/>
              <a:t>эффективных форм и методов организации образовательного процесса;</a:t>
            </a:r>
          </a:p>
          <a:p>
            <a:pPr lvl="0"/>
            <a:r>
              <a:rPr lang="ru-RU" dirty="0" smtClean="0"/>
              <a:t>вовлечения обучающихся во внеурочную и внеклассную деятельность в различных формах;</a:t>
            </a:r>
          </a:p>
          <a:p>
            <a:pPr lvl="0"/>
            <a:r>
              <a:rPr lang="ru-RU" dirty="0" smtClean="0"/>
              <a:t>ориентации учеников на результат деятельности;</a:t>
            </a:r>
          </a:p>
          <a:p>
            <a:pPr lvl="0"/>
            <a:r>
              <a:rPr lang="ru-RU" dirty="0" smtClean="0"/>
              <a:t>инноваций в содержании образования.</a:t>
            </a:r>
          </a:p>
          <a:p>
            <a:pPr marL="0" indent="0" algn="ctr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58942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1268" y="3244334"/>
            <a:ext cx="110915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 smtClean="0"/>
              <a:t>Спасибо за внимание !</a:t>
            </a:r>
            <a:endParaRPr lang="ru-RU" sz="7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RegularSeedRightStep">
      <a:dk1>
        <a:srgbClr val="000000"/>
      </a:dk1>
      <a:lt1>
        <a:srgbClr val="FFFFFF"/>
      </a:lt1>
      <a:dk2>
        <a:srgbClr val="29223F"/>
      </a:dk2>
      <a:lt2>
        <a:srgbClr val="E8E4E2"/>
      </a:lt2>
      <a:accent1>
        <a:srgbClr val="3BADD5"/>
      </a:accent1>
      <a:accent2>
        <a:srgbClr val="295BC3"/>
      </a:accent2>
      <a:accent3>
        <a:srgbClr val="493BD5"/>
      </a:accent3>
      <a:accent4>
        <a:srgbClr val="7729C3"/>
      </a:accent4>
      <a:accent5>
        <a:srgbClr val="C93BD5"/>
      </a:accent5>
      <a:accent6>
        <a:srgbClr val="C3298F"/>
      </a:accent6>
      <a:hlink>
        <a:srgbClr val="BF603F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ebbleVTI" id="{8B4DB91D-6BB4-4BA3-973A-733D3AF2680E}" vid="{9A19CF0D-2077-4BF4-BAA5-86934C336D5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546</Words>
  <Application>Microsoft Office PowerPoint</Application>
  <PresentationFormat>Произвольный</PresentationFormat>
  <Paragraphs>91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PebbleVTI</vt:lpstr>
      <vt:lpstr>Слайд 1</vt:lpstr>
      <vt:lpstr>Актуальность темы</vt:lpstr>
      <vt:lpstr>Мотивы</vt:lpstr>
      <vt:lpstr>Педагогические заповеди </vt:lpstr>
      <vt:lpstr>Требования к себе:</vt:lpstr>
      <vt:lpstr>Образовательные технологии, применяемые в целях повышения мотивации. :</vt:lpstr>
      <vt:lpstr>Формирование мотивации</vt:lpstr>
      <vt:lpstr>Формы и методы работы с учащимися</vt:lpstr>
      <vt:lpstr>Приёмы повышения мотивации</vt:lpstr>
      <vt:lpstr>Задачи учителя </vt:lpstr>
      <vt:lpstr>Внеурочная деятельность по предмету</vt:lpstr>
      <vt:lpstr>Вывод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Мотивация детей к занятиям физической культурой и спортом</dc:title>
  <dc:creator>raboc</dc:creator>
  <cp:lastModifiedBy>0</cp:lastModifiedBy>
  <cp:revision>41</cp:revision>
  <dcterms:created xsi:type="dcterms:W3CDTF">2021-01-29T16:46:20Z</dcterms:created>
  <dcterms:modified xsi:type="dcterms:W3CDTF">2023-08-24T04:37:02Z</dcterms:modified>
</cp:coreProperties>
</file>