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C57-7A01-4268-8D95-1BBC546ED373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C857-3CBF-46E1-A72B-7B6088871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841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C57-7A01-4268-8D95-1BBC546ED373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C857-3CBF-46E1-A72B-7B6088871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59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C57-7A01-4268-8D95-1BBC546ED373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C857-3CBF-46E1-A72B-7B6088871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89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C57-7A01-4268-8D95-1BBC546ED373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C857-3CBF-46E1-A72B-7B6088871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320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C57-7A01-4268-8D95-1BBC546ED373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C857-3CBF-46E1-A72B-7B6088871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314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C57-7A01-4268-8D95-1BBC546ED373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C857-3CBF-46E1-A72B-7B6088871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84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C57-7A01-4268-8D95-1BBC546ED373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C857-3CBF-46E1-A72B-7B6088871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437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C57-7A01-4268-8D95-1BBC546ED373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C857-3CBF-46E1-A72B-7B6088871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78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C57-7A01-4268-8D95-1BBC546ED373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C857-3CBF-46E1-A72B-7B6088871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188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C57-7A01-4268-8D95-1BBC546ED373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C857-3CBF-46E1-A72B-7B6088871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989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C57-7A01-4268-8D95-1BBC546ED373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4C857-3CBF-46E1-A72B-7B6088871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301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6FC57-7A01-4268-8D95-1BBC546ED373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4C857-3CBF-46E1-A72B-7B60888711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55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095" y="344385"/>
            <a:ext cx="11574483" cy="1235034"/>
          </a:xfrm>
        </p:spPr>
        <p:txBody>
          <a:bodyPr>
            <a:normAutofit/>
          </a:bodyPr>
          <a:lstStyle/>
          <a:p>
            <a:r>
              <a:rPr lang="ru-RU" sz="3600" dirty="0"/>
              <a:t>Ф</a:t>
            </a:r>
            <a:r>
              <a:rPr lang="ru-RU" sz="3600" dirty="0" smtClean="0"/>
              <a:t>ункциональная </a:t>
            </a:r>
            <a:r>
              <a:rPr lang="ru-RU" sz="3600" dirty="0"/>
              <a:t>грамотность на уроках физической культуры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 flipV="1">
            <a:off x="7137068" y="6246421"/>
            <a:ext cx="4726379" cy="43938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32" y="1579419"/>
            <a:ext cx="11673445" cy="527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33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36" y="66599"/>
            <a:ext cx="5486399" cy="4385169"/>
          </a:xfrm>
        </p:spPr>
      </p:pic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35" y="3780687"/>
            <a:ext cx="5189517" cy="2940747"/>
          </a:xfr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20" y="66598"/>
            <a:ext cx="4959630" cy="3599410"/>
          </a:xfrm>
          <a:prstGeom prst="rect">
            <a:avLst/>
          </a:prstGeom>
        </p:spPr>
      </p:pic>
      <p:pic>
        <p:nvPicPr>
          <p:cNvPr id="7" name="Picture 2" descr="C:\Users\Наталья\Desktop\фото проекта\P1180460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408" y="66598"/>
            <a:ext cx="5294119" cy="359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Наталья\Desktop\10c\P118026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882" y="3780687"/>
            <a:ext cx="5016532" cy="304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409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755078" cy="4705639"/>
          </a:xfrm>
        </p:spPr>
        <p:txBody>
          <a:bodyPr>
            <a:normAutofit/>
          </a:bodyPr>
          <a:lstStyle/>
          <a:p>
            <a:pPr fontAlgn="t"/>
            <a:r>
              <a:rPr lang="ru-RU" b="1" dirty="0"/>
              <a:t>Виды функциональной грамотности</a:t>
            </a:r>
            <a:r>
              <a:rPr lang="ru-RU" b="1" dirty="0" smtClean="0"/>
              <a:t>:</a:t>
            </a:r>
            <a:br>
              <a:rPr lang="ru-RU" b="1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200" dirty="0" smtClean="0"/>
              <a:t>Читательская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>Математическая</a:t>
            </a:r>
            <a:br>
              <a:rPr lang="ru-RU" sz="2200" dirty="0"/>
            </a:br>
            <a:r>
              <a:rPr lang="ru-RU" sz="2200" dirty="0"/>
              <a:t>Естественнонаучная</a:t>
            </a:r>
            <a:br>
              <a:rPr lang="ru-RU" sz="2200" dirty="0"/>
            </a:br>
            <a:r>
              <a:rPr lang="ru-RU" sz="2200" dirty="0" smtClean="0"/>
              <a:t>Финансовая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>Креативное мышление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143" y="828099"/>
            <a:ext cx="5779120" cy="4351338"/>
          </a:xfrm>
        </p:spPr>
      </p:pic>
    </p:spTree>
    <p:extLst>
      <p:ext uri="{BB962C8B-B14F-4D97-AF65-F5344CB8AC3E}">
        <p14:creationId xmlns:p14="http://schemas.microsoft.com/office/powerpoint/2010/main" val="3071565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3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   </a:t>
            </a:r>
            <a:r>
              <a:rPr lang="ru-RU" i="1" dirty="0" smtClean="0"/>
              <a:t>Читательская </a:t>
            </a:r>
            <a:r>
              <a:rPr lang="ru-RU" i="1" dirty="0"/>
              <a:t>грамотность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/>
              <a:t>способность </a:t>
            </a:r>
            <a:r>
              <a:rPr lang="ru-RU" sz="2200" dirty="0"/>
              <a:t>человека понимать и использовать письменное тексты, размышлять о них и заниматься чтением, чтобы достигать своих целей, расширять свои знания и возможности, участвовать в социальной жизни</a:t>
            </a:r>
            <a:r>
              <a:rPr lang="ru-RU" sz="2200" i="1" dirty="0" smtClean="0"/>
              <a:t/>
            </a:r>
            <a:br>
              <a:rPr lang="ru-RU" sz="2200" i="1" dirty="0" smtClean="0"/>
            </a:br>
            <a:endParaRPr lang="ru-RU" sz="22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75065"/>
            <a:ext cx="3567545" cy="406136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Подготовка докладов, рефератов, выступление с докладом перед классом (5-7 мин), чтение правил по определенному виду спорта, правила проведения соревнований</a:t>
            </a:r>
          </a:p>
          <a:p>
            <a:endParaRPr lang="ru-RU" sz="2000" dirty="0"/>
          </a:p>
        </p:txBody>
      </p:sp>
      <p:pic>
        <p:nvPicPr>
          <p:cNvPr id="1026" name="Picture 2" descr="https://arena-swim.ru/wp-content/uploads/f/0/8/f087b9943de0fbaea7f485552a46e76d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758" y="1745673"/>
            <a:ext cx="7137071" cy="479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713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Математическая</a:t>
            </a:r>
            <a:br>
              <a:rPr lang="ru-RU" i="1" dirty="0" smtClean="0"/>
            </a:br>
            <a:r>
              <a:rPr lang="ru-RU" sz="2700" dirty="0"/>
              <a:t>способность формулировать, применять и интерпретировать математику в разнообразных контекстах: применять математические рассуждения; использовать математические понятия и инструменты</a:t>
            </a:r>
            <a:endParaRPr lang="ru-RU" sz="27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16925"/>
            <a:ext cx="5942610" cy="43600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Применение математики при построении. Порядковые номера(команда: по порядку рассчитайсь, на первый второй рассчитайсь  и т.д.)</a:t>
            </a:r>
          </a:p>
          <a:p>
            <a:pPr marL="0" indent="0">
              <a:buNone/>
            </a:pPr>
            <a:r>
              <a:rPr lang="ru-RU" dirty="0" smtClean="0"/>
              <a:t>Знакомство с параллельными прямыми ( в две колонны, в две шеренги, в круг становись.) </a:t>
            </a:r>
          </a:p>
          <a:p>
            <a:pPr marL="0" indent="0">
              <a:buNone/>
            </a:pPr>
            <a:r>
              <a:rPr lang="ru-RU" dirty="0" smtClean="0"/>
              <a:t>Предложить детям подсчитать сколько выполнено в разминке было упражнений на различные группы мышц.</a:t>
            </a:r>
          </a:p>
          <a:p>
            <a:pPr marL="0" indent="0">
              <a:buNone/>
            </a:pPr>
            <a:r>
              <a:rPr lang="ru-RU" dirty="0" smtClean="0"/>
              <a:t> Измерение ЧСС до начала занятий и после выполнения упражнений. Предложить подсчитать разницу между первым и вторым измерением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/>
        </p:blipFill>
        <p:spPr>
          <a:xfrm>
            <a:off x="6614556" y="1893343"/>
            <a:ext cx="5462649" cy="4409857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26368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Тест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Купера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-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по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залу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ученики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пробегают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12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минут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и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подсчитывают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количество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кругов,вычисляют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периметр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спортивного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зала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и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преодоленное</a:t>
            </a:r>
            <a:r>
              <a:rPr lang="en-US" sz="28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800" spc="-1" dirty="0" err="1">
                <a:solidFill>
                  <a:srgbClr val="000000"/>
                </a:solidFill>
                <a:latin typeface="Calibri"/>
                <a:ea typeface="DejaVu Sans"/>
              </a:rPr>
              <a:t>расстояние,пульс</a:t>
            </a:r>
            <a:endParaRPr lang="ru-RU" sz="2800" dirty="0"/>
          </a:p>
        </p:txBody>
      </p:sp>
      <p:pic>
        <p:nvPicPr>
          <p:cNvPr id="2050" name="Picture 2" descr="https://recordregion.ru/wp-content/uploads/6/b/5/6b5eff8f01b2d586ab1ea490e656a83a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42" y="1825624"/>
            <a:ext cx="11222181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519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70118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>Естественнонаучная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способность человека занимать активную гражданскую позицию по вопросам, связанным с естественно-научными идеями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>
          <a:xfrm>
            <a:off x="6574677" y="2505693"/>
            <a:ext cx="5502823" cy="3563938"/>
          </a:xfrm>
          <a:prstGeom prst="rect">
            <a:avLst/>
          </a:prstGeom>
          <a:ln w="0"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605642" y="2884236"/>
            <a:ext cx="4678877" cy="1531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">
              <a:lnSpc>
                <a:spcPct val="90000"/>
              </a:lnSpc>
              <a:spcBef>
                <a:spcPts val="1500"/>
              </a:spcBef>
              <a:buClr>
                <a:srgbClr val="000000"/>
              </a:buClr>
            </a:pPr>
            <a:r>
              <a:rPr lang="ru-RU" b="1" spc="-1" dirty="0" smtClean="0">
                <a:solidFill>
                  <a:srgbClr val="000000"/>
                </a:solidFill>
                <a:ea typeface="DejaVu Sans"/>
              </a:rPr>
              <a:t> ЗАДАЧА:</a:t>
            </a:r>
          </a:p>
          <a:p>
            <a:pPr marL="1800">
              <a:lnSpc>
                <a:spcPct val="90000"/>
              </a:lnSpc>
              <a:spcBef>
                <a:spcPts val="1500"/>
              </a:spcBef>
              <a:buClr>
                <a:srgbClr val="000000"/>
              </a:buClr>
            </a:pPr>
            <a:r>
              <a:rPr lang="ru-RU" b="1" spc="-1" dirty="0" smtClean="0">
                <a:solidFill>
                  <a:srgbClr val="000000"/>
                </a:solidFill>
                <a:ea typeface="DejaVu Sans"/>
              </a:rPr>
              <a:t>Со </a:t>
            </a:r>
            <a:r>
              <a:rPr lang="ru-RU" b="1" spc="-1" dirty="0">
                <a:solidFill>
                  <a:srgbClr val="000000"/>
                </a:solidFill>
                <a:ea typeface="DejaVu Sans"/>
              </a:rPr>
              <a:t>снежной горки на одинаковых санках съезжают два человека разной массы. Какой съедет быстрее, и у кого будет больше ускорение? Если не одинаково, то почему?</a:t>
            </a:r>
            <a:endParaRPr lang="ru-RU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7031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260" y="365125"/>
            <a:ext cx="5438898" cy="5738792"/>
          </a:xfrm>
        </p:spPr>
        <p:txBody>
          <a:bodyPr>
            <a:normAutofit fontScale="90000"/>
          </a:bodyPr>
          <a:lstStyle/>
          <a:p>
            <a:pPr marL="432000" indent="-322560">
              <a:spcBef>
                <a:spcPts val="1417"/>
              </a:spcBef>
            </a:pPr>
            <a:r>
              <a:rPr lang="ru-RU" sz="2700" spc="-1" dirty="0" smtClean="0">
                <a:solidFill>
                  <a:srgbClr val="000000"/>
                </a:solidFill>
                <a:latin typeface="Calibri"/>
                <a:ea typeface="DejaVu Sans"/>
              </a:rPr>
              <a:t>     </a:t>
            </a:r>
            <a:r>
              <a:rPr lang="en-US" sz="2700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Чем</a:t>
            </a:r>
            <a:r>
              <a:rPr lang="en-US" sz="2700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круче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подъем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тем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меньше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сила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трения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При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определенной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крутизне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лыжник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вообще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переходит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на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ступающий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шаг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Поэтому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с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уменьшением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си­лы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трения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лыж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прочность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сцепления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лыж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со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снегом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уменьшается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и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лыжнику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становится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труднее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отталки­ваться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ногами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Поэтому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он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укорачивает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шаг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отталкивает­ся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ногой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под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большим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углом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и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энергичнее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работает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руками</a:t>
            </a:r>
            <a:r>
              <a:rPr lang="ru-RU" sz="2700" spc="-1" dirty="0" smtClean="0">
                <a:solidFill>
                  <a:srgbClr val="000000"/>
                </a:solidFill>
                <a:latin typeface="Calibri"/>
                <a:ea typeface="DejaVu Sans"/>
              </a:rPr>
              <a:t/>
            </a:r>
            <a:br>
              <a:rPr lang="ru-RU" sz="2700" spc="-1" dirty="0" smtClean="0">
                <a:solidFill>
                  <a:srgbClr val="000000"/>
                </a:solidFill>
                <a:latin typeface="Calibri"/>
                <a:ea typeface="DejaVu Sans"/>
              </a:rPr>
            </a:br>
            <a:r>
              <a:rPr lang="en-US" sz="2700" spc="-1" dirty="0" smtClean="0">
                <a:solidFill>
                  <a:srgbClr val="000000"/>
                </a:solidFill>
                <a:latin typeface="Calibri"/>
                <a:ea typeface="DejaVu Sans"/>
              </a:rPr>
              <a:t>(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Без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знания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силы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трения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мы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не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сможем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подняться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на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гору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) (</a:t>
            </a:r>
            <a:r>
              <a:rPr lang="en-US" sz="2700" spc="-1" dirty="0" err="1">
                <a:solidFill>
                  <a:srgbClr val="000000"/>
                </a:solidFill>
                <a:latin typeface="Calibri"/>
                <a:ea typeface="DejaVu Sans"/>
              </a:rPr>
              <a:t>естественнонаучная</a:t>
            </a:r>
            <a:r>
              <a:rPr lang="en-US" sz="2700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700" spc="-1" dirty="0" err="1" smtClean="0">
                <a:solidFill>
                  <a:srgbClr val="000000"/>
                </a:solidFill>
                <a:latin typeface="Calibri"/>
                <a:ea typeface="DejaVu Sans"/>
              </a:rPr>
              <a:t>грамотность</a:t>
            </a:r>
            <a:r>
              <a:rPr lang="ru-RU" sz="2700" spc="-1" dirty="0" smtClean="0">
                <a:solidFill>
                  <a:srgbClr val="000000"/>
                </a:solidFill>
                <a:latin typeface="Calibri"/>
                <a:ea typeface="DejaVu Sans"/>
              </a:rPr>
              <a:t>)</a:t>
            </a:r>
            <a:endParaRPr lang="ru-RU" sz="27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>
          <a:xfrm>
            <a:off x="5795158" y="1413164"/>
            <a:ext cx="6202520" cy="3954483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319785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/>
              <a:t>Финансовая грамотность</a:t>
            </a: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48790"/>
            <a:ext cx="10515600" cy="4728173"/>
          </a:xfrm>
        </p:spPr>
        <p:txBody>
          <a:bodyPr/>
          <a:lstStyle/>
          <a:p>
            <a:r>
              <a:rPr lang="ru-RU" spc="-1" dirty="0">
                <a:solidFill>
                  <a:srgbClr val="000000"/>
                </a:solidFill>
                <a:latin typeface="Arial"/>
                <a:ea typeface="DejaVu Sans"/>
              </a:rPr>
              <a:t>Расчет стоимости спортивной экипировки для занятий каким либо видом спорта</a:t>
            </a:r>
            <a:r>
              <a:rPr lang="ru-RU" dirty="0"/>
              <a:t/>
            </a:r>
            <a:br>
              <a:rPr lang="ru-RU" dirty="0"/>
            </a:br>
            <a:endParaRPr lang="ru-RU" spc="-1" dirty="0">
              <a:latin typeface="Arial"/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/>
        </p:blipFill>
        <p:spPr>
          <a:xfrm>
            <a:off x="0" y="2398815"/>
            <a:ext cx="5315662" cy="3973788"/>
          </a:xfrm>
          <a:prstGeom prst="rect">
            <a:avLst/>
          </a:prstGeom>
          <a:ln w="0"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/>
          <a:stretch/>
        </p:blipFill>
        <p:spPr>
          <a:xfrm>
            <a:off x="5656114" y="1921763"/>
            <a:ext cx="6390000" cy="42552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901912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Ситуация: Старший брат отправился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магазин спорттоваров, чтобы купить велосипедные перчатки. В кошельке у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него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500р. 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fsd.kopilkaurokov.ru/up/html/2023/07/27/k_64c1fb58c401d/user_file_64c1fb59bf20c_html_870af53fc75cdd7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27026"/>
            <a:ext cx="4312426" cy="3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015168"/>
              </p:ext>
            </p:extLst>
          </p:nvPr>
        </p:nvGraphicFramePr>
        <p:xfrm>
          <a:off x="5343896" y="1403860"/>
          <a:ext cx="6377048" cy="5048560"/>
        </p:xfrm>
        <a:graphic>
          <a:graphicData uri="http://schemas.openxmlformats.org/drawingml/2006/table">
            <a:tbl>
              <a:tblPr/>
              <a:tblGrid>
                <a:gridCol w="286271">
                  <a:extLst>
                    <a:ext uri="{9D8B030D-6E8A-4147-A177-3AD203B41FA5}">
                      <a16:colId xmlns:a16="http://schemas.microsoft.com/office/drawing/2014/main" val="400032094"/>
                    </a:ext>
                  </a:extLst>
                </a:gridCol>
                <a:gridCol w="2377746">
                  <a:extLst>
                    <a:ext uri="{9D8B030D-6E8A-4147-A177-3AD203B41FA5}">
                      <a16:colId xmlns:a16="http://schemas.microsoft.com/office/drawing/2014/main" val="2200667861"/>
                    </a:ext>
                  </a:extLst>
                </a:gridCol>
                <a:gridCol w="2260615">
                  <a:extLst>
                    <a:ext uri="{9D8B030D-6E8A-4147-A177-3AD203B41FA5}">
                      <a16:colId xmlns:a16="http://schemas.microsoft.com/office/drawing/2014/main" val="1394246237"/>
                    </a:ext>
                  </a:extLst>
                </a:gridCol>
                <a:gridCol w="1452416">
                  <a:extLst>
                    <a:ext uri="{9D8B030D-6E8A-4147-A177-3AD203B41FA5}">
                      <a16:colId xmlns:a16="http://schemas.microsoft.com/office/drawing/2014/main" val="4240510040"/>
                    </a:ext>
                  </a:extLst>
                </a:gridCol>
              </a:tblGrid>
              <a:tr h="378125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effectLst/>
                        </a:rPr>
                        <a:t>№</a:t>
                      </a: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effectLst/>
                        </a:rPr>
                        <a:t>Наименование</a:t>
                      </a: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effectLst/>
                        </a:rPr>
                        <a:t>Вид</a:t>
                      </a: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effectLst/>
                        </a:rPr>
                        <a:t>Цена</a:t>
                      </a: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204585"/>
                  </a:ext>
                </a:extLst>
              </a:tr>
              <a:tr h="1388428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effectLst/>
                        </a:rPr>
                        <a:t>1</a:t>
                      </a: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</a:rPr>
                        <a:t>Велосипедные перчатки / </a:t>
                      </a:r>
                      <a:r>
                        <a:rPr lang="en-US" sz="1400" dirty="0">
                          <a:effectLst/>
                        </a:rPr>
                        <a:t>STG / L</a:t>
                      </a:r>
                    </a:p>
                    <a:p>
                      <a:pPr algn="just"/>
                      <a:r>
                        <a:rPr lang="en-US" sz="1400" dirty="0">
                          <a:effectLst/>
                        </a:rPr>
                        <a:t/>
                      </a:r>
                      <a:br>
                        <a:rPr lang="en-US" sz="1400" dirty="0">
                          <a:effectLst/>
                        </a:rPr>
                      </a:br>
                      <a:endParaRPr lang="en-US" sz="1400" dirty="0">
                        <a:effectLst/>
                      </a:endParaRP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>
                        <a:effectLst/>
                      </a:endParaRP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  <a:p>
                      <a:pPr algn="just"/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400">
                        <a:effectLst/>
                      </a:endParaRPr>
                    </a:p>
                    <a:p>
                      <a:pPr algn="just"/>
                      <a:r>
                        <a:rPr lang="ru-RU" sz="1400">
                          <a:effectLst/>
                        </a:rPr>
                        <a:t>520р</a:t>
                      </a: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863480"/>
                  </a:ext>
                </a:extLst>
              </a:tr>
              <a:tr h="1893579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effectLst/>
                        </a:rPr>
                        <a:t>2</a:t>
                      </a: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effectLst/>
                        </a:rPr>
                        <a:t>Перчатки велосипедные STG с защитной подкладкой, размер L</a:t>
                      </a: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>
                        <a:effectLst/>
                      </a:endParaRP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  <a:p>
                      <a:pPr algn="just"/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  <a:p>
                      <a:pPr algn="just"/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  <a:p>
                      <a:pPr algn="just"/>
                      <a:r>
                        <a:rPr lang="ru-RU" sz="1400" dirty="0">
                          <a:effectLst/>
                        </a:rPr>
                        <a:t>490р</a:t>
                      </a: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625183"/>
                  </a:ext>
                </a:extLst>
              </a:tr>
              <a:tr h="1388428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effectLst/>
                        </a:rPr>
                        <a:t>3</a:t>
                      </a: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u="sng" dirty="0" err="1">
                          <a:effectLst/>
                        </a:rPr>
                        <a:t>Велоперчатки</a:t>
                      </a:r>
                      <a:r>
                        <a:rPr lang="ru-RU" sz="1400" u="sng" dirty="0">
                          <a:effectLst/>
                        </a:rPr>
                        <a:t> </a:t>
                      </a:r>
                      <a:r>
                        <a:rPr lang="en-US" sz="1400" u="sng" dirty="0">
                          <a:effectLst/>
                        </a:rPr>
                        <a:t>CG-1176 </a:t>
                      </a:r>
                      <a:r>
                        <a:rPr lang="ru-RU" sz="1400" u="sng" dirty="0">
                          <a:effectLst/>
                        </a:rPr>
                        <a:t>фиолетовый</a:t>
                      </a:r>
                      <a:endParaRPr lang="ru-RU" sz="1400" dirty="0">
                        <a:effectLst/>
                      </a:endParaRP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>
                        <a:effectLst/>
                      </a:endParaRP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  <a:p>
                      <a:pPr algn="just"/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endParaRPr lang="ru-RU" sz="1400" dirty="0">
                        <a:effectLst/>
                      </a:endParaRPr>
                    </a:p>
                    <a:p>
                      <a:pPr algn="just"/>
                      <a:r>
                        <a:rPr lang="ru-RU" sz="1400" dirty="0">
                          <a:effectLst/>
                        </a:rPr>
                        <a:t>930р</a:t>
                      </a:r>
                    </a:p>
                  </a:txBody>
                  <a:tcPr marL="58179" marR="58179" marT="53028" marB="5302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288381"/>
                  </a:ext>
                </a:extLst>
              </a:tr>
            </a:tbl>
          </a:graphicData>
        </a:graphic>
      </p:graphicFrame>
      <p:pic>
        <p:nvPicPr>
          <p:cNvPr id="12" name="Picture 5" descr="https://fsd.kopilkaurokov.ru/up/html/2023/07/27/k_64c1fb58c401d/user_file_64c1fb59bf20c_html_1a7041b30f9081f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20" y="1937559"/>
            <a:ext cx="1220572" cy="103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s://fsd.kopilkaurokov.ru/up/html/2023/07/27/k_64c1fb58c401d/user_file_64c1fb59bf20c_html_8933bbf8da57f9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043" y="3385952"/>
            <a:ext cx="818113" cy="126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https://fsd.kopilkaurokov.ru/up/html/2023/07/27/k_64c1fb58c401d/user_file_64c1fb59bf20c_html_32a8b40f6b1635e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879" y="5332021"/>
            <a:ext cx="1187584" cy="101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432758" y="1080695"/>
            <a:ext cx="84450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917" y="5002101"/>
            <a:ext cx="47939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Helvetica Neue"/>
              </a:rPr>
              <a:t>Под каким номером, </a:t>
            </a:r>
            <a:r>
              <a:rPr lang="ru-RU" dirty="0" smtClean="0">
                <a:solidFill>
                  <a:srgbClr val="333333"/>
                </a:solidFill>
                <a:latin typeface="Helvetica Neue"/>
              </a:rPr>
              <a:t>старший брат </a:t>
            </a:r>
            <a:r>
              <a:rPr lang="ru-RU" dirty="0">
                <a:solidFill>
                  <a:srgbClr val="333333"/>
                </a:solidFill>
                <a:latin typeface="Helvetica Neue"/>
              </a:rPr>
              <a:t>сможет купить велосипедные перчатки р. L, имея в кошельке указанную сумму?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424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/>
              <a:t>Креативное мышление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390" y="1198109"/>
            <a:ext cx="11425836" cy="198002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Задание:</a:t>
            </a:r>
          </a:p>
          <a:p>
            <a:pPr marL="0" indent="0" algn="ctr">
              <a:buNone/>
            </a:pPr>
            <a:r>
              <a:rPr lang="ru-RU" dirty="0" smtClean="0"/>
              <a:t>Построить ассоциативную цепочку, связывающие понятия «компьютерная мышь» и «мяч»</a:t>
            </a:r>
            <a:endParaRPr lang="ru-RU" dirty="0"/>
          </a:p>
        </p:txBody>
      </p:sp>
      <p:pic>
        <p:nvPicPr>
          <p:cNvPr id="3074" name="Picture 2" descr="Фото Современная компьютерная мышь на белом фон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3178134"/>
            <a:ext cx="596265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расивый футбо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414" y="2685555"/>
            <a:ext cx="5871794" cy="396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097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253842" cy="4351338"/>
          </a:xfrm>
        </p:spPr>
        <p:txBody>
          <a:bodyPr/>
          <a:lstStyle/>
          <a:p>
            <a:r>
              <a:rPr lang="ru-RU" dirty="0" smtClean="0"/>
              <a:t>Компьютерная мышь похожа на живую</a:t>
            </a:r>
          </a:p>
          <a:p>
            <a:r>
              <a:rPr lang="ru-RU" dirty="0" smtClean="0"/>
              <a:t>Живую мышь ловит мышеловка</a:t>
            </a:r>
          </a:p>
          <a:p>
            <a:r>
              <a:rPr lang="ru-RU" dirty="0" smtClean="0"/>
              <a:t>Для этого туда кладут сыр</a:t>
            </a:r>
          </a:p>
          <a:p>
            <a:r>
              <a:rPr lang="ru-RU" dirty="0" smtClean="0"/>
              <a:t>По своей форме сыр круглый, как и мяч</a:t>
            </a:r>
            <a:endParaRPr lang="ru-RU" dirty="0"/>
          </a:p>
        </p:txBody>
      </p:sp>
      <p:pic>
        <p:nvPicPr>
          <p:cNvPr id="4098" name="Picture 2" descr="Фото Ассортимент спортивного инвентаря на желтом фоне, вид сверх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1825625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908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 algn="ctr"/>
            <a:r>
              <a:rPr lang="ru-RU" sz="3200" i="1" dirty="0"/>
              <a:t>Задание:</a:t>
            </a:r>
            <a:br>
              <a:rPr lang="ru-RU" sz="3200" i="1" dirty="0"/>
            </a:br>
            <a:r>
              <a:rPr lang="ru-RU" sz="3200" dirty="0"/>
              <a:t>Построить ассоциативную цепочку, связывающие понятия </a:t>
            </a:r>
            <a:r>
              <a:rPr lang="ru-RU" sz="3200" dirty="0" smtClean="0"/>
              <a:t>«огонь» </a:t>
            </a:r>
            <a:r>
              <a:rPr lang="ru-RU" sz="3200" dirty="0"/>
              <a:t>и </a:t>
            </a:r>
            <a:r>
              <a:rPr lang="ru-RU" sz="3200" dirty="0" smtClean="0"/>
              <a:t>«легкоатлет»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5122" name="Picture 2" descr="Бесплатное фото Разные люди участвуют в кросс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10674"/>
            <a:ext cx="596265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Бесплатное фото Обои для рабочего стола компьютера с пламенем костра, реалистичное горящее изображение ог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1342"/>
            <a:ext cx="596265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25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989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8151"/>
            <a:ext cx="10515600" cy="5238812"/>
          </a:xfrm>
        </p:spPr>
        <p:txBody>
          <a:bodyPr/>
          <a:lstStyle/>
          <a:p>
            <a:r>
              <a:rPr lang="ru-RU" dirty="0" smtClean="0"/>
              <a:t>Огонь горит в камине, для которого необходимы дрова, которые берут в лесу</a:t>
            </a:r>
          </a:p>
          <a:p>
            <a:r>
              <a:rPr lang="ru-RU" dirty="0" smtClean="0"/>
              <a:t>В лесу много животных, к примеру – зайцев</a:t>
            </a:r>
          </a:p>
          <a:p>
            <a:r>
              <a:rPr lang="ru-RU" dirty="0" smtClean="0"/>
              <a:t>Зайцы бегают быстро, как и легкоатлеты</a:t>
            </a:r>
            <a:endParaRPr lang="ru-RU" dirty="0"/>
          </a:p>
        </p:txBody>
      </p:sp>
      <p:pic>
        <p:nvPicPr>
          <p:cNvPr id="6146" name="Picture 2" descr="огромный мульти спортивный коллаж легкая атлетика, теннис, футбол, баскетбол и т. д. - sport стоковые фото 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883" y="3087585"/>
            <a:ext cx="6911439" cy="330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190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80000"/>
              </a:lnSpc>
              <a:tabLst>
                <a:tab pos="0" algn="l"/>
              </a:tabLst>
            </a:pPr>
            <a:r>
              <a:rPr lang="ru-RU" sz="3200" b="1" spc="-1" dirty="0">
                <a:solidFill>
                  <a:srgbClr val="002060"/>
                </a:solidFill>
                <a:latin typeface="Arial Narrow"/>
                <a:ea typeface="Roboto"/>
              </a:rPr>
              <a:t>Спасибо за работу!</a:t>
            </a:r>
            <a:r>
              <a:rPr lang="ru-RU" sz="3200" spc="-1" dirty="0">
                <a:latin typeface="Arial"/>
              </a:rPr>
              <a:t/>
            </a:r>
            <a:br>
              <a:rPr lang="ru-RU" sz="3200" spc="-1" dirty="0">
                <a:latin typeface="Arial"/>
              </a:rPr>
            </a:br>
            <a:r>
              <a:rPr lang="ru-RU" sz="3200" b="1" spc="-1" dirty="0">
                <a:solidFill>
                  <a:srgbClr val="005392"/>
                </a:solidFill>
                <a:latin typeface="Calibri"/>
                <a:ea typeface="Roboto"/>
              </a:rPr>
              <a:t>До новых встреч!</a:t>
            </a:r>
            <a:r>
              <a:rPr lang="ru-RU" sz="3200" spc="-1" dirty="0">
                <a:latin typeface="Arial"/>
              </a:rPr>
              <a:t/>
            </a:r>
            <a:br>
              <a:rPr lang="ru-RU" sz="3200" spc="-1" dirty="0">
                <a:latin typeface="Arial"/>
              </a:rPr>
            </a:b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"/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>
          <a:xfrm>
            <a:off x="2903261" y="1813751"/>
            <a:ext cx="5791711" cy="435133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7454866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3332</TotalTime>
  <Words>365</Words>
  <Application>Microsoft Office PowerPoint</Application>
  <PresentationFormat>Широкоэкранный</PresentationFormat>
  <Paragraphs>52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DejaVu Sans</vt:lpstr>
      <vt:lpstr>Helvetica Neue</vt:lpstr>
      <vt:lpstr>Roboto</vt:lpstr>
      <vt:lpstr>Times New Roman</vt:lpstr>
      <vt:lpstr>Тема Office</vt:lpstr>
      <vt:lpstr>Функциональная грамотность на уроках физической культуры</vt:lpstr>
      <vt:lpstr>Презентация PowerPoint</vt:lpstr>
      <vt:lpstr>Виды функциональной грамотности:  Читательская Математическая Естественнонаучная Финансовая Креативное мышление </vt:lpstr>
      <vt:lpstr>                     Читательская грамотность способность человека понимать и использовать письменное тексты, размышлять о них и заниматься чтением, чтобы достигать своих целей, расширять свои знания и возможности, участвовать в социальной жизни </vt:lpstr>
      <vt:lpstr>Математическая способность формулировать, применять и интерпретировать математику в разнообразных контекстах: применять математические рассуждения; использовать математические понятия и инструменты</vt:lpstr>
      <vt:lpstr> Тест Купера- по залу ученики пробегают 12 минут и подсчитывают количество кругов,вычисляют периметр спортивного зала и преодоленное расстояние,пульс</vt:lpstr>
      <vt:lpstr>Естественнонаучная способность человека занимать активную гражданскую позицию по вопросам, связанным с естественно-научными идеями  </vt:lpstr>
      <vt:lpstr>     Чем круче подъем, тем меньше сила трения. При определенной крутизне лыжник вообще переходит на ступающий шаг. Поэтому с уменьшением си­лы трения лыж прочность сцепления лыж со снегом уменьшается и лыжнику становится труднее отталки­ваться ногами. Поэтому он укорачивает шаг, отталкивает­ся ногой под большим углом и энергичнее работает руками (Без знания силы трения мы не сможем  подняться на гору) (естественнонаучная грамотность)</vt:lpstr>
      <vt:lpstr>Финансовая грамотность</vt:lpstr>
      <vt:lpstr>Ситуация: Старший брат отправился в магазин спорттоваров, чтобы купить велосипедные перчатки. В кошельке у него 500р. </vt:lpstr>
      <vt:lpstr>Креативное мышление</vt:lpstr>
      <vt:lpstr>Презентация PowerPoint</vt:lpstr>
      <vt:lpstr>Задание: Построить ассоциативную цепочку, связывающие понятия «огонь» и «легкоатлет» </vt:lpstr>
      <vt:lpstr>Презентация PowerPoint</vt:lpstr>
      <vt:lpstr>Спасибо за работу! До новых встреч!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Функциональная грамотность на уроках физической культуры</dc:title>
  <dc:creator>user</dc:creator>
  <cp:lastModifiedBy>user</cp:lastModifiedBy>
  <cp:revision>17</cp:revision>
  <dcterms:created xsi:type="dcterms:W3CDTF">2023-08-01T05:58:24Z</dcterms:created>
  <dcterms:modified xsi:type="dcterms:W3CDTF">2023-08-03T13:32:44Z</dcterms:modified>
</cp:coreProperties>
</file>