
<file path=[Content_Types].xml><?xml version="1.0" encoding="utf-8"?>
<Types xmlns="http://schemas.openxmlformats.org/package/2006/content-types">
  <Default Extension="png" ContentType="image/png"/>
  <Default Extension="svg" ContentType="image/sv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8288000" cy="10287000"/>
  <p:notesSz cx="10287000" cy="18288000"/>
  <p:custDataLst>
    <p:tags r:id="rId16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7"/>
    <p:restoredTop sz="94610"/>
  </p:normalViewPr>
  <p:slideViewPr>
    <p:cSldViewPr snapToGrid="0" snapToObjects="1">
      <p:cViewPr varScale="1">
        <p:scale>
          <a:sx n="78" d="100"/>
          <a:sy n="78" d="100"/>
        </p:scale>
        <p:origin x="-294" y="-90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419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19" Type="http://schemas.openxmlformats.org/officeDocument/2006/relationships/image" Target="../media/image13.jpeg"/><Relationship Id="rId4" Type="http://schemas.openxmlformats.org/officeDocument/2006/relationships/image" Target="../media/image2.jpeg"/><Relationship Id="rId9" Type="http://schemas.openxmlformats.org/officeDocument/2006/relationships/image" Target="../media/image7.sv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image" Target="../media/image26.svg"/><Relationship Id="rId5" Type="http://schemas.openxmlformats.org/officeDocument/2006/relationships/image" Target="../media/image17.jpeg"/><Relationship Id="rId10" Type="http://schemas.openxmlformats.org/officeDocument/2006/relationships/image" Target="../media/image21.png"/><Relationship Id="rId4" Type="http://schemas.openxmlformats.org/officeDocument/2006/relationships/image" Target="../media/image16.jpeg"/><Relationship Id="rId9" Type="http://schemas.openxmlformats.org/officeDocument/2006/relationships/image" Target="../media/image20.png"/><Relationship Id="rId1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35.svg"/><Relationship Id="rId3" Type="http://schemas.openxmlformats.org/officeDocument/2006/relationships/image" Target="../media/image1.jpeg"/><Relationship Id="rId7" Type="http://schemas.openxmlformats.org/officeDocument/2006/relationships/image" Target="../media/image18.jpe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11" Type="http://schemas.openxmlformats.org/officeDocument/2006/relationships/image" Target="../media/image28.png"/><Relationship Id="rId5" Type="http://schemas.openxmlformats.org/officeDocument/2006/relationships/image" Target="../media/image25.jpeg"/><Relationship Id="rId15" Type="http://schemas.openxmlformats.org/officeDocument/2006/relationships/image" Target="../media/image30.jpeg"/><Relationship Id="rId10" Type="http://schemas.openxmlformats.org/officeDocument/2006/relationships/image" Target="../media/image27.png"/><Relationship Id="rId4" Type="http://schemas.openxmlformats.org/officeDocument/2006/relationships/image" Target="../media/image16.jpeg"/><Relationship Id="rId9" Type="http://schemas.openxmlformats.org/officeDocument/2006/relationships/image" Target="../media/image23.sv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4.png"/><Relationship Id="rId3" Type="http://schemas.openxmlformats.org/officeDocument/2006/relationships/image" Target="../media/image1.jpeg"/><Relationship Id="rId7" Type="http://schemas.openxmlformats.org/officeDocument/2006/relationships/image" Target="../media/image23.sv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42.svg"/><Relationship Id="rId5" Type="http://schemas.openxmlformats.org/officeDocument/2006/relationships/image" Target="../media/image31.jpeg"/><Relationship Id="rId1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2.jpeg"/><Relationship Id="rId9" Type="http://schemas.openxmlformats.org/officeDocument/2006/relationships/image" Target="../media/image33.pn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jpeg"/><Relationship Id="rId7" Type="http://schemas.openxmlformats.org/officeDocument/2006/relationships/image" Target="../media/image23.sv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jpeg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1.jpeg"/><Relationship Id="rId21" Type="http://schemas.openxmlformats.org/officeDocument/2006/relationships/image" Target="../media/image60.png"/><Relationship Id="rId7" Type="http://schemas.openxmlformats.org/officeDocument/2006/relationships/image" Target="../media/image23.sv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5" Type="http://schemas.openxmlformats.org/officeDocument/2006/relationships/image" Target="../media/image46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26" Type="http://schemas.openxmlformats.org/officeDocument/2006/relationships/image" Target="../media/image85.png"/><Relationship Id="rId3" Type="http://schemas.openxmlformats.org/officeDocument/2006/relationships/image" Target="../media/image1.jpeg"/><Relationship Id="rId21" Type="http://schemas.openxmlformats.org/officeDocument/2006/relationships/image" Target="../media/image80.png"/><Relationship Id="rId34" Type="http://schemas.openxmlformats.org/officeDocument/2006/relationships/image" Target="../media/image93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5" Type="http://schemas.openxmlformats.org/officeDocument/2006/relationships/image" Target="../media/image84.png"/><Relationship Id="rId33" Type="http://schemas.openxmlformats.org/officeDocument/2006/relationships/image" Target="../media/image9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5.png"/><Relationship Id="rId20" Type="http://schemas.openxmlformats.org/officeDocument/2006/relationships/image" Target="../media/image79.png"/><Relationship Id="rId29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11" Type="http://schemas.openxmlformats.org/officeDocument/2006/relationships/image" Target="../media/image70.png"/><Relationship Id="rId24" Type="http://schemas.openxmlformats.org/officeDocument/2006/relationships/image" Target="../media/image83.png"/><Relationship Id="rId32" Type="http://schemas.openxmlformats.org/officeDocument/2006/relationships/image" Target="../media/image91.png"/><Relationship Id="rId5" Type="http://schemas.openxmlformats.org/officeDocument/2006/relationships/image" Target="../media/image19.png"/><Relationship Id="rId15" Type="http://schemas.openxmlformats.org/officeDocument/2006/relationships/image" Target="../media/image74.png"/><Relationship Id="rId23" Type="http://schemas.openxmlformats.org/officeDocument/2006/relationships/image" Target="../media/image82.png"/><Relationship Id="rId28" Type="http://schemas.openxmlformats.org/officeDocument/2006/relationships/image" Target="../media/image87.png"/><Relationship Id="rId36" Type="http://schemas.openxmlformats.org/officeDocument/2006/relationships/image" Target="../media/image95.jpeg"/><Relationship Id="rId10" Type="http://schemas.openxmlformats.org/officeDocument/2006/relationships/image" Target="../media/image69.png"/><Relationship Id="rId19" Type="http://schemas.openxmlformats.org/officeDocument/2006/relationships/image" Target="../media/image78.png"/><Relationship Id="rId31" Type="http://schemas.openxmlformats.org/officeDocument/2006/relationships/image" Target="../media/image90.png"/><Relationship Id="rId4" Type="http://schemas.openxmlformats.org/officeDocument/2006/relationships/image" Target="../media/image65.jpe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image" Target="../media/image81.png"/><Relationship Id="rId27" Type="http://schemas.openxmlformats.org/officeDocument/2006/relationships/image" Target="../media/image86.png"/><Relationship Id="rId30" Type="http://schemas.openxmlformats.org/officeDocument/2006/relationships/image" Target="../media/image89.png"/><Relationship Id="rId35" Type="http://schemas.openxmlformats.org/officeDocument/2006/relationships/image" Target="../media/image9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2.png"/><Relationship Id="rId18" Type="http://schemas.openxmlformats.org/officeDocument/2006/relationships/image" Target="../media/image118.svg"/><Relationship Id="rId3" Type="http://schemas.openxmlformats.org/officeDocument/2006/relationships/image" Target="../media/image1.jpeg"/><Relationship Id="rId21" Type="http://schemas.openxmlformats.org/officeDocument/2006/relationships/image" Target="../media/image106.png"/><Relationship Id="rId7" Type="http://schemas.openxmlformats.org/officeDocument/2006/relationships/image" Target="../media/image23.svg"/><Relationship Id="rId12" Type="http://schemas.openxmlformats.org/officeDocument/2006/relationships/image" Target="../media/image112.svg"/><Relationship Id="rId17" Type="http://schemas.openxmlformats.org/officeDocument/2006/relationships/image" Target="../media/image10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16.svg"/><Relationship Id="rId20" Type="http://schemas.openxmlformats.org/officeDocument/2006/relationships/image" Target="../media/image1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101.png"/><Relationship Id="rId5" Type="http://schemas.openxmlformats.org/officeDocument/2006/relationships/image" Target="../media/image97.jpeg"/><Relationship Id="rId15" Type="http://schemas.openxmlformats.org/officeDocument/2006/relationships/image" Target="../media/image103.png"/><Relationship Id="rId23" Type="http://schemas.openxmlformats.org/officeDocument/2006/relationships/image" Target="../media/image107.jpeg"/><Relationship Id="rId10" Type="http://schemas.openxmlformats.org/officeDocument/2006/relationships/image" Target="../media/image100.jpeg"/><Relationship Id="rId19" Type="http://schemas.openxmlformats.org/officeDocument/2006/relationships/image" Target="../media/image105.png"/><Relationship Id="rId4" Type="http://schemas.openxmlformats.org/officeDocument/2006/relationships/image" Target="../media/image96.jpeg"/><Relationship Id="rId9" Type="http://schemas.openxmlformats.org/officeDocument/2006/relationships/image" Target="../media/image99.jpeg"/><Relationship Id="rId14" Type="http://schemas.openxmlformats.org/officeDocument/2006/relationships/image" Target="../media/image114.svg"/><Relationship Id="rId22" Type="http://schemas.openxmlformats.org/officeDocument/2006/relationships/image" Target="../media/image1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" Type="http://schemas.openxmlformats.org/officeDocument/2006/relationships/image" Target="../media/image1.jpe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18.png"/><Relationship Id="rId20" Type="http://schemas.openxmlformats.org/officeDocument/2006/relationships/image" Target="../media/image1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11" Type="http://schemas.openxmlformats.org/officeDocument/2006/relationships/image" Target="../media/image113.png"/><Relationship Id="rId5" Type="http://schemas.openxmlformats.org/officeDocument/2006/relationships/image" Target="../media/image19.pn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19" Type="http://schemas.openxmlformats.org/officeDocument/2006/relationships/image" Target="../media/image121.png"/><Relationship Id="rId4" Type="http://schemas.openxmlformats.org/officeDocument/2006/relationships/image" Target="../media/image108.jpe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image" Target="../media/image1.jpe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4.jpeg"/><Relationship Id="rId10" Type="http://schemas.openxmlformats.org/officeDocument/2006/relationships/image" Target="../media/image127.jpeg"/><Relationship Id="rId4" Type="http://schemas.openxmlformats.org/officeDocument/2006/relationships/image" Target="../media/image123.jpeg"/><Relationship Id="rId9" Type="http://schemas.openxmlformats.org/officeDocument/2006/relationships/image" Target="../media/image1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3.png"/><Relationship Id="rId3" Type="http://schemas.openxmlformats.org/officeDocument/2006/relationships/image" Target="../media/image1.jpeg"/><Relationship Id="rId7" Type="http://schemas.openxmlformats.org/officeDocument/2006/relationships/image" Target="../media/image128.png"/><Relationship Id="rId12" Type="http://schemas.openxmlformats.org/officeDocument/2006/relationships/image" Target="../media/image149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11" Type="http://schemas.openxmlformats.org/officeDocument/2006/relationships/image" Target="../media/image132.png"/><Relationship Id="rId5" Type="http://schemas.openxmlformats.org/officeDocument/2006/relationships/image" Target="../media/image19.png"/><Relationship Id="rId15" Type="http://schemas.openxmlformats.org/officeDocument/2006/relationships/image" Target="../media/image135.png"/><Relationship Id="rId10" Type="http://schemas.openxmlformats.org/officeDocument/2006/relationships/image" Target="../media/image131.png"/><Relationship Id="rId4" Type="http://schemas.openxmlformats.org/officeDocument/2006/relationships/image" Target="../media/image2.jpeg"/><Relationship Id="rId9" Type="http://schemas.openxmlformats.org/officeDocument/2006/relationships/image" Target="../media/image130.png"/><Relationship Id="rId14" Type="http://schemas.openxmlformats.org/officeDocument/2006/relationships/image" Target="../media/image1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12" Type="http://schemas.openxmlformats.org/officeDocument/2006/relationships/image" Target="../media/image7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4.svg"/><Relationship Id="rId20" Type="http://schemas.openxmlformats.org/officeDocument/2006/relationships/image" Target="../media/image1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19" Type="http://schemas.openxmlformats.org/officeDocument/2006/relationships/image" Target="../media/image13.jpeg"/><Relationship Id="rId4" Type="http://schemas.openxmlformats.org/officeDocument/2006/relationships/image" Target="../media/image2.jpeg"/><Relationship Id="rId9" Type="http://schemas.openxmlformats.org/officeDocument/2006/relationships/image" Target="../media/image7.sv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photo_2024-07-25_12-04-55-Photoroom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0375" y="0"/>
            <a:ext cx="7667625" cy="10287000"/>
          </a:xfrm>
          <a:prstGeom prst="rect">
            <a:avLst/>
          </a:prstGeom>
        </p:spPr>
      </p:pic>
      <p:pic>
        <p:nvPicPr>
          <p:cNvPr id="5" name="Group 132131748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7250" y="895350"/>
            <a:ext cx="2569862" cy="757907"/>
          </a:xfrm>
          <a:prstGeom prst="rect">
            <a:avLst/>
          </a:prstGeom>
        </p:spPr>
      </p:pic>
      <p:pic>
        <p:nvPicPr>
          <p:cNvPr id="6" name="Star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306925" y="6115050"/>
            <a:ext cx="937654" cy="937650"/>
          </a:xfrm>
          <a:prstGeom prst="rect">
            <a:avLst/>
          </a:prstGeom>
        </p:spPr>
      </p:pic>
      <p:pic>
        <p:nvPicPr>
          <p:cNvPr id="7" name="Star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20375" y="9058275"/>
            <a:ext cx="1061479" cy="1061475"/>
          </a:xfrm>
          <a:prstGeom prst="rect">
            <a:avLst/>
          </a:prstGeom>
        </p:spPr>
      </p:pic>
      <p:pic>
        <p:nvPicPr>
          <p:cNvPr id="8" name="image 1566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96275" y="904875"/>
            <a:ext cx="2730182" cy="750853"/>
          </a:xfrm>
          <a:prstGeom prst="rect">
            <a:avLst/>
          </a:prstGeom>
        </p:spPr>
      </p:pic>
      <p:pic>
        <p:nvPicPr>
          <p:cNvPr id="9" name="Asset 3 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2850" y="762000"/>
            <a:ext cx="2771775" cy="1028700"/>
          </a:xfrm>
          <a:prstGeom prst="rect">
            <a:avLst/>
          </a:prstGeom>
        </p:spPr>
      </p:pic>
      <p:pic>
        <p:nvPicPr>
          <p:cNvPr id="10" name="photo_2024-07-25_12-04-55-Photoroom 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01200" y="0"/>
            <a:ext cx="8686800" cy="10287000"/>
          </a:xfrm>
          <a:prstGeom prst="rect">
            <a:avLst/>
          </a:prstGeom>
        </p:spPr>
      </p:pic>
      <p:pic>
        <p:nvPicPr>
          <p:cNvPr id="11" name="Group 208732552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440025" y="371475"/>
            <a:ext cx="2428875" cy="3152775"/>
          </a:xfrm>
          <a:prstGeom prst="rect">
            <a:avLst/>
          </a:prstGeom>
        </p:spPr>
      </p:pic>
      <p:pic>
        <p:nvPicPr>
          <p:cNvPr id="12" name="2024-07-25 15.58.57-Photoroom 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172825" y="729342"/>
            <a:ext cx="2667000" cy="1099458"/>
          </a:xfrm>
          <a:prstGeom prst="rect">
            <a:avLst/>
          </a:prstGeom>
        </p:spPr>
      </p:pic>
      <p:pic>
        <p:nvPicPr>
          <p:cNvPr id="13" name="image 1566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53225" y="733425"/>
            <a:ext cx="1318803" cy="1007632"/>
          </a:xfrm>
          <a:prstGeom prst="rect">
            <a:avLst/>
          </a:prstGeom>
        </p:spPr>
      </p:pic>
      <p:pic>
        <p:nvPicPr>
          <p:cNvPr id="14" name="tg_image_4070585610 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563850" y="495300"/>
            <a:ext cx="2190750" cy="2190750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1845952" y="931404"/>
            <a:ext cx="1600200" cy="685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28"/>
              </a:lnSpc>
              <a:buNone/>
            </a:pPr>
            <a:r>
              <a:rPr lang="en-US" sz="2712">
                <a:solidFill>
                  <a:srgbClr val="1E1E1E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Знание.
</a:t>
            </a:r>
            <a:r>
              <a:rPr lang="en-US" sz="2712">
                <a:solidFill>
                  <a:srgbClr val="1E1E1E"/>
                </a:solidFill>
                <a:latin typeface="Favorit Pro Book" pitchFamily="34" charset="0"/>
                <a:ea typeface="Favorit Pro Book" pitchFamily="34" charset="-122"/>
                <a:cs typeface="Favorit Pro Book" pitchFamily="34" charset="-120"/>
              </a:rPr>
              <a:t>Лекторий</a:t>
            </a:r>
            <a:endParaRPr lang="en-US" sz="2712"/>
          </a:p>
        </p:txBody>
      </p:sp>
      <p:sp>
        <p:nvSpPr>
          <p:cNvPr id="16" name="Text 1"/>
          <p:cNvSpPr/>
          <p:nvPr/>
        </p:nvSpPr>
        <p:spPr>
          <a:xfrm>
            <a:off x="847725" y="3171825"/>
            <a:ext cx="10201275" cy="2619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ВЕЛИКИЕ ЕВРАЗИЙСКИЕ ТОРГОВЫЕ ПУТИ В ИСТОРИЧЕСКОЙ СУДЬБЕ РОССИИ</a:t>
            </a:r>
            <a:endParaRPr lang="en-US" sz="4275"/>
          </a:p>
        </p:txBody>
      </p:sp>
      <p:sp>
        <p:nvSpPr>
          <p:cNvPr id="17" name="-"/>
          <p:cNvSpPr/>
          <p:nvPr/>
        </p:nvSpPr>
        <p:spPr>
          <a:xfrm>
            <a:off x="847725" y="9048750"/>
            <a:ext cx="9515475" cy="762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2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«МАТЕРИАЛ ПОДГОТОВЛЕН ФГАОУ ВО «СЕВАСТОПОЛЬСКИЙ ГОСУДАРСТВЕННЫЙ УНИВЕРСИТЕТ» ДЛЯ ПРОЕКТА: «ИЗ ВАРЯГ</a:t>
            </a:r>
            <a:r>
              <a:t/>
            </a:r>
            <a:br/>
            <a:r>
              <a:rPr lang="en-US" sz="112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В ГРЕКИ: ТЫСЯЧЕЛЕТНЯЯ ИСТОРИЯ ТРАНЗИТА ИДЕЙ, ЛЮДЕЙ И ТЕХНОЛОГИЙ» ПРИ ФИНАНСОВОЙ ПОДДЕРЖКЕ МИНОБРНАУКИ РОССИИ В РАМКАХ ФЕДЕРАЛЬНОГО ПРОЕКТА «ПОПУЛЯРИЗАЦИЯ НАУКИ И ТЕХНОЛОГИЙ» ГОСУДАРСТВЕННОЙ ПРОГРАММЫ
РОССИЙСКОЙ ФЕДЕРАЦИИ «НАУЧНО-ТЕХНОЛОГИЧЕСКОЕ РАЗВИТИЕ РОССИЙСКОЙ ФЕДЕРАЦИИ».</a:t>
            </a:r>
            <a:endParaRPr lang="en-US" sz="1125"/>
          </a:p>
        </p:txBody>
      </p:sp>
      <p:sp>
        <p:nvSpPr>
          <p:cNvPr id="18" name="Text 3"/>
          <p:cNvSpPr/>
          <p:nvPr/>
        </p:nvSpPr>
        <p:spPr>
          <a:xfrm>
            <a:off x="15621000" y="2876550"/>
            <a:ext cx="2095500" cy="5810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77"/>
              </a:lnSpc>
              <a:buNone/>
            </a:pPr>
            <a:r>
              <a:rPr lang="en-US" sz="1555">
                <a:solidFill>
                  <a:srgbClr val="FFFFFF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АРХЕОЛОГИЧЕСКАЯ 
ШКОЛА</a:t>
            </a:r>
            <a:endParaRPr lang="en-US" sz="1555"/>
          </a:p>
        </p:txBody>
      </p:sp>
      <p:sp>
        <p:nvSpPr>
          <p:cNvPr id="19" name="Text 4"/>
          <p:cNvSpPr/>
          <p:nvPr/>
        </p:nvSpPr>
        <p:spPr>
          <a:xfrm>
            <a:off x="847725" y="6486525"/>
            <a:ext cx="8877300" cy="8286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490"/>
              </a:lnSpc>
              <a:buNone/>
            </a:pPr>
            <a:r>
              <a:rPr lang="en-US" sz="5178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ИВАНОВ ИВАН ИВАНОВИЧ</a:t>
            </a:r>
            <a:endParaRPr lang="en-US" sz="5178"/>
          </a:p>
        </p:txBody>
      </p:sp>
      <p:sp>
        <p:nvSpPr>
          <p:cNvPr id="20" name="default_name"/>
          <p:cNvSpPr/>
          <p:nvPr/>
        </p:nvSpPr>
        <p:spPr>
          <a:xfrm>
            <a:off x="847725" y="7305675"/>
            <a:ext cx="1371600" cy="4191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95"/>
              </a:lnSpc>
              <a:buNone/>
            </a:pPr>
            <a:r>
              <a:rPr lang="en-US" sz="2250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РЕГАЛИИ</a:t>
            </a:r>
            <a:endParaRPr lang="en-US" sz="225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QR"/>
          <p:cNvSpPr/>
          <p:nvPr/>
        </p:nvSpPr>
        <p:spPr>
          <a:xfrm>
            <a:off x="-628650" y="7381875"/>
            <a:ext cx="11001375" cy="776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endParaRPr lang="en-US" sz="300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BAB85C1-E9D4-0A47-BF83-020E8B9DA093}"/>
              </a:ext>
            </a:extLst>
          </p:cNvPr>
          <p:cNvSpPr txBox="1"/>
          <p:nvPr/>
        </p:nvSpPr>
        <p:spPr>
          <a:xfrm>
            <a:off x="8645236" y="-11845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x-none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C98D095-856F-DE45-AE21-C9F36A996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26" name="Picture 2" descr="C:\Users\sec_pk_3\Downloads\QR-код для регистрации слушателей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819" y="2776079"/>
            <a:ext cx="4251021" cy="425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1572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1001375" cy="10287000"/>
          </a:xfrm>
          <a:prstGeom prst="rect">
            <a:avLst/>
          </a:prstGeom>
        </p:spPr>
      </p:pic>
      <p:pic>
        <p:nvPicPr>
          <p:cNvPr id="5" name="image 1571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50" y="2295525"/>
            <a:ext cx="7239000" cy="7343775"/>
          </a:xfrm>
          <a:prstGeom prst="rect">
            <a:avLst/>
          </a:prstGeom>
        </p:spPr>
      </p:pic>
      <p:pic>
        <p:nvPicPr>
          <p:cNvPr id="6" name="Group 132131748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5"/>
          </a:xfrm>
          <a:prstGeom prst="rect">
            <a:avLst/>
          </a:prstGeom>
        </p:spPr>
      </p:pic>
      <p:pic>
        <p:nvPicPr>
          <p:cNvPr id="7" name="Line 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8450" y="2783891"/>
            <a:ext cx="8978912" cy="280569"/>
          </a:xfrm>
          <a:prstGeom prst="rect">
            <a:avLst/>
          </a:prstGeom>
        </p:spPr>
      </p:pic>
      <p:pic>
        <p:nvPicPr>
          <p:cNvPr id="8" name="Frame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114550" y="2390775"/>
            <a:ext cx="657225" cy="657225"/>
          </a:xfrm>
          <a:prstGeom prst="rect">
            <a:avLst/>
          </a:prstGeom>
        </p:spPr>
      </p:pic>
      <p:pic>
        <p:nvPicPr>
          <p:cNvPr id="9" name="image 1615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87175" y="781050"/>
            <a:ext cx="3867150" cy="8858250"/>
          </a:xfrm>
          <a:prstGeom prst="rect">
            <a:avLst/>
          </a:prstGeom>
        </p:spPr>
      </p:pic>
      <p:pic>
        <p:nvPicPr>
          <p:cNvPr id="10" name="image 1615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72875" y="800100"/>
            <a:ext cx="3867150" cy="885825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933450" y="590550"/>
            <a:ext cx="12668250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ТЕРРИТОРИИ ВИЗАНТИИ 
И ДРЕВНЕЙ РУСИ</a:t>
            </a:r>
            <a:endParaRPr lang="en-US" sz="4275"/>
          </a:p>
        </p:txBody>
      </p:sp>
      <p:sp>
        <p:nvSpPr>
          <p:cNvPr id="12" name="default_name"/>
          <p:cNvSpPr/>
          <p:nvPr/>
        </p:nvSpPr>
        <p:spPr>
          <a:xfrm>
            <a:off x="14601825" y="1943100"/>
            <a:ext cx="6029325" cy="8001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6375"/>
              </a:lnSpc>
              <a:buNone/>
            </a:pPr>
            <a:r>
              <a:rPr lang="en-US" sz="5250" kern="0" spc="1102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Варяги</a:t>
            </a:r>
            <a:endParaRPr lang="en-US" sz="5250"/>
          </a:p>
        </p:txBody>
      </p:sp>
      <p:sp>
        <p:nvSpPr>
          <p:cNvPr id="13" name="name_01"/>
          <p:cNvSpPr/>
          <p:nvPr/>
        </p:nvSpPr>
        <p:spPr>
          <a:xfrm>
            <a:off x="16249650" y="9096375"/>
            <a:ext cx="2590800" cy="2524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sz="45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01</a:t>
            </a:r>
            <a:endParaRPr lang="en-US" sz="450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897057B3-1E39-F34D-B592-73A36C934A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1571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50" y="2428875"/>
            <a:ext cx="7096125" cy="7200900"/>
          </a:xfrm>
          <a:prstGeom prst="rect">
            <a:avLst/>
          </a:prstGeom>
        </p:spPr>
      </p:pic>
      <p:pic>
        <p:nvPicPr>
          <p:cNvPr id="5" name="image 1572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1001375" cy="10287000"/>
          </a:xfrm>
          <a:prstGeom prst="rect">
            <a:avLst/>
          </a:prstGeom>
        </p:spPr>
      </p:pic>
      <p:pic>
        <p:nvPicPr>
          <p:cNvPr id="14" name="image 15713" descr="preencoded.png">
            <a:extLst>
              <a:ext uri="{FF2B5EF4-FFF2-40B4-BE49-F238E27FC236}">
                <a16:creationId xmlns="" xmlns:a16="http://schemas.microsoft.com/office/drawing/2014/main" id="{62B0FD23-A26B-6C45-9A49-4BD2642DEB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975" y="2286000"/>
            <a:ext cx="7239000" cy="7343775"/>
          </a:xfrm>
          <a:prstGeom prst="rect">
            <a:avLst/>
          </a:prstGeom>
        </p:spPr>
      </p:pic>
      <p:pic>
        <p:nvPicPr>
          <p:cNvPr id="6" name="Group 1321317481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5"/>
          </a:xfrm>
          <a:prstGeom prst="rect">
            <a:avLst/>
          </a:prstGeom>
        </p:spPr>
      </p:pic>
      <p:pic>
        <p:nvPicPr>
          <p:cNvPr id="7" name="Group 208732554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2250" y="895350"/>
            <a:ext cx="5829300" cy="8858250"/>
          </a:xfrm>
          <a:prstGeom prst="rect">
            <a:avLst/>
          </a:prstGeom>
        </p:spPr>
      </p:pic>
      <p:pic>
        <p:nvPicPr>
          <p:cNvPr id="8" name="Frame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76750" y="4029075"/>
            <a:ext cx="695325" cy="695325"/>
          </a:xfrm>
          <a:prstGeom prst="rect">
            <a:avLst/>
          </a:prstGeom>
        </p:spPr>
      </p:pic>
      <p:pic>
        <p:nvPicPr>
          <p:cNvPr id="9" name="Frame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33575" y="2428875"/>
            <a:ext cx="695325" cy="695325"/>
          </a:xfrm>
          <a:prstGeom prst="rect">
            <a:avLst/>
          </a:prstGeom>
        </p:spPr>
      </p:pic>
      <p:pic>
        <p:nvPicPr>
          <p:cNvPr id="10" name="Lin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53025" y="4498392"/>
            <a:ext cx="4968887" cy="280567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942975" y="590550"/>
            <a:ext cx="12668250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ТЕРРИТОРИИ ВИЗАНТИИ 
И ДРЕВНЕЙ РУСИ</a:t>
            </a:r>
            <a:endParaRPr lang="en-US" sz="4275"/>
          </a:p>
        </p:txBody>
      </p:sp>
      <p:sp>
        <p:nvSpPr>
          <p:cNvPr id="12" name="Text 1"/>
          <p:cNvSpPr/>
          <p:nvPr/>
        </p:nvSpPr>
        <p:spPr>
          <a:xfrm>
            <a:off x="14773275" y="1809750"/>
            <a:ext cx="3429000" cy="2400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375"/>
              </a:lnSpc>
              <a:buNone/>
            </a:pPr>
            <a:r>
              <a:rPr lang="en-US" sz="5250" kern="0" spc="1102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Жители Древней Руси</a:t>
            </a:r>
            <a:endParaRPr lang="en-US" sz="5250"/>
          </a:p>
        </p:txBody>
      </p:sp>
      <p:sp>
        <p:nvSpPr>
          <p:cNvPr id="13" name="name_02"/>
          <p:cNvSpPr/>
          <p:nvPr/>
        </p:nvSpPr>
        <p:spPr>
          <a:xfrm>
            <a:off x="16249650" y="9220200"/>
            <a:ext cx="2590800" cy="2524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sz="45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02</a:t>
            </a:r>
            <a:endParaRPr lang="en-US" sz="4500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416F4745-742C-2F45-B172-4B29A910963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1571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1001375" cy="10287000"/>
          </a:xfrm>
          <a:prstGeom prst="rect">
            <a:avLst/>
          </a:prstGeom>
        </p:spPr>
      </p:pic>
      <p:pic>
        <p:nvPicPr>
          <p:cNvPr id="5" name="Group 132131748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5"/>
          </a:xfrm>
          <a:prstGeom prst="rect">
            <a:avLst/>
          </a:prstGeom>
        </p:spPr>
      </p:pic>
      <p:pic>
        <p:nvPicPr>
          <p:cNvPr id="6" name="image 157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650" y="2324100"/>
            <a:ext cx="7200900" cy="7305675"/>
          </a:xfrm>
          <a:prstGeom prst="rect">
            <a:avLst/>
          </a:prstGeom>
        </p:spPr>
      </p:pic>
      <p:pic>
        <p:nvPicPr>
          <p:cNvPr id="7" name="Frame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7225" y="3962400"/>
            <a:ext cx="752475" cy="752475"/>
          </a:xfrm>
          <a:prstGeom prst="rect">
            <a:avLst/>
          </a:prstGeom>
        </p:spPr>
      </p:pic>
      <p:pic>
        <p:nvPicPr>
          <p:cNvPr id="8" name="Frame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162175" y="2343150"/>
            <a:ext cx="752475" cy="752475"/>
          </a:xfrm>
          <a:prstGeom prst="rect">
            <a:avLst/>
          </a:prstGeom>
        </p:spPr>
      </p:pic>
      <p:pic>
        <p:nvPicPr>
          <p:cNvPr id="9" name="Frame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29200" y="7543800"/>
            <a:ext cx="752475" cy="752475"/>
          </a:xfrm>
          <a:prstGeom prst="rect">
            <a:avLst/>
          </a:prstGeom>
        </p:spPr>
      </p:pic>
      <p:pic>
        <p:nvPicPr>
          <p:cNvPr id="10" name="Lin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62625" y="8013117"/>
            <a:ext cx="4721237" cy="280567"/>
          </a:xfrm>
          <a:prstGeom prst="rect">
            <a:avLst/>
          </a:prstGeom>
        </p:spPr>
      </p:pic>
      <p:pic>
        <p:nvPicPr>
          <p:cNvPr id="11" name="image 1615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6625" y="1295400"/>
            <a:ext cx="3867150" cy="8753475"/>
          </a:xfrm>
          <a:prstGeom prst="rect">
            <a:avLst/>
          </a:prstGeom>
        </p:spPr>
      </p:pic>
      <p:pic>
        <p:nvPicPr>
          <p:cNvPr id="12" name="image 1615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44225" y="1257300"/>
            <a:ext cx="3905250" cy="8829675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942975" y="590550"/>
            <a:ext cx="12668250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ТЕРРИТОРИИ ВИЗАНТИИ 
И ДРЕВНЕЙ РУСИ</a:t>
            </a:r>
            <a:endParaRPr lang="en-US" sz="4275"/>
          </a:p>
        </p:txBody>
      </p:sp>
      <p:sp>
        <p:nvSpPr>
          <p:cNvPr id="14" name="default_name"/>
          <p:cNvSpPr/>
          <p:nvPr/>
        </p:nvSpPr>
        <p:spPr>
          <a:xfrm>
            <a:off x="14744700" y="1952625"/>
            <a:ext cx="6029325" cy="8001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6375"/>
              </a:lnSpc>
              <a:buNone/>
            </a:pPr>
            <a:r>
              <a:rPr lang="en-US" sz="5250" kern="0" spc="1102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Греки</a:t>
            </a:r>
            <a:endParaRPr lang="en-US" sz="5250"/>
          </a:p>
        </p:txBody>
      </p:sp>
      <p:sp>
        <p:nvSpPr>
          <p:cNvPr id="15" name="name_03"/>
          <p:cNvSpPr/>
          <p:nvPr/>
        </p:nvSpPr>
        <p:spPr>
          <a:xfrm>
            <a:off x="16249650" y="9220200"/>
            <a:ext cx="2590800" cy="2524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sz="45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03</a:t>
            </a:r>
            <a:endParaRPr lang="en-US" sz="4500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DC3E4F18-AD0E-014C-8C7F-F6AC1D01C33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1567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6700" y="1066799"/>
            <a:ext cx="11714076" cy="9220201"/>
          </a:xfrm>
          <a:prstGeom prst="rect">
            <a:avLst/>
          </a:prstGeom>
        </p:spPr>
      </p:pic>
      <p:pic>
        <p:nvPicPr>
          <p:cNvPr id="5" name="Group 132131748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5"/>
          </a:xfrm>
          <a:prstGeom prst="rect">
            <a:avLst/>
          </a:prstGeom>
        </p:spPr>
      </p:pic>
      <p:pic>
        <p:nvPicPr>
          <p:cNvPr id="6" name="image 1567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58550" y="847725"/>
            <a:ext cx="6469968" cy="6301151"/>
          </a:xfrm>
          <a:prstGeom prst="rect">
            <a:avLst/>
          </a:prstGeom>
        </p:spPr>
      </p:pic>
      <p:pic>
        <p:nvPicPr>
          <p:cNvPr id="7" name="image 1567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849" y="1777798"/>
            <a:ext cx="5560293" cy="5118777"/>
          </a:xfrm>
          <a:prstGeom prst="rect">
            <a:avLst/>
          </a:prstGeom>
        </p:spPr>
      </p:pic>
      <p:pic>
        <p:nvPicPr>
          <p:cNvPr id="8" name="image 1567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7192" y="5553080"/>
            <a:ext cx="5415074" cy="4733920"/>
          </a:xfrm>
          <a:prstGeom prst="rect">
            <a:avLst/>
          </a:prstGeom>
        </p:spPr>
      </p:pic>
      <p:pic>
        <p:nvPicPr>
          <p:cNvPr id="9" name="image 1567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73075" y="5657850"/>
            <a:ext cx="5114925" cy="4629150"/>
          </a:xfrm>
          <a:prstGeom prst="rect">
            <a:avLst/>
          </a:prstGeom>
        </p:spPr>
      </p:pic>
      <p:sp>
        <p:nvSpPr>
          <p:cNvPr id="10" name="-"/>
          <p:cNvSpPr/>
          <p:nvPr/>
        </p:nvSpPr>
        <p:spPr>
          <a:xfrm>
            <a:off x="933450" y="590550"/>
            <a:ext cx="12668250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СТАРТЕР-ПАК ШКОЛЬНИКА</a:t>
            </a:r>
            <a:endParaRPr lang="en-US" sz="4275"/>
          </a:p>
        </p:txBody>
      </p:sp>
      <p:sp>
        <p:nvSpPr>
          <p:cNvPr id="11" name="name_04"/>
          <p:cNvSpPr/>
          <p:nvPr/>
        </p:nvSpPr>
        <p:spPr>
          <a:xfrm>
            <a:off x="16249650" y="9201150"/>
            <a:ext cx="2590800" cy="2524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sz="45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04</a:t>
            </a:r>
            <a:endParaRPr lang="en-US" sz="450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4940709-EE06-8248-8369-250D3E407D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1569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63775" y="8258175"/>
            <a:ext cx="1962150" cy="1619250"/>
          </a:xfrm>
          <a:prstGeom prst="rect">
            <a:avLst/>
          </a:prstGeom>
        </p:spPr>
      </p:pic>
      <p:pic>
        <p:nvPicPr>
          <p:cNvPr id="5" name="Group 132131748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5"/>
          </a:xfrm>
          <a:prstGeom prst="rect">
            <a:avLst/>
          </a:prstGeom>
        </p:spPr>
      </p:pic>
      <p:pic>
        <p:nvPicPr>
          <p:cNvPr id="6" name="image 1568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3113" y="1409700"/>
            <a:ext cx="2366925" cy="2710682"/>
          </a:xfrm>
          <a:prstGeom prst="rect">
            <a:avLst/>
          </a:prstGeom>
        </p:spPr>
      </p:pic>
      <p:pic>
        <p:nvPicPr>
          <p:cNvPr id="7" name="image 1568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7100" y="7267575"/>
            <a:ext cx="2472482" cy="2415585"/>
          </a:xfrm>
          <a:prstGeom prst="rect">
            <a:avLst/>
          </a:prstGeom>
        </p:spPr>
      </p:pic>
      <p:pic>
        <p:nvPicPr>
          <p:cNvPr id="8" name="image 1568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6325" y="190500"/>
            <a:ext cx="2943947" cy="2841132"/>
          </a:xfrm>
          <a:prstGeom prst="rect">
            <a:avLst/>
          </a:prstGeom>
        </p:spPr>
      </p:pic>
      <p:pic>
        <p:nvPicPr>
          <p:cNvPr id="9" name="image 1568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401550" y="7991475"/>
            <a:ext cx="1495425" cy="1562100"/>
          </a:xfrm>
          <a:prstGeom prst="rect">
            <a:avLst/>
          </a:prstGeom>
        </p:spPr>
      </p:pic>
      <p:pic>
        <p:nvPicPr>
          <p:cNvPr id="10" name="image 1569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144750" y="2762250"/>
            <a:ext cx="2419350" cy="1971675"/>
          </a:xfrm>
          <a:prstGeom prst="rect">
            <a:avLst/>
          </a:prstGeom>
        </p:spPr>
      </p:pic>
      <p:pic>
        <p:nvPicPr>
          <p:cNvPr id="11" name="image 1568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43700" y="5562600"/>
            <a:ext cx="1533525" cy="1876425"/>
          </a:xfrm>
          <a:prstGeom prst="rect">
            <a:avLst/>
          </a:prstGeom>
        </p:spPr>
      </p:pic>
      <p:pic>
        <p:nvPicPr>
          <p:cNvPr id="12" name="image 1570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72800" y="1590675"/>
            <a:ext cx="1733550" cy="1762125"/>
          </a:xfrm>
          <a:prstGeom prst="rect">
            <a:avLst/>
          </a:prstGeom>
        </p:spPr>
      </p:pic>
      <p:pic>
        <p:nvPicPr>
          <p:cNvPr id="13" name="image 1569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3825" y="3200402"/>
            <a:ext cx="2781675" cy="2730104"/>
          </a:xfrm>
          <a:prstGeom prst="rect">
            <a:avLst/>
          </a:prstGeom>
        </p:spPr>
      </p:pic>
      <p:pic>
        <p:nvPicPr>
          <p:cNvPr id="14" name="image 1570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19500" y="3057525"/>
            <a:ext cx="2970237" cy="3376619"/>
          </a:xfrm>
          <a:prstGeom prst="rect">
            <a:avLst/>
          </a:prstGeom>
        </p:spPr>
      </p:pic>
      <p:pic>
        <p:nvPicPr>
          <p:cNvPr id="15" name="image 1569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48575" y="8201025"/>
            <a:ext cx="1421923" cy="1233476"/>
          </a:xfrm>
          <a:prstGeom prst="rect">
            <a:avLst/>
          </a:prstGeom>
        </p:spPr>
      </p:pic>
      <p:pic>
        <p:nvPicPr>
          <p:cNvPr id="16" name="image 1569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373188" y="4743450"/>
            <a:ext cx="3252756" cy="3166488"/>
          </a:xfrm>
          <a:prstGeom prst="rect">
            <a:avLst/>
          </a:prstGeom>
        </p:spPr>
      </p:pic>
      <p:pic>
        <p:nvPicPr>
          <p:cNvPr id="17" name="image 1569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67575" y="2495550"/>
            <a:ext cx="2562225" cy="1352550"/>
          </a:xfrm>
          <a:prstGeom prst="rect">
            <a:avLst/>
          </a:prstGeom>
        </p:spPr>
      </p:pic>
      <p:pic>
        <p:nvPicPr>
          <p:cNvPr id="18" name="image 1570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134975" y="533400"/>
            <a:ext cx="2857500" cy="2114550"/>
          </a:xfrm>
          <a:prstGeom prst="rect">
            <a:avLst/>
          </a:prstGeom>
        </p:spPr>
      </p:pic>
      <p:pic>
        <p:nvPicPr>
          <p:cNvPr id="19" name="image 15695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2662297" y="3811925"/>
            <a:ext cx="1924389" cy="3229301"/>
          </a:xfrm>
          <a:prstGeom prst="rect">
            <a:avLst/>
          </a:prstGeom>
        </p:spPr>
      </p:pic>
      <p:pic>
        <p:nvPicPr>
          <p:cNvPr id="20" name="image 1569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0550" y="6600825"/>
            <a:ext cx="2481195" cy="3270419"/>
          </a:xfrm>
          <a:prstGeom prst="rect">
            <a:avLst/>
          </a:prstGeom>
        </p:spPr>
      </p:pic>
      <p:pic>
        <p:nvPicPr>
          <p:cNvPr id="21" name="image 1569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172575" y="3952873"/>
            <a:ext cx="3858685" cy="2948471"/>
          </a:xfrm>
          <a:prstGeom prst="rect">
            <a:avLst/>
          </a:prstGeom>
        </p:spPr>
      </p:pic>
      <p:pic>
        <p:nvPicPr>
          <p:cNvPr id="22" name="image 1569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648825" y="7448550"/>
            <a:ext cx="1924050" cy="1590675"/>
          </a:xfrm>
          <a:prstGeom prst="rect">
            <a:avLst/>
          </a:prstGeom>
        </p:spPr>
      </p:pic>
      <p:sp>
        <p:nvSpPr>
          <p:cNvPr id="23" name="-"/>
          <p:cNvSpPr/>
          <p:nvPr/>
        </p:nvSpPr>
        <p:spPr>
          <a:xfrm>
            <a:off x="857250" y="590550"/>
            <a:ext cx="12668250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СТАРТЕР-ПАК</a:t>
            </a:r>
            <a:endParaRPr lang="en-US" sz="4275"/>
          </a:p>
        </p:txBody>
      </p:sp>
      <p:sp>
        <p:nvSpPr>
          <p:cNvPr id="24" name="name_7"/>
          <p:cNvSpPr/>
          <p:nvPr/>
        </p:nvSpPr>
        <p:spPr>
          <a:xfrm>
            <a:off x="6962775" y="2686055"/>
            <a:ext cx="2571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7</a:t>
            </a:r>
            <a:endParaRPr lang="en-US" sz="6000"/>
          </a:p>
        </p:txBody>
      </p:sp>
      <p:sp>
        <p:nvSpPr>
          <p:cNvPr id="25" name="name_6"/>
          <p:cNvSpPr/>
          <p:nvPr/>
        </p:nvSpPr>
        <p:spPr>
          <a:xfrm>
            <a:off x="3609975" y="3162300"/>
            <a:ext cx="2571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6</a:t>
            </a:r>
            <a:endParaRPr lang="en-US" sz="6000"/>
          </a:p>
        </p:txBody>
      </p:sp>
      <p:sp>
        <p:nvSpPr>
          <p:cNvPr id="26" name="name_1"/>
          <p:cNvSpPr/>
          <p:nvPr/>
        </p:nvSpPr>
        <p:spPr>
          <a:xfrm>
            <a:off x="8001000" y="7439025"/>
            <a:ext cx="30480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</a:t>
            </a:r>
            <a:endParaRPr lang="en-US" sz="6000"/>
          </a:p>
        </p:txBody>
      </p:sp>
      <p:sp>
        <p:nvSpPr>
          <p:cNvPr id="27" name="name_2"/>
          <p:cNvSpPr/>
          <p:nvPr/>
        </p:nvSpPr>
        <p:spPr>
          <a:xfrm>
            <a:off x="2047875" y="5648325"/>
            <a:ext cx="3714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2</a:t>
            </a:r>
            <a:endParaRPr lang="en-US" sz="6000"/>
          </a:p>
        </p:txBody>
      </p:sp>
      <p:sp>
        <p:nvSpPr>
          <p:cNvPr id="28" name="name_8"/>
          <p:cNvSpPr/>
          <p:nvPr/>
        </p:nvSpPr>
        <p:spPr>
          <a:xfrm>
            <a:off x="4191000" y="6324600"/>
            <a:ext cx="2190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8</a:t>
            </a:r>
            <a:endParaRPr lang="en-US" sz="6000"/>
          </a:p>
        </p:txBody>
      </p:sp>
      <p:sp>
        <p:nvSpPr>
          <p:cNvPr id="29" name="name_13"/>
          <p:cNvSpPr/>
          <p:nvPr/>
        </p:nvSpPr>
        <p:spPr>
          <a:xfrm>
            <a:off x="8496300" y="4238625"/>
            <a:ext cx="59055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13</a:t>
            </a:r>
            <a:endParaRPr lang="en-US" sz="6000"/>
          </a:p>
        </p:txBody>
      </p:sp>
      <p:sp>
        <p:nvSpPr>
          <p:cNvPr id="30" name="name_17"/>
          <p:cNvSpPr/>
          <p:nvPr/>
        </p:nvSpPr>
        <p:spPr>
          <a:xfrm>
            <a:off x="8162925" y="9801225"/>
            <a:ext cx="5238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17</a:t>
            </a:r>
            <a:endParaRPr lang="en-US" sz="6000"/>
          </a:p>
        </p:txBody>
      </p:sp>
      <p:sp>
        <p:nvSpPr>
          <p:cNvPr id="31" name="name_18"/>
          <p:cNvSpPr/>
          <p:nvPr/>
        </p:nvSpPr>
        <p:spPr>
          <a:xfrm>
            <a:off x="847725" y="9220200"/>
            <a:ext cx="49530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18</a:t>
            </a:r>
            <a:endParaRPr lang="en-US" sz="6000"/>
          </a:p>
        </p:txBody>
      </p:sp>
      <p:sp>
        <p:nvSpPr>
          <p:cNvPr id="32" name="name_3"/>
          <p:cNvSpPr/>
          <p:nvPr/>
        </p:nvSpPr>
        <p:spPr>
          <a:xfrm>
            <a:off x="10410825" y="9401175"/>
            <a:ext cx="31432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3</a:t>
            </a:r>
            <a:endParaRPr lang="en-US" sz="6000"/>
          </a:p>
        </p:txBody>
      </p:sp>
      <p:sp>
        <p:nvSpPr>
          <p:cNvPr id="33" name="name_10"/>
          <p:cNvSpPr/>
          <p:nvPr/>
        </p:nvSpPr>
        <p:spPr>
          <a:xfrm>
            <a:off x="10458450" y="6791325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10</a:t>
            </a:r>
            <a:endParaRPr lang="en-US" sz="6000"/>
          </a:p>
        </p:txBody>
      </p:sp>
      <p:sp>
        <p:nvSpPr>
          <p:cNvPr id="34" name="name_4"/>
          <p:cNvSpPr/>
          <p:nvPr/>
        </p:nvSpPr>
        <p:spPr>
          <a:xfrm>
            <a:off x="13668375" y="7267575"/>
            <a:ext cx="2571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4</a:t>
            </a:r>
            <a:endParaRPr lang="en-US" sz="6000"/>
          </a:p>
        </p:txBody>
      </p:sp>
      <p:sp>
        <p:nvSpPr>
          <p:cNvPr id="35" name="name_5"/>
          <p:cNvSpPr/>
          <p:nvPr/>
        </p:nvSpPr>
        <p:spPr>
          <a:xfrm>
            <a:off x="11696700" y="3495675"/>
            <a:ext cx="31432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5</a:t>
            </a:r>
            <a:endParaRPr lang="en-US" sz="6000"/>
          </a:p>
        </p:txBody>
      </p:sp>
      <p:sp>
        <p:nvSpPr>
          <p:cNvPr id="36" name="name_15"/>
          <p:cNvSpPr/>
          <p:nvPr/>
        </p:nvSpPr>
        <p:spPr>
          <a:xfrm>
            <a:off x="14277975" y="3124200"/>
            <a:ext cx="59055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15</a:t>
            </a:r>
            <a:endParaRPr lang="en-US" sz="6000"/>
          </a:p>
        </p:txBody>
      </p:sp>
      <p:sp>
        <p:nvSpPr>
          <p:cNvPr id="37" name="name_16"/>
          <p:cNvSpPr/>
          <p:nvPr/>
        </p:nvSpPr>
        <p:spPr>
          <a:xfrm>
            <a:off x="16325850" y="7534275"/>
            <a:ext cx="53340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16</a:t>
            </a:r>
            <a:endParaRPr lang="en-US" sz="6000"/>
          </a:p>
        </p:txBody>
      </p:sp>
      <p:sp>
        <p:nvSpPr>
          <p:cNvPr id="38" name="name_14"/>
          <p:cNvSpPr/>
          <p:nvPr/>
        </p:nvSpPr>
        <p:spPr>
          <a:xfrm>
            <a:off x="15592425" y="9048750"/>
            <a:ext cx="53340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14</a:t>
            </a:r>
            <a:endParaRPr lang="en-US" sz="6000"/>
          </a:p>
        </p:txBody>
      </p:sp>
      <p:sp>
        <p:nvSpPr>
          <p:cNvPr id="39" name="name_12"/>
          <p:cNvSpPr/>
          <p:nvPr/>
        </p:nvSpPr>
        <p:spPr>
          <a:xfrm>
            <a:off x="5943600" y="8543930"/>
            <a:ext cx="6381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12</a:t>
            </a:r>
            <a:endParaRPr lang="en-US" sz="6000"/>
          </a:p>
        </p:txBody>
      </p:sp>
      <p:sp>
        <p:nvSpPr>
          <p:cNvPr id="40" name="name_9"/>
          <p:cNvSpPr/>
          <p:nvPr/>
        </p:nvSpPr>
        <p:spPr>
          <a:xfrm>
            <a:off x="12858750" y="9677400"/>
            <a:ext cx="2571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9</a:t>
            </a:r>
            <a:endParaRPr lang="en-US" sz="6000"/>
          </a:p>
        </p:txBody>
      </p:sp>
      <p:sp>
        <p:nvSpPr>
          <p:cNvPr id="41" name="name_11"/>
          <p:cNvSpPr/>
          <p:nvPr/>
        </p:nvSpPr>
        <p:spPr>
          <a:xfrm>
            <a:off x="15792450" y="4876800"/>
            <a:ext cx="58102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11</a:t>
            </a:r>
            <a:endParaRPr lang="en-US" sz="6000"/>
          </a:p>
        </p:txBody>
      </p:sp>
      <p:sp>
        <p:nvSpPr>
          <p:cNvPr id="42" name="name_05"/>
          <p:cNvSpPr/>
          <p:nvPr/>
        </p:nvSpPr>
        <p:spPr>
          <a:xfrm>
            <a:off x="16249650" y="9210675"/>
            <a:ext cx="2590800" cy="2524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sz="45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05</a:t>
            </a:r>
            <a:endParaRPr lang="en-US" sz="4500"/>
          </a:p>
        </p:txBody>
      </p:sp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CCCDAB4E-76FB-CE45-9E71-A896F0A5733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132131748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5"/>
          </a:xfrm>
          <a:prstGeom prst="rect">
            <a:avLst/>
          </a:prstGeom>
        </p:spPr>
      </p:pic>
      <p:pic>
        <p:nvPicPr>
          <p:cNvPr id="5" name="image 1568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1008" y="2880066"/>
            <a:ext cx="960025" cy="1099457"/>
          </a:xfrm>
          <a:prstGeom prst="rect">
            <a:avLst/>
          </a:prstGeom>
        </p:spPr>
      </p:pic>
      <p:pic>
        <p:nvPicPr>
          <p:cNvPr id="6" name="image 1568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5269" y="5128013"/>
            <a:ext cx="1282416" cy="1252905"/>
          </a:xfrm>
          <a:prstGeom prst="rect">
            <a:avLst/>
          </a:prstGeom>
        </p:spPr>
      </p:pic>
      <p:pic>
        <p:nvPicPr>
          <p:cNvPr id="7" name="image 1568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5232" y="2765050"/>
            <a:ext cx="1166850" cy="1045561"/>
          </a:xfrm>
          <a:prstGeom prst="rect">
            <a:avLst/>
          </a:prstGeom>
        </p:spPr>
      </p:pic>
      <p:pic>
        <p:nvPicPr>
          <p:cNvPr id="8" name="image 1568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354" y="5274394"/>
            <a:ext cx="999769" cy="1045561"/>
          </a:xfrm>
          <a:prstGeom prst="rect">
            <a:avLst/>
          </a:prstGeom>
        </p:spPr>
      </p:pic>
      <p:pic>
        <p:nvPicPr>
          <p:cNvPr id="9" name="image 1569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58256" y="5232574"/>
            <a:ext cx="1286210" cy="1045561"/>
          </a:xfrm>
          <a:prstGeom prst="rect">
            <a:avLst/>
          </a:prstGeom>
        </p:spPr>
      </p:pic>
      <p:pic>
        <p:nvPicPr>
          <p:cNvPr id="10" name="image 1568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816" y="2838245"/>
            <a:ext cx="853715" cy="1045561"/>
          </a:xfrm>
          <a:prstGeom prst="rect">
            <a:avLst/>
          </a:prstGeom>
        </p:spPr>
      </p:pic>
      <p:pic>
        <p:nvPicPr>
          <p:cNvPr id="11" name="Line 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6250" y="4795317"/>
            <a:ext cx="5698305" cy="19050"/>
          </a:xfrm>
          <a:prstGeom prst="rect">
            <a:avLst/>
          </a:prstGeom>
        </p:spPr>
      </p:pic>
      <p:pic>
        <p:nvPicPr>
          <p:cNvPr id="12" name="Line 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85656" y="4795317"/>
            <a:ext cx="5698305" cy="19050"/>
          </a:xfrm>
          <a:prstGeom prst="rect">
            <a:avLst/>
          </a:prstGeom>
        </p:spPr>
      </p:pic>
      <p:pic>
        <p:nvPicPr>
          <p:cNvPr id="13" name="Line 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479411" y="4795317"/>
            <a:ext cx="6336097" cy="19050"/>
          </a:xfrm>
          <a:prstGeom prst="rect">
            <a:avLst/>
          </a:prstGeom>
        </p:spPr>
      </p:pic>
      <p:pic>
        <p:nvPicPr>
          <p:cNvPr id="14" name="Lin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67371" y="2809873"/>
            <a:ext cx="19050" cy="4014953"/>
          </a:xfrm>
          <a:prstGeom prst="rect">
            <a:avLst/>
          </a:prstGeom>
        </p:spPr>
      </p:pic>
      <p:pic>
        <p:nvPicPr>
          <p:cNvPr id="15" name="Line 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76778" y="2806873"/>
            <a:ext cx="19050" cy="4014953"/>
          </a:xfrm>
          <a:prstGeom prst="rect">
            <a:avLst/>
          </a:prstGeom>
        </p:spPr>
      </p:pic>
      <p:pic>
        <p:nvPicPr>
          <p:cNvPr id="16" name="Line 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708261" y="2806873"/>
            <a:ext cx="19050" cy="4014953"/>
          </a:xfrm>
          <a:prstGeom prst="rect">
            <a:avLst/>
          </a:prstGeom>
        </p:spPr>
      </p:pic>
      <p:pic>
        <p:nvPicPr>
          <p:cNvPr id="17" name="Line 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439525" y="2876550"/>
            <a:ext cx="38100" cy="6191250"/>
          </a:xfrm>
          <a:prstGeom prst="rect">
            <a:avLst/>
          </a:prstGeom>
        </p:spPr>
      </p:pic>
      <p:pic>
        <p:nvPicPr>
          <p:cNvPr id="18" name="Line 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57875" y="2809875"/>
            <a:ext cx="38100" cy="6257925"/>
          </a:xfrm>
          <a:prstGeom prst="rect">
            <a:avLst/>
          </a:prstGeom>
        </p:spPr>
      </p:pic>
      <p:pic>
        <p:nvPicPr>
          <p:cNvPr id="19" name="Line 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85775" y="2809875"/>
            <a:ext cx="38100" cy="6257925"/>
          </a:xfrm>
          <a:prstGeom prst="rect">
            <a:avLst/>
          </a:prstGeom>
        </p:spPr>
      </p:pic>
      <p:pic>
        <p:nvPicPr>
          <p:cNvPr id="20" name="Line 2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821275" y="2809875"/>
            <a:ext cx="38100" cy="6257925"/>
          </a:xfrm>
          <a:prstGeom prst="rect">
            <a:avLst/>
          </a:prstGeom>
        </p:spPr>
      </p:pic>
      <p:pic>
        <p:nvPicPr>
          <p:cNvPr id="21" name="Line 1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93927" y="2806873"/>
            <a:ext cx="10455" cy="4014953"/>
          </a:xfrm>
          <a:prstGeom prst="rect">
            <a:avLst/>
          </a:prstGeom>
        </p:spPr>
      </p:pic>
      <p:pic>
        <p:nvPicPr>
          <p:cNvPr id="22" name="Line 1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694738" y="2806873"/>
            <a:ext cx="19050" cy="4014953"/>
          </a:xfrm>
          <a:prstGeom prst="rect">
            <a:avLst/>
          </a:prstGeom>
        </p:spPr>
      </p:pic>
      <p:pic>
        <p:nvPicPr>
          <p:cNvPr id="23" name="Line 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726221" y="2806873"/>
            <a:ext cx="19050" cy="4014953"/>
          </a:xfrm>
          <a:prstGeom prst="rect">
            <a:avLst/>
          </a:prstGeom>
        </p:spPr>
      </p:pic>
      <p:pic>
        <p:nvPicPr>
          <p:cNvPr id="24" name="image 15691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32475" y="3004403"/>
            <a:ext cx="1258937" cy="1038916"/>
          </a:xfrm>
          <a:prstGeom prst="rect">
            <a:avLst/>
          </a:prstGeom>
        </p:spPr>
      </p:pic>
      <p:pic>
        <p:nvPicPr>
          <p:cNvPr id="25" name="image 1570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779544" y="3004403"/>
            <a:ext cx="1788111" cy="1038916"/>
          </a:xfrm>
          <a:prstGeom prst="rect">
            <a:avLst/>
          </a:prstGeom>
        </p:spPr>
      </p:pic>
      <p:pic>
        <p:nvPicPr>
          <p:cNvPr id="26" name="image 15707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139660" y="2789839"/>
            <a:ext cx="1095784" cy="1189379"/>
          </a:xfrm>
          <a:prstGeom prst="rect">
            <a:avLst/>
          </a:prstGeom>
        </p:spPr>
      </p:pic>
      <p:pic>
        <p:nvPicPr>
          <p:cNvPr id="27" name="image 15708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13153" y="5149997"/>
            <a:ext cx="887686" cy="1170043"/>
          </a:xfrm>
          <a:prstGeom prst="rect">
            <a:avLst/>
          </a:prstGeom>
        </p:spPr>
      </p:pic>
      <p:pic>
        <p:nvPicPr>
          <p:cNvPr id="28" name="image 15706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039249" y="5149983"/>
            <a:ext cx="1256239" cy="1038916"/>
          </a:xfrm>
          <a:prstGeom prst="rect">
            <a:avLst/>
          </a:prstGeom>
        </p:spPr>
      </p:pic>
      <p:pic>
        <p:nvPicPr>
          <p:cNvPr id="29" name="image 15703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026774" y="5149983"/>
            <a:ext cx="1022077" cy="1038916"/>
          </a:xfrm>
          <a:prstGeom prst="rect">
            <a:avLst/>
          </a:prstGeom>
        </p:spPr>
      </p:pic>
      <p:pic>
        <p:nvPicPr>
          <p:cNvPr id="30" name="image 15697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733237" y="3004403"/>
            <a:ext cx="1962410" cy="1038916"/>
          </a:xfrm>
          <a:prstGeom prst="rect">
            <a:avLst/>
          </a:prstGeom>
        </p:spPr>
      </p:pic>
      <p:pic>
        <p:nvPicPr>
          <p:cNvPr id="31" name="image 15699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5922749" y="2552700"/>
            <a:ext cx="1765548" cy="1490077"/>
          </a:xfrm>
          <a:prstGeom prst="rect">
            <a:avLst/>
          </a:prstGeom>
        </p:spPr>
      </p:pic>
      <p:pic>
        <p:nvPicPr>
          <p:cNvPr id="32" name="image 15701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6329347" y="5037060"/>
            <a:ext cx="1092994" cy="1242531"/>
          </a:xfrm>
          <a:prstGeom prst="rect">
            <a:avLst/>
          </a:prstGeom>
        </p:spPr>
      </p:pic>
      <p:pic>
        <p:nvPicPr>
          <p:cNvPr id="33" name="image 15696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3912676" y="4799912"/>
            <a:ext cx="1702548" cy="1657394"/>
          </a:xfrm>
          <a:prstGeom prst="rect">
            <a:avLst/>
          </a:prstGeom>
        </p:spPr>
      </p:pic>
      <p:pic>
        <p:nvPicPr>
          <p:cNvPr id="34" name="image 15698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2117139" y="5217747"/>
            <a:ext cx="1197638" cy="1038916"/>
          </a:xfrm>
          <a:prstGeom prst="rect">
            <a:avLst/>
          </a:prstGeom>
        </p:spPr>
      </p:pic>
      <p:pic>
        <p:nvPicPr>
          <p:cNvPr id="35" name="image 15700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3932991" y="3052679"/>
            <a:ext cx="1402535" cy="1038916"/>
          </a:xfrm>
          <a:prstGeom prst="rect">
            <a:avLst/>
          </a:prstGeom>
        </p:spPr>
      </p:pic>
      <p:sp>
        <p:nvSpPr>
          <p:cNvPr id="36" name="-"/>
          <p:cNvSpPr/>
          <p:nvPr/>
        </p:nvSpPr>
        <p:spPr>
          <a:xfrm>
            <a:off x="857250" y="590550"/>
            <a:ext cx="12668250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СТАРТЕР-ПАК</a:t>
            </a:r>
            <a:endParaRPr lang="en-US" sz="4275"/>
          </a:p>
        </p:txBody>
      </p:sp>
      <p:sp>
        <p:nvSpPr>
          <p:cNvPr id="37" name="name_9"/>
          <p:cNvSpPr/>
          <p:nvPr/>
        </p:nvSpPr>
        <p:spPr>
          <a:xfrm>
            <a:off x="1019919" y="6644087"/>
            <a:ext cx="186089" cy="3335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6"/>
              </a:lnSpc>
              <a:buNone/>
            </a:pPr>
            <a:r>
              <a:rPr lang="en-US" sz="4116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9</a:t>
            </a:r>
            <a:endParaRPr lang="en-US" sz="4116"/>
          </a:p>
        </p:txBody>
      </p:sp>
      <p:sp>
        <p:nvSpPr>
          <p:cNvPr id="38" name="name_6"/>
          <p:cNvSpPr/>
          <p:nvPr/>
        </p:nvSpPr>
        <p:spPr>
          <a:xfrm>
            <a:off x="2881015" y="4260205"/>
            <a:ext cx="186089" cy="3335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6"/>
              </a:lnSpc>
              <a:buNone/>
            </a:pPr>
            <a:r>
              <a:rPr lang="en-US" sz="4116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6</a:t>
            </a:r>
            <a:endParaRPr lang="en-US" sz="4116"/>
          </a:p>
        </p:txBody>
      </p:sp>
      <p:sp>
        <p:nvSpPr>
          <p:cNvPr id="39" name="name_1"/>
          <p:cNvSpPr/>
          <p:nvPr/>
        </p:nvSpPr>
        <p:spPr>
          <a:xfrm>
            <a:off x="1061740" y="4260205"/>
            <a:ext cx="223151" cy="3335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6"/>
              </a:lnSpc>
              <a:buNone/>
            </a:pPr>
            <a:r>
              <a:rPr lang="en-US" sz="4116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</a:t>
            </a:r>
            <a:endParaRPr lang="en-US" sz="4116"/>
          </a:p>
        </p:txBody>
      </p:sp>
      <p:sp>
        <p:nvSpPr>
          <p:cNvPr id="40" name="name_11"/>
          <p:cNvSpPr/>
          <p:nvPr/>
        </p:nvSpPr>
        <p:spPr>
          <a:xfrm>
            <a:off x="2786955" y="6644087"/>
            <a:ext cx="408462" cy="3335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6"/>
              </a:lnSpc>
              <a:buNone/>
            </a:pPr>
            <a:r>
              <a:rPr lang="en-US" sz="4116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11</a:t>
            </a:r>
            <a:endParaRPr lang="en-US" sz="4116"/>
          </a:p>
        </p:txBody>
      </p:sp>
      <p:sp>
        <p:nvSpPr>
          <p:cNvPr id="41" name="name_7"/>
          <p:cNvSpPr/>
          <p:nvPr/>
        </p:nvSpPr>
        <p:spPr>
          <a:xfrm>
            <a:off x="4773513" y="4260205"/>
            <a:ext cx="186089" cy="3335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6"/>
              </a:lnSpc>
              <a:buNone/>
            </a:pPr>
            <a:r>
              <a:rPr lang="en-US" sz="4116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7</a:t>
            </a:r>
            <a:endParaRPr lang="en-US" sz="4116"/>
          </a:p>
        </p:txBody>
      </p:sp>
      <p:sp>
        <p:nvSpPr>
          <p:cNvPr id="42" name="name_12"/>
          <p:cNvSpPr/>
          <p:nvPr/>
        </p:nvSpPr>
        <p:spPr>
          <a:xfrm>
            <a:off x="4804916" y="6644087"/>
            <a:ext cx="445524" cy="3335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6"/>
              </a:lnSpc>
              <a:buNone/>
            </a:pPr>
            <a:r>
              <a:rPr lang="en-US" sz="4116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12</a:t>
            </a:r>
            <a:endParaRPr lang="en-US" sz="4116"/>
          </a:p>
        </p:txBody>
      </p:sp>
      <p:sp>
        <p:nvSpPr>
          <p:cNvPr id="43" name="default_name"/>
          <p:cNvSpPr/>
          <p:nvPr/>
        </p:nvSpPr>
        <p:spPr>
          <a:xfrm>
            <a:off x="1914525" y="7791450"/>
            <a:ext cx="2514600" cy="8001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6375"/>
              </a:lnSpc>
              <a:buNone/>
            </a:pPr>
            <a:r>
              <a:rPr lang="en-US" sz="5250" kern="0" spc="1102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Варяги</a:t>
            </a:r>
            <a:endParaRPr lang="en-US" sz="5250"/>
          </a:p>
        </p:txBody>
      </p:sp>
      <p:sp>
        <p:nvSpPr>
          <p:cNvPr id="44" name="default_name"/>
          <p:cNvSpPr/>
          <p:nvPr/>
        </p:nvSpPr>
        <p:spPr>
          <a:xfrm>
            <a:off x="7400925" y="7800975"/>
            <a:ext cx="2543175" cy="8001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6375"/>
              </a:lnSpc>
              <a:buNone/>
            </a:pPr>
            <a:r>
              <a:rPr lang="en-US" sz="5250" kern="0" spc="1102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Греки</a:t>
            </a:r>
            <a:endParaRPr lang="en-US" sz="5250"/>
          </a:p>
        </p:txBody>
      </p:sp>
      <p:sp>
        <p:nvSpPr>
          <p:cNvPr id="45" name="Text 9"/>
          <p:cNvSpPr/>
          <p:nvPr/>
        </p:nvSpPr>
        <p:spPr>
          <a:xfrm>
            <a:off x="12858750" y="7515225"/>
            <a:ext cx="3714750" cy="1352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325"/>
              </a:lnSpc>
              <a:buNone/>
            </a:pPr>
            <a:r>
              <a:rPr lang="en-US" sz="4419" kern="0" spc="928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Жители Древней Руси</a:t>
            </a:r>
            <a:endParaRPr lang="en-US" sz="4419"/>
          </a:p>
        </p:txBody>
      </p:sp>
      <p:sp>
        <p:nvSpPr>
          <p:cNvPr id="46" name="name_14"/>
          <p:cNvSpPr/>
          <p:nvPr/>
        </p:nvSpPr>
        <p:spPr>
          <a:xfrm>
            <a:off x="6534150" y="4333875"/>
            <a:ext cx="53340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14</a:t>
            </a:r>
            <a:endParaRPr lang="en-US" sz="6000"/>
          </a:p>
        </p:txBody>
      </p:sp>
      <p:sp>
        <p:nvSpPr>
          <p:cNvPr id="47" name="name_10"/>
          <p:cNvSpPr/>
          <p:nvPr/>
        </p:nvSpPr>
        <p:spPr>
          <a:xfrm>
            <a:off x="8191500" y="4333875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10</a:t>
            </a:r>
            <a:endParaRPr lang="en-US" sz="6000"/>
          </a:p>
        </p:txBody>
      </p:sp>
      <p:sp>
        <p:nvSpPr>
          <p:cNvPr id="48" name="name_4"/>
          <p:cNvSpPr/>
          <p:nvPr/>
        </p:nvSpPr>
        <p:spPr>
          <a:xfrm>
            <a:off x="10353675" y="4333875"/>
            <a:ext cx="2571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4</a:t>
            </a:r>
            <a:endParaRPr lang="en-US" sz="6000"/>
          </a:p>
        </p:txBody>
      </p:sp>
      <p:sp>
        <p:nvSpPr>
          <p:cNvPr id="49" name="name_13"/>
          <p:cNvSpPr/>
          <p:nvPr/>
        </p:nvSpPr>
        <p:spPr>
          <a:xfrm>
            <a:off x="12344400" y="4429125"/>
            <a:ext cx="59055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13</a:t>
            </a:r>
            <a:endParaRPr lang="en-US" sz="6000"/>
          </a:p>
        </p:txBody>
      </p:sp>
      <p:sp>
        <p:nvSpPr>
          <p:cNvPr id="50" name="name_15"/>
          <p:cNvSpPr/>
          <p:nvPr/>
        </p:nvSpPr>
        <p:spPr>
          <a:xfrm>
            <a:off x="14344650" y="4248150"/>
            <a:ext cx="59055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15</a:t>
            </a:r>
            <a:endParaRPr lang="en-US" sz="6000"/>
          </a:p>
        </p:txBody>
      </p:sp>
      <p:sp>
        <p:nvSpPr>
          <p:cNvPr id="51" name="name_2"/>
          <p:cNvSpPr/>
          <p:nvPr/>
        </p:nvSpPr>
        <p:spPr>
          <a:xfrm>
            <a:off x="16802100" y="4219575"/>
            <a:ext cx="3714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2</a:t>
            </a:r>
            <a:endParaRPr lang="en-US" sz="6000"/>
          </a:p>
        </p:txBody>
      </p:sp>
      <p:sp>
        <p:nvSpPr>
          <p:cNvPr id="52" name="name_8"/>
          <p:cNvSpPr/>
          <p:nvPr/>
        </p:nvSpPr>
        <p:spPr>
          <a:xfrm>
            <a:off x="16611600" y="6600825"/>
            <a:ext cx="2190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8</a:t>
            </a:r>
            <a:endParaRPr lang="en-US" sz="6000"/>
          </a:p>
        </p:txBody>
      </p:sp>
      <p:sp>
        <p:nvSpPr>
          <p:cNvPr id="53" name="name_16"/>
          <p:cNvSpPr/>
          <p:nvPr/>
        </p:nvSpPr>
        <p:spPr>
          <a:xfrm>
            <a:off x="14411325" y="6543675"/>
            <a:ext cx="53340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16</a:t>
            </a:r>
            <a:endParaRPr lang="en-US" sz="6000"/>
          </a:p>
        </p:txBody>
      </p:sp>
      <p:sp>
        <p:nvSpPr>
          <p:cNvPr id="54" name="name_17"/>
          <p:cNvSpPr/>
          <p:nvPr/>
        </p:nvSpPr>
        <p:spPr>
          <a:xfrm>
            <a:off x="12544425" y="6553200"/>
            <a:ext cx="52387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17</a:t>
            </a:r>
            <a:endParaRPr lang="en-US" sz="6000"/>
          </a:p>
        </p:txBody>
      </p:sp>
      <p:sp>
        <p:nvSpPr>
          <p:cNvPr id="55" name="name_5"/>
          <p:cNvSpPr/>
          <p:nvPr/>
        </p:nvSpPr>
        <p:spPr>
          <a:xfrm>
            <a:off x="10296525" y="6496050"/>
            <a:ext cx="31432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5</a:t>
            </a:r>
            <a:endParaRPr lang="en-US" sz="6000"/>
          </a:p>
        </p:txBody>
      </p:sp>
      <p:sp>
        <p:nvSpPr>
          <p:cNvPr id="56" name="name_3"/>
          <p:cNvSpPr/>
          <p:nvPr/>
        </p:nvSpPr>
        <p:spPr>
          <a:xfrm>
            <a:off x="8562975" y="6724650"/>
            <a:ext cx="314325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3</a:t>
            </a:r>
            <a:endParaRPr lang="en-US" sz="6000"/>
          </a:p>
        </p:txBody>
      </p:sp>
      <p:sp>
        <p:nvSpPr>
          <p:cNvPr id="57" name="name_18"/>
          <p:cNvSpPr/>
          <p:nvPr/>
        </p:nvSpPr>
        <p:spPr>
          <a:xfrm>
            <a:off x="6667500" y="6524625"/>
            <a:ext cx="495300" cy="342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8"/>
              </a:lnSpc>
              <a:buNone/>
            </a:pPr>
            <a:r>
              <a:rPr lang="en-US" sz="60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18</a:t>
            </a:r>
            <a:endParaRPr lang="en-US" sz="6000"/>
          </a:p>
        </p:txBody>
      </p:sp>
      <p:sp>
        <p:nvSpPr>
          <p:cNvPr id="58" name="name_06"/>
          <p:cNvSpPr/>
          <p:nvPr/>
        </p:nvSpPr>
        <p:spPr>
          <a:xfrm>
            <a:off x="16249650" y="9353550"/>
            <a:ext cx="2590800" cy="2524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sz="45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06</a:t>
            </a:r>
            <a:endParaRPr lang="en-US" sz="4500"/>
          </a:p>
        </p:txBody>
      </p:sp>
      <p:pic>
        <p:nvPicPr>
          <p:cNvPr id="60" name="Рисунок 59">
            <a:extLst>
              <a:ext uri="{FF2B5EF4-FFF2-40B4-BE49-F238E27FC236}">
                <a16:creationId xmlns="" xmlns:a16="http://schemas.microsoft.com/office/drawing/2014/main" id="{C4795011-7596-CA41-98D7-4381F0F6E104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1571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906125" cy="10287000"/>
          </a:xfrm>
          <a:prstGeom prst="rect">
            <a:avLst/>
          </a:prstGeom>
        </p:spPr>
      </p:pic>
      <p:pic>
        <p:nvPicPr>
          <p:cNvPr id="5" name="Group 132131748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7"/>
          </a:xfrm>
          <a:prstGeom prst="rect">
            <a:avLst/>
          </a:prstGeom>
        </p:spPr>
      </p:pic>
      <p:pic>
        <p:nvPicPr>
          <p:cNvPr id="6" name="image 157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3150" y="2371725"/>
            <a:ext cx="8258175" cy="5829300"/>
          </a:xfrm>
          <a:prstGeom prst="rect">
            <a:avLst/>
          </a:prstGeom>
        </p:spPr>
      </p:pic>
      <p:pic>
        <p:nvPicPr>
          <p:cNvPr id="7" name="image 1568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3150" y="2619375"/>
            <a:ext cx="7772400" cy="5048250"/>
          </a:xfrm>
          <a:prstGeom prst="rect">
            <a:avLst/>
          </a:prstGeom>
        </p:spPr>
      </p:pic>
      <p:pic>
        <p:nvPicPr>
          <p:cNvPr id="8" name="telegram-cloud-photo-size-4-5887812031925564651-x 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9850" y="1971675"/>
            <a:ext cx="4286250" cy="6648450"/>
          </a:xfrm>
          <a:prstGeom prst="rect">
            <a:avLst/>
          </a:prstGeom>
        </p:spPr>
      </p:pic>
      <p:pic>
        <p:nvPicPr>
          <p:cNvPr id="9" name="Group 208732553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4188" y="8291536"/>
            <a:ext cx="940037" cy="1101230"/>
          </a:xfrm>
          <a:prstGeom prst="rect">
            <a:avLst/>
          </a:prstGeom>
        </p:spPr>
      </p:pic>
      <p:pic>
        <p:nvPicPr>
          <p:cNvPr id="10" name="Group 208732553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43550" y="1898005"/>
            <a:ext cx="1885913" cy="1515432"/>
          </a:xfrm>
          <a:prstGeom prst="rect">
            <a:avLst/>
          </a:prstGeom>
        </p:spPr>
      </p:pic>
      <p:pic>
        <p:nvPicPr>
          <p:cNvPr id="11" name="Group 208732553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43512" y="3437269"/>
            <a:ext cx="2552700" cy="1839096"/>
          </a:xfrm>
          <a:prstGeom prst="rect">
            <a:avLst/>
          </a:prstGeom>
        </p:spPr>
      </p:pic>
      <p:pic>
        <p:nvPicPr>
          <p:cNvPr id="12" name="Group 2087325535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385975" y="1894066"/>
            <a:ext cx="2224199" cy="940116"/>
          </a:xfrm>
          <a:prstGeom prst="rect">
            <a:avLst/>
          </a:prstGeom>
        </p:spPr>
      </p:pic>
      <p:pic>
        <p:nvPicPr>
          <p:cNvPr id="13" name="Group 2087325539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909762" y="3181350"/>
            <a:ext cx="1932868" cy="1907984"/>
          </a:xfrm>
          <a:prstGeom prst="rect">
            <a:avLst/>
          </a:prstGeom>
        </p:spPr>
      </p:pic>
      <p:pic>
        <p:nvPicPr>
          <p:cNvPr id="14" name="Group 2087325538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7372" y="1720565"/>
            <a:ext cx="4244243" cy="3151102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857250" y="590550"/>
            <a:ext cx="12668250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ПУТЬ «ИЗ ВАРЯГ В ГРЕКИ»</a:t>
            </a:r>
            <a:endParaRPr lang="en-US" sz="4275"/>
          </a:p>
        </p:txBody>
      </p:sp>
      <p:sp>
        <p:nvSpPr>
          <p:cNvPr id="16" name="default_name"/>
          <p:cNvSpPr/>
          <p:nvPr/>
        </p:nvSpPr>
        <p:spPr>
          <a:xfrm>
            <a:off x="3038475" y="9467850"/>
            <a:ext cx="1419225" cy="4762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9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Царьград</a:t>
            </a:r>
            <a:endParaRPr lang="en-US" sz="3900"/>
          </a:p>
        </p:txBody>
      </p:sp>
      <p:sp>
        <p:nvSpPr>
          <p:cNvPr id="17" name="default_name"/>
          <p:cNvSpPr/>
          <p:nvPr/>
        </p:nvSpPr>
        <p:spPr>
          <a:xfrm>
            <a:off x="790612" y="3362320"/>
            <a:ext cx="1228725" cy="657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5"/>
              </a:lnSpc>
              <a:buNone/>
            </a:pPr>
            <a:r>
              <a:rPr lang="en-US" sz="4295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Ловать</a:t>
            </a:r>
            <a:endParaRPr lang="en-US" sz="4295"/>
          </a:p>
        </p:txBody>
      </p:sp>
      <p:sp>
        <p:nvSpPr>
          <p:cNvPr id="18" name="Text 3"/>
          <p:cNvSpPr/>
          <p:nvPr/>
        </p:nvSpPr>
        <p:spPr>
          <a:xfrm>
            <a:off x="914400" y="4667250"/>
            <a:ext cx="1504950" cy="952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923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Западная
Двина</a:t>
            </a:r>
            <a:endParaRPr lang="en-US" sz="3923"/>
          </a:p>
        </p:txBody>
      </p:sp>
      <p:sp>
        <p:nvSpPr>
          <p:cNvPr id="19" name="Text 4"/>
          <p:cNvSpPr/>
          <p:nvPr/>
        </p:nvSpPr>
        <p:spPr>
          <a:xfrm>
            <a:off x="1162050" y="1981200"/>
            <a:ext cx="1009650" cy="952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lnSpc>
                <a:spcPts val="3750"/>
              </a:lnSpc>
              <a:buNone/>
            </a:pPr>
            <a:r>
              <a:rPr lang="en-US" sz="390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река
Волхов</a:t>
            </a:r>
            <a:endParaRPr lang="en-US" sz="3900"/>
          </a:p>
        </p:txBody>
      </p:sp>
      <p:sp>
        <p:nvSpPr>
          <p:cNvPr id="20" name="default_name"/>
          <p:cNvSpPr/>
          <p:nvPr/>
        </p:nvSpPr>
        <p:spPr>
          <a:xfrm>
            <a:off x="7181850" y="1990725"/>
            <a:ext cx="1238250" cy="8953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75"/>
              </a:lnSpc>
              <a:buNone/>
            </a:pPr>
            <a:r>
              <a:rPr lang="en-US" sz="352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 
Новгород</a:t>
            </a:r>
            <a:endParaRPr lang="en-US" sz="3520"/>
          </a:p>
        </p:txBody>
      </p:sp>
      <p:sp>
        <p:nvSpPr>
          <p:cNvPr id="21" name="Text 6"/>
          <p:cNvSpPr/>
          <p:nvPr/>
        </p:nvSpPr>
        <p:spPr>
          <a:xfrm>
            <a:off x="7305675" y="4133850"/>
            <a:ext cx="952500" cy="952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770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река
Днепр</a:t>
            </a:r>
            <a:endParaRPr lang="en-US" sz="3770"/>
          </a:p>
        </p:txBody>
      </p:sp>
      <p:sp>
        <p:nvSpPr>
          <p:cNvPr id="22" name="name_07"/>
          <p:cNvSpPr/>
          <p:nvPr/>
        </p:nvSpPr>
        <p:spPr>
          <a:xfrm>
            <a:off x="16249650" y="9315450"/>
            <a:ext cx="2590800" cy="2524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sz="45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07</a:t>
            </a:r>
            <a:endParaRPr lang="en-US" sz="4500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511C15ED-911E-494F-89BB-D8144F3D637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132131748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7"/>
          </a:xfrm>
          <a:prstGeom prst="rect">
            <a:avLst/>
          </a:prstGeom>
        </p:spPr>
      </p:pic>
      <p:pic>
        <p:nvPicPr>
          <p:cNvPr id="5" name="image 1567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" y="3124200"/>
            <a:ext cx="5734050" cy="4048125"/>
          </a:xfrm>
          <a:prstGeom prst="rect">
            <a:avLst/>
          </a:prstGeom>
        </p:spPr>
      </p:pic>
      <p:pic>
        <p:nvPicPr>
          <p:cNvPr id="6" name="image 1567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7025" y="3124200"/>
            <a:ext cx="5734050" cy="4048125"/>
          </a:xfrm>
          <a:prstGeom prst="rect">
            <a:avLst/>
          </a:prstGeom>
        </p:spPr>
      </p:pic>
      <p:pic>
        <p:nvPicPr>
          <p:cNvPr id="7" name="image 1567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53950" y="3124200"/>
            <a:ext cx="5162550" cy="4048125"/>
          </a:xfrm>
          <a:prstGeom prst="rect">
            <a:avLst/>
          </a:prstGeom>
        </p:spPr>
      </p:pic>
      <p:pic>
        <p:nvPicPr>
          <p:cNvPr id="8" name="diagonal-box 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325" y="2828925"/>
            <a:ext cx="6972300" cy="4638675"/>
          </a:xfrm>
          <a:prstGeom prst="rect">
            <a:avLst/>
          </a:prstGeom>
        </p:spPr>
      </p:pic>
      <p:pic>
        <p:nvPicPr>
          <p:cNvPr id="9" name="diagonal-box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4325" y="2828925"/>
            <a:ext cx="6972300" cy="4638675"/>
          </a:xfrm>
          <a:prstGeom prst="rect">
            <a:avLst/>
          </a:prstGeom>
        </p:spPr>
      </p:pic>
      <p:pic>
        <p:nvPicPr>
          <p:cNvPr id="10" name="Group 208732553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250" y="2381250"/>
            <a:ext cx="5120357" cy="3625365"/>
          </a:xfrm>
          <a:prstGeom prst="rect">
            <a:avLst/>
          </a:prstGeom>
        </p:spPr>
      </p:pic>
      <p:pic>
        <p:nvPicPr>
          <p:cNvPr id="11" name="diagonal-box 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91225" y="2828925"/>
            <a:ext cx="6972300" cy="4638675"/>
          </a:xfrm>
          <a:prstGeom prst="rect">
            <a:avLst/>
          </a:prstGeom>
        </p:spPr>
      </p:pic>
      <p:pic>
        <p:nvPicPr>
          <p:cNvPr id="12" name="Group 208732553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48475" y="2352675"/>
            <a:ext cx="5114851" cy="4429660"/>
          </a:xfrm>
          <a:prstGeom prst="rect">
            <a:avLst/>
          </a:prstGeom>
        </p:spPr>
      </p:pic>
      <p:pic>
        <p:nvPicPr>
          <p:cNvPr id="13" name="diagonal-box 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68125" y="2828925"/>
            <a:ext cx="6619875" cy="4638675"/>
          </a:xfrm>
          <a:prstGeom prst="rect">
            <a:avLst/>
          </a:prstGeom>
        </p:spPr>
      </p:pic>
      <p:pic>
        <p:nvPicPr>
          <p:cNvPr id="14" name="Mask group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09675" y="4848225"/>
            <a:ext cx="4210050" cy="2409825"/>
          </a:xfrm>
          <a:prstGeom prst="rect">
            <a:avLst/>
          </a:prstGeom>
        </p:spPr>
      </p:pic>
      <p:pic>
        <p:nvPicPr>
          <p:cNvPr id="15" name="Group 208732553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553950" y="2628900"/>
            <a:ext cx="4551704" cy="3566387"/>
          </a:xfrm>
          <a:prstGeom prst="rect">
            <a:avLst/>
          </a:prstGeom>
        </p:spPr>
      </p:pic>
      <p:pic>
        <p:nvPicPr>
          <p:cNvPr id="16" name="Mask group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48475" y="4848225"/>
            <a:ext cx="4210050" cy="2409825"/>
          </a:xfrm>
          <a:prstGeom prst="rect">
            <a:avLst/>
          </a:prstGeom>
        </p:spPr>
      </p:pic>
      <p:pic>
        <p:nvPicPr>
          <p:cNvPr id="17" name="Mask group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553950" y="4848225"/>
            <a:ext cx="4210050" cy="2409825"/>
          </a:xfrm>
          <a:prstGeom prst="rect">
            <a:avLst/>
          </a:prstGeom>
        </p:spPr>
      </p:pic>
      <p:sp>
        <p:nvSpPr>
          <p:cNvPr id="18" name="default_name"/>
          <p:cNvSpPr/>
          <p:nvPr/>
        </p:nvSpPr>
        <p:spPr>
          <a:xfrm>
            <a:off x="857250" y="590550"/>
            <a:ext cx="12668250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ТОРГОВЛЯ</a:t>
            </a:r>
            <a:endParaRPr lang="en-US" sz="4275"/>
          </a:p>
        </p:txBody>
      </p:sp>
      <p:sp>
        <p:nvSpPr>
          <p:cNvPr id="19" name="default_name"/>
          <p:cNvSpPr/>
          <p:nvPr/>
        </p:nvSpPr>
        <p:spPr>
          <a:xfrm>
            <a:off x="2495550" y="7753350"/>
            <a:ext cx="6029325" cy="8001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6375"/>
              </a:lnSpc>
              <a:buNone/>
            </a:pPr>
            <a:r>
              <a:rPr lang="en-US" sz="5250" kern="0" spc="1102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Варяги</a:t>
            </a:r>
            <a:endParaRPr lang="en-US" sz="5250"/>
          </a:p>
        </p:txBody>
      </p:sp>
      <p:sp>
        <p:nvSpPr>
          <p:cNvPr id="20" name="Text 2"/>
          <p:cNvSpPr/>
          <p:nvPr/>
        </p:nvSpPr>
        <p:spPr>
          <a:xfrm>
            <a:off x="7267575" y="7753350"/>
            <a:ext cx="4419600" cy="1600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375"/>
              </a:lnSpc>
              <a:buNone/>
            </a:pPr>
            <a:r>
              <a:rPr lang="en-US" sz="5250" kern="0" spc="1102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Жители Древней Руси</a:t>
            </a:r>
            <a:endParaRPr lang="en-US" sz="5250"/>
          </a:p>
        </p:txBody>
      </p:sp>
      <p:sp>
        <p:nvSpPr>
          <p:cNvPr id="21" name="default_name"/>
          <p:cNvSpPr/>
          <p:nvPr/>
        </p:nvSpPr>
        <p:spPr>
          <a:xfrm>
            <a:off x="14658975" y="8153400"/>
            <a:ext cx="6029325" cy="8001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6375"/>
              </a:lnSpc>
              <a:buNone/>
            </a:pPr>
            <a:r>
              <a:rPr lang="en-US" sz="5250" kern="0" spc="1102">
                <a:solidFill>
                  <a:srgbClr val="000000"/>
                </a:solidFill>
                <a:latin typeface="Eskal Font4You Regular" pitchFamily="34" charset="0"/>
                <a:ea typeface="Eskal Font4You Regular" pitchFamily="34" charset="-122"/>
                <a:cs typeface="Eskal Font4You Regular" pitchFamily="34" charset="-120"/>
              </a:rPr>
              <a:t>Греки</a:t>
            </a:r>
            <a:endParaRPr lang="en-US" sz="5250"/>
          </a:p>
        </p:txBody>
      </p:sp>
      <p:sp>
        <p:nvSpPr>
          <p:cNvPr id="22" name="name_08"/>
          <p:cNvSpPr/>
          <p:nvPr/>
        </p:nvSpPr>
        <p:spPr>
          <a:xfrm>
            <a:off x="16249650" y="9163050"/>
            <a:ext cx="2590800" cy="2524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sz="45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08</a:t>
            </a:r>
            <a:endParaRPr lang="en-US" sz="4500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EAD2ACFA-E143-0142-ACFC-720BD5EE735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1571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620375" cy="10287000"/>
          </a:xfrm>
          <a:prstGeom prst="rect">
            <a:avLst/>
          </a:prstGeom>
        </p:spPr>
      </p:pic>
      <p:pic>
        <p:nvPicPr>
          <p:cNvPr id="5" name="Group 132131748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7"/>
          </a:xfrm>
          <a:prstGeom prst="rect">
            <a:avLst/>
          </a:prstGeom>
        </p:spPr>
      </p:pic>
      <p:pic>
        <p:nvPicPr>
          <p:cNvPr id="6" name="image 1571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775" y="1762125"/>
            <a:ext cx="7324725" cy="7658100"/>
          </a:xfrm>
          <a:prstGeom prst="rect">
            <a:avLst/>
          </a:prstGeom>
        </p:spPr>
      </p:pic>
      <p:pic>
        <p:nvPicPr>
          <p:cNvPr id="7" name="Line 2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9775" y="5238750"/>
            <a:ext cx="7534275" cy="18288"/>
          </a:xfrm>
          <a:prstGeom prst="rect">
            <a:avLst/>
          </a:prstGeom>
        </p:spPr>
      </p:pic>
      <p:pic>
        <p:nvPicPr>
          <p:cNvPr id="8" name="Line 2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9775" y="7572375"/>
            <a:ext cx="7534275" cy="18288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857250" y="590550"/>
            <a:ext cx="12668250" cy="6762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ГАРДАРИКИ</a:t>
            </a:r>
            <a:endParaRPr lang="en-US" sz="4275"/>
          </a:p>
        </p:txBody>
      </p:sp>
      <p:sp>
        <p:nvSpPr>
          <p:cNvPr id="10" name="Text 1"/>
          <p:cNvSpPr/>
          <p:nvPr/>
        </p:nvSpPr>
        <p:spPr>
          <a:xfrm>
            <a:off x="9629775" y="1219033"/>
            <a:ext cx="5448300" cy="1485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249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«ГРАД» — ОГОРОЖЕННОЕ МЕСТО</a:t>
            </a:r>
            <a:r>
              <a:t/>
            </a:r>
            <a:br/>
            <a:r>
              <a:rPr lang="en-US" sz="249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ДРЕВНЯЯ РУСЬ – ГАРДАРИКИ, 
«СТРАНА ГОРОДОВ» </a:t>
            </a:r>
            <a:endParaRPr lang="en-US" sz="2495"/>
          </a:p>
        </p:txBody>
      </p:sp>
      <p:sp>
        <p:nvSpPr>
          <p:cNvPr id="11" name="name_90"/>
          <p:cNvSpPr/>
          <p:nvPr/>
        </p:nvSpPr>
        <p:spPr>
          <a:xfrm>
            <a:off x="9629775" y="3400425"/>
            <a:ext cx="4095750" cy="695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7500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≈90</a:t>
            </a: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 городов</a:t>
            </a:r>
            <a:endParaRPr lang="en-US" sz="7500"/>
          </a:p>
        </p:txBody>
      </p:sp>
      <p:sp>
        <p:nvSpPr>
          <p:cNvPr id="12" name="name_224"/>
          <p:cNvSpPr/>
          <p:nvPr/>
        </p:nvSpPr>
        <p:spPr>
          <a:xfrm>
            <a:off x="9629775" y="5743575"/>
            <a:ext cx="3657600" cy="695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7500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224</a:t>
            </a: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 города</a:t>
            </a:r>
            <a:endParaRPr lang="en-US" sz="7500"/>
          </a:p>
        </p:txBody>
      </p:sp>
      <p:sp>
        <p:nvSpPr>
          <p:cNvPr id="13" name="name_300"/>
          <p:cNvSpPr/>
          <p:nvPr/>
        </p:nvSpPr>
        <p:spPr>
          <a:xfrm>
            <a:off x="9629775" y="8058150"/>
            <a:ext cx="4695825" cy="695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7500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≈300</a:t>
            </a: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 городов</a:t>
            </a:r>
            <a:endParaRPr lang="en-US" sz="7500"/>
          </a:p>
        </p:txBody>
      </p:sp>
      <p:sp>
        <p:nvSpPr>
          <p:cNvPr id="14" name="XI"/>
          <p:cNvSpPr/>
          <p:nvPr/>
        </p:nvSpPr>
        <p:spPr>
          <a:xfrm>
            <a:off x="9629775" y="4229100"/>
            <a:ext cx="4419600" cy="695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к XI веку на Руси</a:t>
            </a:r>
            <a:endParaRPr lang="en-US" sz="4275"/>
          </a:p>
        </p:txBody>
      </p:sp>
      <p:sp>
        <p:nvSpPr>
          <p:cNvPr id="15" name="XII"/>
          <p:cNvSpPr/>
          <p:nvPr/>
        </p:nvSpPr>
        <p:spPr>
          <a:xfrm>
            <a:off x="9629775" y="6572250"/>
            <a:ext cx="4562475" cy="695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в XII веке на Руси</a:t>
            </a:r>
            <a:endParaRPr lang="en-US" sz="4275"/>
          </a:p>
        </p:txBody>
      </p:sp>
      <p:sp>
        <p:nvSpPr>
          <p:cNvPr id="16" name="XIII"/>
          <p:cNvSpPr/>
          <p:nvPr/>
        </p:nvSpPr>
        <p:spPr>
          <a:xfrm>
            <a:off x="9629775" y="8886825"/>
            <a:ext cx="5219700" cy="695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r>
              <a:rPr lang="en-US" sz="427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к середине XIII века</a:t>
            </a:r>
            <a:endParaRPr lang="en-US" sz="4275"/>
          </a:p>
        </p:txBody>
      </p:sp>
      <p:sp>
        <p:nvSpPr>
          <p:cNvPr id="17" name="name_09"/>
          <p:cNvSpPr/>
          <p:nvPr/>
        </p:nvSpPr>
        <p:spPr>
          <a:xfrm>
            <a:off x="16249650" y="9248775"/>
            <a:ext cx="2590800" cy="25241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sz="45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09</a:t>
            </a:r>
            <a:endParaRPr lang="en-US" sz="4500"/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E79B6470-C441-E64E-B4EC-47C44E743A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132131748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64050" y="361950"/>
            <a:ext cx="757907" cy="757907"/>
          </a:xfrm>
          <a:prstGeom prst="rect">
            <a:avLst/>
          </a:prstGeom>
        </p:spPr>
      </p:pic>
      <p:pic>
        <p:nvPicPr>
          <p:cNvPr id="5" name="image 1571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742950"/>
            <a:ext cx="8105775" cy="8362950"/>
          </a:xfrm>
          <a:prstGeom prst="rect">
            <a:avLst/>
          </a:prstGeom>
        </p:spPr>
      </p:pic>
      <p:pic>
        <p:nvPicPr>
          <p:cNvPr id="7" name="image 1615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9275" y="1971675"/>
            <a:ext cx="3057525" cy="7019925"/>
          </a:xfrm>
          <a:prstGeom prst="rect">
            <a:avLst/>
          </a:prstGeom>
        </p:spPr>
      </p:pic>
      <p:pic>
        <p:nvPicPr>
          <p:cNvPr id="8" name="image 1615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4025" y="1990725"/>
            <a:ext cx="3067050" cy="7019925"/>
          </a:xfrm>
          <a:prstGeom prst="rect">
            <a:avLst/>
          </a:prstGeom>
        </p:spPr>
      </p:pic>
      <p:pic>
        <p:nvPicPr>
          <p:cNvPr id="9" name="Group 208732554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1571" y="1276350"/>
            <a:ext cx="4931680" cy="7734300"/>
          </a:xfrm>
          <a:prstGeom prst="rect">
            <a:avLst/>
          </a:prstGeom>
        </p:spPr>
      </p:pic>
      <p:pic>
        <p:nvPicPr>
          <p:cNvPr id="10" name="Rectangle 240647288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25945" y="2647950"/>
            <a:ext cx="4562475" cy="4552950"/>
          </a:xfrm>
          <a:prstGeom prst="rect">
            <a:avLst/>
          </a:prstGeom>
        </p:spPr>
      </p:pic>
      <p:pic>
        <p:nvPicPr>
          <p:cNvPr id="11" name="image 1615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801850" y="2981325"/>
            <a:ext cx="2752725" cy="6219825"/>
          </a:xfrm>
          <a:prstGeom prst="rect">
            <a:avLst/>
          </a:prstGeom>
        </p:spPr>
      </p:pic>
      <p:pic>
        <p:nvPicPr>
          <p:cNvPr id="12" name="image 1615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697075" y="2981325"/>
            <a:ext cx="2752725" cy="6219825"/>
          </a:xfrm>
          <a:prstGeom prst="rect">
            <a:avLst/>
          </a:prstGeom>
        </p:spPr>
      </p:pic>
      <p:pic>
        <p:nvPicPr>
          <p:cNvPr id="13" name="tg_image_4101330212 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73607" y="2981325"/>
            <a:ext cx="3867150" cy="3867150"/>
          </a:xfrm>
          <a:prstGeom prst="rect">
            <a:avLst/>
          </a:prstGeom>
        </p:spPr>
      </p:pic>
      <p:sp>
        <p:nvSpPr>
          <p:cNvPr id="14" name="Text 0"/>
          <p:cNvSpPr/>
          <p:nvPr/>
        </p:nvSpPr>
        <p:spPr>
          <a:xfrm>
            <a:off x="-533400" y="7524750"/>
            <a:ext cx="11001375" cy="77628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000">
                <a:solidFill>
                  <a:srgbClr val="000000"/>
                </a:solidFill>
                <a:latin typeface="Favorit Pro Regular" pitchFamily="34" charset="0"/>
                <a:ea typeface="Favorit Pro Regular" pitchFamily="34" charset="-122"/>
                <a:cs typeface="Favorit Pro Regular" pitchFamily="34" charset="-120"/>
              </a:rPr>
              <a:t>Присоединяйся к нам ВК!
Давай познавать мир вместе</a:t>
            </a:r>
            <a:endParaRPr lang="en-US" sz="300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30C53D5F-F566-854F-8F33-85D4B5664F7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ngwing.com (28)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ale-brown-vintage-paper-texture-background-kraft-paper-horizontal-with-unique-design-of-paper-soft-natural-paper-style-for-aesthetic-creative-design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photo_2024-07-25_12-04-55-Photoroom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0375" y="0"/>
            <a:ext cx="7667625" cy="10287000"/>
          </a:xfrm>
          <a:prstGeom prst="rect">
            <a:avLst/>
          </a:prstGeom>
        </p:spPr>
      </p:pic>
      <p:pic>
        <p:nvPicPr>
          <p:cNvPr id="5" name="Group 132131748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7250" y="895350"/>
            <a:ext cx="2569862" cy="757907"/>
          </a:xfrm>
          <a:prstGeom prst="rect">
            <a:avLst/>
          </a:prstGeom>
        </p:spPr>
      </p:pic>
      <p:pic>
        <p:nvPicPr>
          <p:cNvPr id="6" name="Star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306925" y="6115050"/>
            <a:ext cx="937654" cy="937650"/>
          </a:xfrm>
          <a:prstGeom prst="rect">
            <a:avLst/>
          </a:prstGeom>
        </p:spPr>
      </p:pic>
      <p:pic>
        <p:nvPicPr>
          <p:cNvPr id="7" name="Star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20375" y="9058275"/>
            <a:ext cx="1061479" cy="1061475"/>
          </a:xfrm>
          <a:prstGeom prst="rect">
            <a:avLst/>
          </a:prstGeom>
        </p:spPr>
      </p:pic>
      <p:pic>
        <p:nvPicPr>
          <p:cNvPr id="8" name="image 1566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96275" y="904875"/>
            <a:ext cx="2730182" cy="750853"/>
          </a:xfrm>
          <a:prstGeom prst="rect">
            <a:avLst/>
          </a:prstGeom>
        </p:spPr>
      </p:pic>
      <p:pic>
        <p:nvPicPr>
          <p:cNvPr id="9" name="Asset 3 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2850" y="762000"/>
            <a:ext cx="2771775" cy="1028700"/>
          </a:xfrm>
          <a:prstGeom prst="rect">
            <a:avLst/>
          </a:prstGeom>
        </p:spPr>
      </p:pic>
      <p:pic>
        <p:nvPicPr>
          <p:cNvPr id="10" name="photo_2024-07-25_12-04-55-Photoroom 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01200" y="0"/>
            <a:ext cx="8686800" cy="10287000"/>
          </a:xfrm>
          <a:prstGeom prst="rect">
            <a:avLst/>
          </a:prstGeom>
        </p:spPr>
      </p:pic>
      <p:pic>
        <p:nvPicPr>
          <p:cNvPr id="11" name="Group 208732552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440025" y="371475"/>
            <a:ext cx="2428875" cy="3152775"/>
          </a:xfrm>
          <a:prstGeom prst="rect">
            <a:avLst/>
          </a:prstGeom>
        </p:spPr>
      </p:pic>
      <p:pic>
        <p:nvPicPr>
          <p:cNvPr id="12" name="2024-07-25 15.58.57-Photoroom 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172825" y="729342"/>
            <a:ext cx="2667000" cy="1099458"/>
          </a:xfrm>
          <a:prstGeom prst="rect">
            <a:avLst/>
          </a:prstGeom>
        </p:spPr>
      </p:pic>
      <p:pic>
        <p:nvPicPr>
          <p:cNvPr id="13" name="image 1566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53225" y="733425"/>
            <a:ext cx="1318803" cy="1007632"/>
          </a:xfrm>
          <a:prstGeom prst="rect">
            <a:avLst/>
          </a:prstGeom>
        </p:spPr>
      </p:pic>
      <p:pic>
        <p:nvPicPr>
          <p:cNvPr id="14" name="tg_image_4070585610 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563850" y="495300"/>
            <a:ext cx="2190750" cy="2190750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1845952" y="931404"/>
            <a:ext cx="1600200" cy="685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28"/>
              </a:lnSpc>
              <a:buNone/>
            </a:pPr>
            <a:r>
              <a:rPr lang="en-US" sz="2712">
                <a:solidFill>
                  <a:srgbClr val="1E1E1E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Знание.
</a:t>
            </a:r>
            <a:r>
              <a:rPr lang="en-US" sz="2712">
                <a:solidFill>
                  <a:srgbClr val="1E1E1E"/>
                </a:solidFill>
                <a:latin typeface="Favorit Pro Book" pitchFamily="34" charset="0"/>
                <a:ea typeface="Favorit Pro Book" pitchFamily="34" charset="-122"/>
                <a:cs typeface="Favorit Pro Book" pitchFamily="34" charset="-120"/>
              </a:rPr>
              <a:t>Лекторий</a:t>
            </a:r>
            <a:endParaRPr lang="en-US" sz="2712"/>
          </a:p>
        </p:txBody>
      </p:sp>
      <p:sp>
        <p:nvSpPr>
          <p:cNvPr id="16" name="Text 1"/>
          <p:cNvSpPr/>
          <p:nvPr/>
        </p:nvSpPr>
        <p:spPr>
          <a:xfrm>
            <a:off x="847725" y="3171825"/>
            <a:ext cx="2579387" cy="2619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29"/>
              </a:lnSpc>
              <a:buNone/>
            </a:pPr>
            <a:endParaRPr lang="en-US" sz="4275" dirty="0"/>
          </a:p>
        </p:txBody>
      </p:sp>
      <p:sp>
        <p:nvSpPr>
          <p:cNvPr id="17" name="-"/>
          <p:cNvSpPr/>
          <p:nvPr/>
        </p:nvSpPr>
        <p:spPr>
          <a:xfrm>
            <a:off x="847725" y="9048750"/>
            <a:ext cx="9515475" cy="762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2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«МАТЕРИАЛ ПОДГОТОВЛЕН ФГАОУ ВО «СЕВАСТОПОЛЬСКИЙ ГОСУДАРСТВЕННЫЙ УНИВЕРСИТЕТ» ДЛЯ ПРОЕКТА: «ИЗ ВАРЯГ</a:t>
            </a:r>
            <a:r>
              <a:t/>
            </a:r>
            <a:br/>
            <a:r>
              <a:rPr lang="en-US" sz="1125">
                <a:solidFill>
                  <a:srgbClr val="000000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В ГРЕКИ: ТЫСЯЧЕЛЕТНЯЯ ИСТОРИЯ ТРАНЗИТА ИДЕЙ, ЛЮДЕЙ И ТЕХНОЛОГИЙ» ПРИ ФИНАНСОВОЙ ПОДДЕРЖКЕ МИНОБРНАУКИ РОССИИ В РАМКАХ ФЕДЕРАЛЬНОГО ПРОЕКТА «ПОПУЛЯРИЗАЦИЯ НАУКИ И ТЕХНОЛОГИЙ» ГОСУДАРСТВЕННОЙ ПРОГРАММЫ
РОССИЙСКОЙ ФЕДЕРАЦИИ «НАУЧНО-ТЕХНОЛОГИЧЕСКОЕ РАЗВИТИЕ РОССИЙСКОЙ ФЕДЕРАЦИИ».</a:t>
            </a:r>
            <a:endParaRPr lang="en-US" sz="1125"/>
          </a:p>
        </p:txBody>
      </p:sp>
      <p:sp>
        <p:nvSpPr>
          <p:cNvPr id="18" name="Text 3"/>
          <p:cNvSpPr/>
          <p:nvPr/>
        </p:nvSpPr>
        <p:spPr>
          <a:xfrm>
            <a:off x="15621000" y="2876550"/>
            <a:ext cx="2095500" cy="5810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77"/>
              </a:lnSpc>
              <a:buNone/>
            </a:pPr>
            <a:r>
              <a:rPr lang="en-US" sz="1555">
                <a:solidFill>
                  <a:srgbClr val="FFFFFF"/>
                </a:solidFill>
                <a:latin typeface="Favorit Pro Medium" pitchFamily="34" charset="0"/>
                <a:ea typeface="Favorit Pro Medium" pitchFamily="34" charset="-122"/>
                <a:cs typeface="Favorit Pro Medium" pitchFamily="34" charset="-120"/>
              </a:rPr>
              <a:t>АРХЕОЛОГИЧЕСКАЯ 
ШКОЛА</a:t>
            </a:r>
            <a:endParaRPr lang="en-US" sz="1555"/>
          </a:p>
        </p:txBody>
      </p:sp>
      <p:sp>
        <p:nvSpPr>
          <p:cNvPr id="19" name="Text 4"/>
          <p:cNvSpPr/>
          <p:nvPr/>
        </p:nvSpPr>
        <p:spPr>
          <a:xfrm>
            <a:off x="847725" y="6486525"/>
            <a:ext cx="8877300" cy="8286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6490"/>
              </a:lnSpc>
              <a:buNone/>
            </a:pPr>
            <a:endParaRPr lang="en-US" sz="5178" dirty="0"/>
          </a:p>
        </p:txBody>
      </p:sp>
      <p:sp>
        <p:nvSpPr>
          <p:cNvPr id="20" name="default_name"/>
          <p:cNvSpPr/>
          <p:nvPr/>
        </p:nvSpPr>
        <p:spPr>
          <a:xfrm>
            <a:off x="847725" y="7305675"/>
            <a:ext cx="1371600" cy="4191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95"/>
              </a:lnSpc>
              <a:buNone/>
            </a:pPr>
            <a:endParaRPr lang="en-US" sz="225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568" y="2975102"/>
            <a:ext cx="3992563" cy="3998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83638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181</Words>
  <Application>Microsoft Office PowerPoint</Application>
  <PresentationFormat>Произвольный</PresentationFormat>
  <Paragraphs>99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sec_pk_3</cp:lastModifiedBy>
  <cp:revision>6</cp:revision>
  <dcterms:created xsi:type="dcterms:W3CDTF">2024-08-14T11:19:54Z</dcterms:created>
  <dcterms:modified xsi:type="dcterms:W3CDTF">2024-08-27T04:07:34Z</dcterms:modified>
</cp:coreProperties>
</file>