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9" r:id="rId3"/>
    <p:sldId id="262" r:id="rId4"/>
    <p:sldId id="263" r:id="rId5"/>
    <p:sldId id="261" r:id="rId6"/>
    <p:sldId id="265" r:id="rId7"/>
    <p:sldId id="266" r:id="rId8"/>
    <p:sldId id="26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1" autoAdjust="0"/>
    <p:restoredTop sz="94680" autoAdjust="0"/>
  </p:normalViewPr>
  <p:slideViewPr>
    <p:cSldViewPr>
      <p:cViewPr varScale="1">
        <p:scale>
          <a:sx n="106" d="100"/>
          <a:sy n="106" d="100"/>
        </p:scale>
        <p:origin x="181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279B-5417-4794-B598-F9998260581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B59B-2979-4099-9E2D-F33DD5C09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914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279B-5417-4794-B598-F9998260581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B59B-2979-4099-9E2D-F33DD5C09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595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279B-5417-4794-B598-F9998260581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B59B-2979-4099-9E2D-F33DD5C09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885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279B-5417-4794-B598-F9998260581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B59B-2979-4099-9E2D-F33DD5C09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7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279B-5417-4794-B598-F9998260581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B59B-2979-4099-9E2D-F33DD5C09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48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279B-5417-4794-B598-F9998260581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B59B-2979-4099-9E2D-F33DD5C09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860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279B-5417-4794-B598-F9998260581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B59B-2979-4099-9E2D-F33DD5C09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095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279B-5417-4794-B598-F9998260581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B59B-2979-4099-9E2D-F33DD5C09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021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279B-5417-4794-B598-F9998260581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B59B-2979-4099-9E2D-F33DD5C09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556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279B-5417-4794-B598-F9998260581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B59B-2979-4099-9E2D-F33DD5C09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758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279B-5417-4794-B598-F9998260581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7B59B-2979-4099-9E2D-F33DD5C09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27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4279B-5417-4794-B598-F99982605818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7B59B-2979-4099-9E2D-F33DD5C09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52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91683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Особенности формирования календарного графика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2023-2024 учебный год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4221088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Зарипова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Татьяна Васильевна, 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заместитель директора по учебной работе 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Верхнеуслонская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СОШ» </a:t>
            </a:r>
          </a:p>
          <a:p>
            <a:pPr algn="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Верхнеуслонского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РТ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788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6995120" cy="994122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Разделы годового графика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96" y="2646736"/>
            <a:ext cx="2946032" cy="863492"/>
          </a:xfrm>
        </p:spPr>
      </p:pic>
      <p:pic>
        <p:nvPicPr>
          <p:cNvPr id="1026" name="Picture 2" descr="C:\Users\Zaripova.Tatyana\Desktop\загрузка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53576"/>
            <a:ext cx="29464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Zaripova.Tatyana\Desktop\загрузка (2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28" y="4071352"/>
            <a:ext cx="29464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Zaripova.Tatyana\Desktop\загрузка (3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77072"/>
            <a:ext cx="29464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Zaripova.Tatyana\Desktop\загрузка (4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5445224"/>
            <a:ext cx="29464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6907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427168" cy="868958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вариант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323528" y="1052736"/>
            <a:ext cx="844562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образовательной деятельности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 учебным четвертям/ триместрам/ </a:t>
            </a:r>
            <a:r>
              <a:rPr lang="ru-RU" sz="1600" strike="sngStrike" dirty="0">
                <a:latin typeface="Times New Roman" pitchFamily="18" charset="0"/>
                <a:cs typeface="Times New Roman" pitchFamily="18" charset="0"/>
              </a:rPr>
              <a:t>полугодиям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Продолжительность учебного года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34 недели,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 классе - 33 недели.</a:t>
            </a: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Учебный год начинается </a:t>
            </a: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 сентября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заканчивается </a:t>
            </a: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20 мая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Продолжительность учебных четвертей:</a:t>
            </a:r>
          </a:p>
          <a:p>
            <a:pPr marL="0" lv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 четверть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8 учебных недель;</a:t>
            </a:r>
          </a:p>
          <a:p>
            <a:pPr marL="0" lv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 четверть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8 учебных недель;</a:t>
            </a:r>
          </a:p>
          <a:p>
            <a:pPr marL="0" lv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 четверть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10 учебных недель (для 2-11 классов),</a:t>
            </a: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9 учебных недель (для 1 классов);</a:t>
            </a:r>
          </a:p>
          <a:p>
            <a:pPr marL="0" lv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 четверть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8 учебных недель.</a:t>
            </a: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Продолжительность каникул:</a:t>
            </a: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 окончании 1, 2, 3 четверти - 9 календарных дней, дополнительные каникулы – 9 календарных дней (для 1 классов); по окончании учебного года (летние каникулы) – не менее 8 недель.</a:t>
            </a:r>
          </a:p>
          <a:p>
            <a:pPr marL="0" lv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288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вариант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828159"/>
            <a:ext cx="8229600" cy="4070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254636"/>
              </p:ext>
            </p:extLst>
          </p:nvPr>
        </p:nvGraphicFramePr>
        <p:xfrm>
          <a:off x="914717" y="1660049"/>
          <a:ext cx="7314565" cy="442277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{69C7853C-536D-4A76-A0AE-DD22124D55A5}</a:tableStyleId>
              </a:tblPr>
              <a:tblGrid>
                <a:gridCol w="1377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30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0210">
                <a:tc>
                  <a:txBody>
                    <a:bodyPr/>
                    <a:lstStyle/>
                    <a:p>
                      <a:pPr marL="343535"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Четверть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47395"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Учебный</a:t>
                      </a:r>
                      <a:r>
                        <a:rPr lang="ru-RU" sz="1400" spc="-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период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65225" marR="1149985" algn="ctr"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Каникулы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760">
                <a:tc>
                  <a:txBody>
                    <a:bodyPr/>
                    <a:lstStyle/>
                    <a:p>
                      <a:pPr marL="69215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spc="-2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четверть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01.09.2023-27.10.2023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9850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(8</a:t>
                      </a:r>
                      <a:r>
                        <a:rPr lang="ru-RU" sz="1400" spc="-3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учебных</a:t>
                      </a:r>
                      <a:r>
                        <a:rPr lang="ru-RU" sz="1400" spc="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недель)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28.10.2023-05.11.2023</a:t>
                      </a:r>
                      <a:r>
                        <a:rPr lang="ru-RU" sz="1400" spc="-1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(9</a:t>
                      </a:r>
                      <a:r>
                        <a:rPr lang="ru-RU" sz="1400" spc="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дней)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460">
                <a:tc>
                  <a:txBody>
                    <a:bodyPr/>
                    <a:lstStyle/>
                    <a:p>
                      <a:pPr marL="69215"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400" spc="-2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четверть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06.11.2023-29.12.2023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9850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(8</a:t>
                      </a:r>
                      <a:r>
                        <a:rPr lang="ru-RU" sz="1400" spc="-3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учебных</a:t>
                      </a:r>
                      <a:r>
                        <a:rPr lang="ru-RU" sz="1400" spc="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недель)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30.12.2023-07.01.2024</a:t>
                      </a:r>
                      <a:r>
                        <a:rPr lang="ru-RU" sz="1400" spc="-1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(9</a:t>
                      </a:r>
                      <a:r>
                        <a:rPr lang="ru-RU" sz="1400" spc="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дней)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9375">
                <a:tc>
                  <a:txBody>
                    <a:bodyPr/>
                    <a:lstStyle/>
                    <a:p>
                      <a:pPr marL="69215"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400" spc="-2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четверть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08.01.2024-15.03.2024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9850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(10</a:t>
                      </a:r>
                      <a:r>
                        <a:rPr lang="ru-RU" sz="1400" spc="-3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учебных</a:t>
                      </a:r>
                      <a:r>
                        <a:rPr lang="ru-RU" sz="1400" spc="1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недель)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16.03.2024-24.03.2024</a:t>
                      </a:r>
                      <a:r>
                        <a:rPr lang="ru-RU" sz="1400" spc="-1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(9</a:t>
                      </a:r>
                      <a:r>
                        <a:rPr lang="ru-RU" sz="1400" spc="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дней)</a:t>
                      </a:r>
                      <a:endParaRPr lang="ru-RU" sz="11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71120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Допол.каникулы</a:t>
                      </a:r>
                      <a:r>
                        <a:rPr lang="ru-RU" sz="1400" spc="-6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</a:t>
                      </a:r>
                      <a:r>
                        <a:rPr lang="ru-RU" sz="1400" spc="-4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spc="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класса:</a:t>
                      </a:r>
                      <a:endParaRPr lang="ru-RU" sz="11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71120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10.02.2024-18.02.2024</a:t>
                      </a:r>
                      <a:r>
                        <a:rPr lang="ru-RU" sz="1400" spc="-1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(9</a:t>
                      </a:r>
                      <a:r>
                        <a:rPr lang="ru-RU" sz="1400" spc="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дней)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6460">
                <a:tc>
                  <a:txBody>
                    <a:bodyPr/>
                    <a:lstStyle/>
                    <a:p>
                      <a:pPr marL="69215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400" spc="-3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четверть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25.03.2024-20.05.2024</a:t>
                      </a:r>
                      <a:endParaRPr lang="ru-RU" sz="1100" b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9850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(8</a:t>
                      </a:r>
                      <a:r>
                        <a:rPr lang="ru-RU" sz="1400" b="0" spc="-3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учебных</a:t>
                      </a:r>
                      <a:r>
                        <a:rPr lang="ru-RU" sz="1400" b="0" spc="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недель)</a:t>
                      </a:r>
                      <a:endParaRPr lang="ru-RU" sz="11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5904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282" y="1484784"/>
            <a:ext cx="8963718" cy="374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8064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427168" cy="868958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вариант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323528" y="1052736"/>
            <a:ext cx="844562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образовательной деятельности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 учебным четвертям/ триместрам/ </a:t>
            </a:r>
            <a:r>
              <a:rPr lang="ru-RU" sz="1600" strike="sngStrike" dirty="0">
                <a:latin typeface="Times New Roman" pitchFamily="18" charset="0"/>
                <a:cs typeface="Times New Roman" pitchFamily="18" charset="0"/>
              </a:rPr>
              <a:t>полугодиям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Продолжительность учебного года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34 недели,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 классе - 33 недели.</a:t>
            </a: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Учебный год начинается </a:t>
            </a: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 сентября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заканчивается </a:t>
            </a: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26 </a:t>
            </a: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Продолжительность учебных четвертей:</a:t>
            </a:r>
          </a:p>
          <a:p>
            <a:pPr marL="0" lv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 четверть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8 учебных недель;</a:t>
            </a:r>
          </a:p>
          <a:p>
            <a:pPr marL="0" lv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 четверть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8 учебных недель;</a:t>
            </a:r>
          </a:p>
          <a:p>
            <a:pPr marL="0" lv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 четверть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учебных недель (для 2-11 классов),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учебных недель (для 1 классов);</a:t>
            </a:r>
          </a:p>
          <a:p>
            <a:pPr marL="0" lv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 четверть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учебных недель.</a:t>
            </a: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Продолжительность каникул:</a:t>
            </a: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 окончании 1, 2, 3 четверти - 9 календарных дней, дополнительные каникулы – 9 календарных дней (для 1 классов); по окончании учебного года (летние каникулы) – не менее 8 недель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503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вариант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828159"/>
            <a:ext cx="8229600" cy="4070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365385"/>
              </p:ext>
            </p:extLst>
          </p:nvPr>
        </p:nvGraphicFramePr>
        <p:xfrm>
          <a:off x="914717" y="1660049"/>
          <a:ext cx="7314565" cy="442277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{69C7853C-536D-4A76-A0AE-DD22124D55A5}</a:tableStyleId>
              </a:tblPr>
              <a:tblGrid>
                <a:gridCol w="1377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30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0210">
                <a:tc>
                  <a:txBody>
                    <a:bodyPr/>
                    <a:lstStyle/>
                    <a:p>
                      <a:pPr marL="343535"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Четверть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47395"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Учебный</a:t>
                      </a:r>
                      <a:r>
                        <a:rPr lang="ru-RU" sz="1400" spc="-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период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65225" marR="1149985" algn="ctr"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Каникулы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760">
                <a:tc>
                  <a:txBody>
                    <a:bodyPr/>
                    <a:lstStyle/>
                    <a:p>
                      <a:pPr marL="69215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spc="-2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четверть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01.09.2023-27.10.2023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9850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(8</a:t>
                      </a:r>
                      <a:r>
                        <a:rPr lang="ru-RU" sz="1400" spc="-3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учебных</a:t>
                      </a:r>
                      <a:r>
                        <a:rPr lang="ru-RU" sz="1400" spc="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недель)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28.10.2023-06.11.2023</a:t>
                      </a:r>
                      <a:r>
                        <a:rPr lang="ru-RU" sz="1400" spc="-11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(10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дней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460">
                <a:tc>
                  <a:txBody>
                    <a:bodyPr/>
                    <a:lstStyle/>
                    <a:p>
                      <a:pPr marL="69215"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400" spc="-2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четверть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07.11.2023-29.12.2023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9850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(8</a:t>
                      </a:r>
                      <a:r>
                        <a:rPr lang="ru-RU" sz="1400" spc="-3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учебных</a:t>
                      </a:r>
                      <a:r>
                        <a:rPr lang="ru-RU" sz="1400" spc="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недель)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30.12.2023-08.01.2024</a:t>
                      </a:r>
                      <a:r>
                        <a:rPr lang="ru-RU" sz="1400" spc="-11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(10</a:t>
                      </a:r>
                      <a:r>
                        <a:rPr lang="ru-RU" sz="1400" spc="15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дней)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9375">
                <a:tc>
                  <a:txBody>
                    <a:bodyPr/>
                    <a:lstStyle/>
                    <a:p>
                      <a:pPr marL="69215"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400" spc="-2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четверть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09.01.2024-22.03.2024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9850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r>
                        <a:rPr lang="ru-RU" sz="1400" spc="-3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учебных</a:t>
                      </a:r>
                      <a:r>
                        <a:rPr lang="ru-RU" sz="1400" spc="1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недель)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23.03.2024-31.03.2024</a:t>
                      </a:r>
                      <a:r>
                        <a:rPr lang="ru-RU" sz="1400" spc="-11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(9</a:t>
                      </a:r>
                      <a:r>
                        <a:rPr lang="ru-RU" sz="1400" spc="15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дней)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71120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Допол.каникулы</a:t>
                      </a:r>
                      <a:r>
                        <a:rPr lang="ru-RU" sz="1400" spc="-6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</a:t>
                      </a:r>
                      <a:r>
                        <a:rPr lang="ru-RU" sz="1400" spc="-4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spc="1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класса: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71120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17.02.2024-25.02.2024</a:t>
                      </a:r>
                      <a:r>
                        <a:rPr lang="ru-RU" sz="1400" spc="-11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(9</a:t>
                      </a:r>
                      <a:r>
                        <a:rPr lang="ru-RU" sz="1400" spc="1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дней)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6460">
                <a:tc>
                  <a:txBody>
                    <a:bodyPr/>
                    <a:lstStyle/>
                    <a:p>
                      <a:pPr marL="69215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400" spc="-3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четверть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01.04.2024-25.05.2024</a:t>
                      </a:r>
                      <a:endParaRPr lang="ru-RU" sz="1100" b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9850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(7</a:t>
                      </a:r>
                      <a:r>
                        <a:rPr lang="ru-RU" sz="1400" b="0" spc="-3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учебных</a:t>
                      </a:r>
                      <a:r>
                        <a:rPr lang="ru-RU" sz="1400" b="0" spc="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недель)</a:t>
                      </a:r>
                      <a:endParaRPr lang="ru-RU" sz="11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556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5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3369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</TotalTime>
  <Words>181</Words>
  <Application>Microsoft Office PowerPoint</Application>
  <PresentationFormat>Экран (4:3)</PresentationFormat>
  <Paragraphs>89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Особенности формирования календарного графика  на 2023-2024 учебный год</vt:lpstr>
      <vt:lpstr>Разделы годового графика</vt:lpstr>
      <vt:lpstr>1 вариант</vt:lpstr>
      <vt:lpstr>1 вариант</vt:lpstr>
      <vt:lpstr>Презентация PowerPoint</vt:lpstr>
      <vt:lpstr>2 вариант</vt:lpstr>
      <vt:lpstr>2 вариант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Zaripova.Tatyana</dc:creator>
  <cp:lastModifiedBy>Преподаватель</cp:lastModifiedBy>
  <cp:revision>11</cp:revision>
  <dcterms:created xsi:type="dcterms:W3CDTF">2023-08-27T03:36:01Z</dcterms:created>
  <dcterms:modified xsi:type="dcterms:W3CDTF">2023-08-28T09:21:36Z</dcterms:modified>
</cp:coreProperties>
</file>