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94" r:id="rId1"/>
  </p:sldMasterIdLst>
  <p:notesMasterIdLst>
    <p:notesMasterId r:id="rId10"/>
  </p:notesMasterIdLst>
  <p:sldIdLst>
    <p:sldId id="344" r:id="rId2"/>
    <p:sldId id="414" r:id="rId3"/>
    <p:sldId id="415" r:id="rId4"/>
    <p:sldId id="416" r:id="rId5"/>
    <p:sldId id="410" r:id="rId6"/>
    <p:sldId id="413" r:id="rId7"/>
    <p:sldId id="411" r:id="rId8"/>
    <p:sldId id="348" r:id="rId9"/>
  </p:sldIdLst>
  <p:sldSz cx="11887200" cy="7169150"/>
  <p:notesSz cx="11887200" cy="716915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Sitka Subheading" panose="02000505000000020004" pitchFamily="2" charset="0"/>
      <p:regular r:id="rId15"/>
      <p:bold r:id="rId16"/>
      <p:italic r:id="rId17"/>
      <p:boldItalic r:id="rId18"/>
    </p:embeddedFont>
    <p:embeddedFont>
      <p:font typeface="Georgia" panose="02040502050405020303" pitchFamily="18" charset="0"/>
      <p:regular r:id="rId19"/>
      <p:bold r:id="rId20"/>
      <p:italic r:id="rId21"/>
      <p:boldItalic r:id="rId22"/>
    </p:embeddedFont>
    <p:embeddedFont>
      <p:font typeface="Garamond" panose="02020404030301010803" pitchFamily="18" charset="0"/>
      <p:regular r:id="rId23"/>
      <p:bold r:id="rId24"/>
      <p:italic r:id="rId25"/>
    </p:embeddedFont>
    <p:embeddedFont>
      <p:font typeface="Trebuchet MS" panose="020B0603020202020204" pitchFamily="34" charset="0"/>
      <p:regular r:id="rId26"/>
      <p:bold r:id="rId27"/>
      <p:italic r:id="rId28"/>
      <p:boldItalic r:id="rId29"/>
    </p:embeddedFont>
  </p:embeddedFontLst>
  <p:defaultTextStyle>
    <a:defPPr>
      <a:defRPr lang="ru-RU"/>
    </a:defPPr>
    <a:lvl1pPr marL="0" algn="l" defTabSz="9055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52806" algn="l" defTabSz="9055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05569" algn="l" defTabSz="9055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58356" algn="l" defTabSz="9055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11108" algn="l" defTabSz="9055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63929" algn="l" defTabSz="9055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716714" algn="l" defTabSz="9055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169504" algn="l" defTabSz="9055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622262" algn="l" defTabSz="9055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56" autoAdjust="0"/>
    <p:restoredTop sz="94660"/>
  </p:normalViewPr>
  <p:slideViewPr>
    <p:cSldViewPr>
      <p:cViewPr varScale="1">
        <p:scale>
          <a:sx n="101" d="100"/>
          <a:sy n="101" d="100"/>
        </p:scale>
        <p:origin x="1524" y="108"/>
      </p:cViewPr>
      <p:guideLst>
        <p:guide orient="horz" pos="2880"/>
        <p:guide pos="21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151438" cy="358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732588" y="0"/>
            <a:ext cx="5151437" cy="358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4AFEA-E050-4E3F-9054-CC1B641A61C3}" type="datetimeFigureOut">
              <a:rPr lang="ru-RU" smtClean="0"/>
              <a:pPr/>
              <a:t>28.08.2023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716338" y="538163"/>
            <a:ext cx="4454525" cy="2687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189038" y="3405188"/>
            <a:ext cx="9509125" cy="3225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808788"/>
            <a:ext cx="5151438" cy="358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732588" y="6808788"/>
            <a:ext cx="5151437" cy="358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027F-8377-44E4-BF3C-B7248DCFE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592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055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2806" algn="l" defTabSz="9055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05569" algn="l" defTabSz="9055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58356" algn="l" defTabSz="9055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11108" algn="l" defTabSz="9055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63929" algn="l" defTabSz="9055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16714" algn="l" defTabSz="9055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69504" algn="l" defTabSz="9055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22262" algn="l" defTabSz="9055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042364"/>
            <a:ext cx="11887200" cy="3126786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1887200" cy="404236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772647"/>
            <a:ext cx="11887200" cy="238971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72802"/>
            <a:ext cx="11887200" cy="533703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5935" y="5281782"/>
            <a:ext cx="7328113" cy="922141"/>
          </a:xfr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chemeClr val="tx2"/>
                </a:solidFill>
              </a:defRPr>
            </a:lvl1pPr>
            <a:lvl2pPr marL="544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2856" y="3274405"/>
            <a:ext cx="9327956" cy="1874524"/>
          </a:xfrm>
          <a:effectLst/>
        </p:spPr>
        <p:txBody>
          <a:bodyPr>
            <a:noAutofit/>
          </a:bodyPr>
          <a:lstStyle>
            <a:lvl1pPr marL="762142" indent="-544387" algn="l">
              <a:defRPr sz="6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485900" y="764711"/>
            <a:ext cx="8321040" cy="363236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42364"/>
            <a:ext cx="11887200" cy="3126786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1887200" cy="404236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772647"/>
            <a:ext cx="11887200" cy="238971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72802"/>
            <a:ext cx="11887200" cy="533703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53" y="2271222"/>
            <a:ext cx="7756666" cy="2533294"/>
          </a:xfrm>
          <a:effectLst/>
        </p:spPr>
        <p:txBody>
          <a:bodyPr anchor="b"/>
          <a:lstStyle>
            <a:lvl1pPr algn="r">
              <a:defRPr sz="55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9170" y="4816557"/>
            <a:ext cx="7761642" cy="873365"/>
          </a:xfrm>
        </p:spPr>
        <p:txBody>
          <a:bodyPr anchor="t"/>
          <a:lstStyle>
            <a:lvl1pPr marL="0" indent="0" algn="r">
              <a:buNone/>
              <a:defRPr sz="2400">
                <a:solidFill>
                  <a:schemeClr val="tx2"/>
                </a:solidFill>
              </a:defRPr>
            </a:lvl1pPr>
            <a:lvl2pPr marL="5443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4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3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09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485900" y="764708"/>
            <a:ext cx="4350715" cy="363236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038699" y="764711"/>
            <a:ext cx="4350715" cy="363236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900" y="764709"/>
            <a:ext cx="4350715" cy="66878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9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544387" indent="0">
              <a:buNone/>
              <a:defRPr sz="2400" b="1"/>
            </a:lvl2pPr>
            <a:lvl3pPr marL="1088775" indent="0">
              <a:buNone/>
              <a:defRPr sz="2100" b="1"/>
            </a:lvl3pPr>
            <a:lvl4pPr marL="1633162" indent="0">
              <a:buNone/>
              <a:defRPr sz="1900" b="1"/>
            </a:lvl4pPr>
            <a:lvl5pPr marL="2177549" indent="0">
              <a:buNone/>
              <a:defRPr sz="1900" b="1"/>
            </a:lvl5pPr>
            <a:lvl6pPr marL="2721937" indent="0">
              <a:buNone/>
              <a:defRPr sz="1900" b="1"/>
            </a:lvl6pPr>
            <a:lvl7pPr marL="3266325" indent="0">
              <a:buNone/>
              <a:defRPr sz="1900" b="1"/>
            </a:lvl7pPr>
            <a:lvl8pPr marL="3810711" indent="0">
              <a:buNone/>
              <a:defRPr sz="1900" b="1"/>
            </a:lvl8pPr>
            <a:lvl9pPr marL="4355099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3381" y="1463860"/>
            <a:ext cx="4350715" cy="2867660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41494" y="764709"/>
            <a:ext cx="4350715" cy="66878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9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544387" indent="0">
              <a:buNone/>
              <a:defRPr sz="2400" b="1"/>
            </a:lvl2pPr>
            <a:lvl3pPr marL="1088775" indent="0">
              <a:buNone/>
              <a:defRPr sz="2100" b="1"/>
            </a:lvl3pPr>
            <a:lvl4pPr marL="1633162" indent="0">
              <a:buNone/>
              <a:defRPr sz="1900" b="1"/>
            </a:lvl4pPr>
            <a:lvl5pPr marL="2177549" indent="0">
              <a:buNone/>
              <a:defRPr sz="1900" b="1"/>
            </a:lvl5pPr>
            <a:lvl6pPr marL="2721937" indent="0">
              <a:buNone/>
              <a:defRPr sz="1900" b="1"/>
            </a:lvl6pPr>
            <a:lvl7pPr marL="3266325" indent="0">
              <a:buNone/>
              <a:defRPr sz="1900" b="1"/>
            </a:lvl7pPr>
            <a:lvl8pPr marL="3810711" indent="0">
              <a:buNone/>
              <a:defRPr sz="1900" b="1"/>
            </a:lvl8pPr>
            <a:lvl9pPr marL="4355099" indent="0">
              <a:buNone/>
              <a:defRPr sz="1900" b="1"/>
            </a:lvl9pPr>
          </a:lstStyle>
          <a:p>
            <a:pPr marL="0" lvl="0" indent="0" algn="ctr" defTabSz="1088775" rtl="0" eaLnBrk="1" latinLnBrk="0" hangingPunct="1">
              <a:spcBef>
                <a:spcPct val="20000"/>
              </a:spcBef>
              <a:spcAft>
                <a:spcPts val="357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8534" y="1462507"/>
            <a:ext cx="4350715" cy="2867660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825" y="2310061"/>
            <a:ext cx="4726911" cy="1315591"/>
          </a:xfrm>
          <a:effectLst/>
        </p:spPr>
        <p:txBody>
          <a:bodyPr anchor="b">
            <a:noAutofit/>
          </a:bodyPr>
          <a:lstStyle>
            <a:lvl1pPr marL="272194" indent="-272194" algn="l">
              <a:defRPr sz="33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1571" y="764709"/>
            <a:ext cx="5222211" cy="5116806"/>
          </a:xfrm>
        </p:spPr>
        <p:txBody>
          <a:bodyPr anchor="ctr"/>
          <a:lstStyle>
            <a:lvl1pPr>
              <a:defRPr sz="26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7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98495" y="3656498"/>
            <a:ext cx="4405258" cy="2236589"/>
          </a:xfrm>
        </p:spPr>
        <p:txBody>
          <a:bodyPr/>
          <a:lstStyle>
            <a:lvl1pPr marL="0" indent="0">
              <a:buNone/>
              <a:defRPr sz="1700"/>
            </a:lvl1pPr>
            <a:lvl2pPr marL="544387" indent="0">
              <a:buNone/>
              <a:defRPr sz="1400"/>
            </a:lvl2pPr>
            <a:lvl3pPr marL="1088775" indent="0">
              <a:buNone/>
              <a:defRPr sz="1200"/>
            </a:lvl3pPr>
            <a:lvl4pPr marL="1633162" indent="0">
              <a:buNone/>
              <a:defRPr sz="1100"/>
            </a:lvl4pPr>
            <a:lvl5pPr marL="2177549" indent="0">
              <a:buNone/>
              <a:defRPr sz="1100"/>
            </a:lvl5pPr>
            <a:lvl6pPr marL="2721937" indent="0">
              <a:buNone/>
              <a:defRPr sz="1100"/>
            </a:lvl6pPr>
            <a:lvl7pPr marL="3266325" indent="0">
              <a:buNone/>
              <a:defRPr sz="1100"/>
            </a:lvl7pPr>
            <a:lvl8pPr marL="3810711" indent="0">
              <a:buNone/>
              <a:defRPr sz="1100"/>
            </a:lvl8pPr>
            <a:lvl9pPr marL="4355099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042364"/>
            <a:ext cx="11887200" cy="3126786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1887200" cy="404236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772647"/>
            <a:ext cx="11887200" cy="238971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72802"/>
            <a:ext cx="11887200" cy="533703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17728" y="1194858"/>
            <a:ext cx="5349240" cy="326971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400"/>
            </a:lvl1pPr>
            <a:lvl2pPr marL="544387" indent="0">
              <a:buNone/>
              <a:defRPr sz="3300"/>
            </a:lvl2pPr>
            <a:lvl3pPr marL="1088775" indent="0">
              <a:buNone/>
              <a:defRPr sz="2900"/>
            </a:lvl3pPr>
            <a:lvl4pPr marL="1633162" indent="0">
              <a:buNone/>
              <a:defRPr sz="2400"/>
            </a:lvl4pPr>
            <a:lvl5pPr marL="2177549" indent="0">
              <a:buNone/>
              <a:defRPr sz="2400"/>
            </a:lvl5pPr>
            <a:lvl6pPr marL="2721937" indent="0">
              <a:buNone/>
              <a:defRPr sz="2400"/>
            </a:lvl6pPr>
            <a:lvl7pPr marL="3266325" indent="0">
              <a:buNone/>
              <a:defRPr sz="2400"/>
            </a:lvl7pPr>
            <a:lvl8pPr marL="3810711" indent="0">
              <a:buNone/>
              <a:defRPr sz="2400"/>
            </a:lvl8pPr>
            <a:lvl9pPr marL="4355099" indent="0">
              <a:buNone/>
              <a:defRPr sz="24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53" y="1056332"/>
            <a:ext cx="4802348" cy="2261157"/>
          </a:xfrm>
        </p:spPr>
        <p:txBody>
          <a:bodyPr anchor="b"/>
          <a:lstStyle>
            <a:lvl1pPr marL="217756" indent="-217756">
              <a:buFont typeface="Georgia" pitchFamily="18" charset="0"/>
              <a:buChar char="*"/>
              <a:defRPr sz="1900"/>
            </a:lvl1pPr>
            <a:lvl2pPr marL="544387" indent="0">
              <a:buNone/>
              <a:defRPr sz="1400"/>
            </a:lvl2pPr>
            <a:lvl3pPr marL="1088775" indent="0">
              <a:buNone/>
              <a:defRPr sz="1200"/>
            </a:lvl3pPr>
            <a:lvl4pPr marL="1633162" indent="0">
              <a:buNone/>
              <a:defRPr sz="1100"/>
            </a:lvl4pPr>
            <a:lvl5pPr marL="2177549" indent="0">
              <a:buNone/>
              <a:defRPr sz="1100"/>
            </a:lvl5pPr>
            <a:lvl6pPr marL="2721937" indent="0">
              <a:buNone/>
              <a:defRPr sz="1100"/>
            </a:lvl6pPr>
            <a:lvl7pPr marL="3266325" indent="0">
              <a:buNone/>
              <a:defRPr sz="1100"/>
            </a:lvl7pPr>
            <a:lvl8pPr marL="3810711" indent="0">
              <a:buNone/>
              <a:defRPr sz="1100"/>
            </a:lvl8pPr>
            <a:lvl9pPr marL="4355099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450" y="4666974"/>
            <a:ext cx="8298599" cy="1194858"/>
          </a:xfrm>
        </p:spPr>
        <p:txBody>
          <a:bodyPr anchor="b">
            <a:noAutofit/>
          </a:bodyPr>
          <a:lstStyle>
            <a:lvl1pPr algn="l">
              <a:defRPr sz="55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76500" y="764708"/>
            <a:ext cx="8321040" cy="363236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99885" y="393600"/>
            <a:ext cx="2674620" cy="547600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21349" y="764710"/>
            <a:ext cx="6278073" cy="51168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3944" y="-29657"/>
            <a:ext cx="9879583" cy="569387"/>
          </a:xfrm>
        </p:spPr>
        <p:txBody>
          <a:bodyPr lIns="0" tIns="0" rIns="0" bIns="0"/>
          <a:lstStyle>
            <a:lvl1pPr>
              <a:defRPr sz="37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85595" y="1671041"/>
            <a:ext cx="502158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21908" y="1648973"/>
            <a:ext cx="5170932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944" y="-29642"/>
            <a:ext cx="9879583" cy="5847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94360" y="6667308"/>
            <a:ext cx="2734056" cy="26161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41648" y="6667308"/>
            <a:ext cx="3803904" cy="26161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58784" y="6667308"/>
            <a:ext cx="2734056" cy="26161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595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337034"/>
            <a:ext cx="11887200" cy="1832116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1887200" cy="533703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939273"/>
            <a:ext cx="11887200" cy="238971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72802"/>
            <a:ext cx="11887200" cy="533703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77" tIns="54439" rIns="108877" bIns="54439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31278" y="4570535"/>
            <a:ext cx="8466264" cy="1194858"/>
          </a:xfrm>
          <a:prstGeom prst="rect">
            <a:avLst/>
          </a:prstGeom>
          <a:effectLst/>
        </p:spPr>
        <p:txBody>
          <a:bodyPr vert="horz" lIns="108877" tIns="54439" rIns="108877" bIns="54439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900" y="765483"/>
            <a:ext cx="8321040" cy="3632369"/>
          </a:xfrm>
          <a:prstGeom prst="rect">
            <a:avLst/>
          </a:prstGeom>
        </p:spPr>
        <p:txBody>
          <a:bodyPr vert="horz" lIns="108877" tIns="54439" rIns="108877" bIns="5443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23860" y="6452236"/>
            <a:ext cx="3268980" cy="381691"/>
          </a:xfrm>
          <a:prstGeom prst="rect">
            <a:avLst/>
          </a:prstGeom>
        </p:spPr>
        <p:txBody>
          <a:bodyPr vert="horz" lIns="108877" tIns="54439" rIns="108877" bIns="54439" rtlCol="0" anchor="ctr"/>
          <a:lstStyle>
            <a:lvl1pPr algn="r">
              <a:defRPr sz="13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1080087"/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80087"/>
              <a:t>28.08.2023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1" y="6452236"/>
            <a:ext cx="4358641" cy="381691"/>
          </a:xfrm>
          <a:prstGeom prst="rect">
            <a:avLst/>
          </a:prstGeom>
        </p:spPr>
        <p:txBody>
          <a:bodyPr vert="horz" lIns="108877" tIns="54439" rIns="108877" bIns="54439" rtlCol="0" anchor="ctr"/>
          <a:lstStyle>
            <a:lvl1pPr algn="l">
              <a:defRPr sz="13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108008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53000" y="6452236"/>
            <a:ext cx="2377440" cy="381691"/>
          </a:xfrm>
          <a:prstGeom prst="rect">
            <a:avLst/>
          </a:prstGeom>
        </p:spPr>
        <p:txBody>
          <a:bodyPr vert="horz" lIns="108877" tIns="54439" rIns="108877" bIns="54439" rtlCol="0" anchor="ctr"/>
          <a:lstStyle>
            <a:lvl1pPr algn="ctr"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1080087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8008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10" r:id="rId13"/>
  </p:sldLayoutIdLst>
  <p:timing>
    <p:tnLst>
      <p:par>
        <p:cTn id="1" dur="indefinite" restart="never" nodeType="tmRoot"/>
      </p:par>
    </p:tnLst>
  </p:timing>
  <p:txStyles>
    <p:titleStyle>
      <a:lvl1pPr marL="381071" indent="-381071" algn="r" defTabSz="1088775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55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2194" indent="-217756" algn="l" defTabSz="1088775" rtl="0" eaLnBrk="1" latinLnBrk="0" hangingPunct="1">
        <a:spcBef>
          <a:spcPct val="20000"/>
        </a:spcBef>
        <a:spcAft>
          <a:spcPts val="357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53266" indent="-217756" algn="l" defTabSz="1088775" rtl="0" eaLnBrk="1" latinLnBrk="0" hangingPunct="1">
        <a:spcBef>
          <a:spcPct val="20000"/>
        </a:spcBef>
        <a:spcAft>
          <a:spcPts val="357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9897" indent="-217756" algn="l" defTabSz="1088775" rtl="0" eaLnBrk="1" latinLnBrk="0" hangingPunct="1">
        <a:spcBef>
          <a:spcPct val="20000"/>
        </a:spcBef>
        <a:spcAft>
          <a:spcPts val="357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06529" indent="-217756" algn="l" defTabSz="1088775" rtl="0" eaLnBrk="1" latinLnBrk="0" hangingPunct="1">
        <a:spcBef>
          <a:spcPct val="20000"/>
        </a:spcBef>
        <a:spcAft>
          <a:spcPts val="357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54938" indent="-217756" algn="l" defTabSz="1088775" rtl="0" eaLnBrk="1" latinLnBrk="0" hangingPunct="1">
        <a:spcBef>
          <a:spcPct val="20000"/>
        </a:spcBef>
        <a:spcAft>
          <a:spcPts val="357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81570" indent="-217756" algn="l" defTabSz="1088775" rtl="0" eaLnBrk="1" latinLnBrk="0" hangingPunct="1">
        <a:spcBef>
          <a:spcPct val="20000"/>
        </a:spcBef>
        <a:spcAft>
          <a:spcPts val="357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340865" indent="-217756" algn="l" defTabSz="1088775" rtl="0" eaLnBrk="1" latinLnBrk="0" hangingPunct="1">
        <a:spcBef>
          <a:spcPct val="20000"/>
        </a:spcBef>
        <a:spcAft>
          <a:spcPts val="357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721937" indent="-217756" algn="l" defTabSz="1088775" rtl="0" eaLnBrk="1" latinLnBrk="0" hangingPunct="1">
        <a:spcBef>
          <a:spcPct val="20000"/>
        </a:spcBef>
        <a:spcAft>
          <a:spcPts val="357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081232" indent="-217756" algn="l" defTabSz="1088775" rtl="0" eaLnBrk="1" latinLnBrk="0" hangingPunct="1">
        <a:spcBef>
          <a:spcPct val="20000"/>
        </a:spcBef>
        <a:spcAft>
          <a:spcPts val="357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77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7" algn="l" defTabSz="108877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5" algn="l" defTabSz="108877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2" algn="l" defTabSz="108877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49" algn="l" defTabSz="108877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37" algn="l" defTabSz="108877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5" algn="l" defTabSz="108877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1" algn="l" defTabSz="108877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099" algn="l" defTabSz="108877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513877" y="2530778"/>
            <a:ext cx="10306525" cy="2120598"/>
          </a:xfrm>
          <a:prstGeom prst="rect">
            <a:avLst/>
          </a:prstGeom>
        </p:spPr>
        <p:txBody>
          <a:bodyPr lIns="107829" tIns="53915" rIns="107829" bIns="53915">
            <a:normAutofit/>
          </a:bodyPr>
          <a:lstStyle/>
          <a:p>
            <a:pPr marL="0" indent="0" algn="ctr">
              <a:buNone/>
              <a:defRPr/>
            </a:pPr>
            <a:r>
              <a:rPr lang="ru-RU" sz="3600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pc="-5" dirty="0" smtClean="0">
                <a:latin typeface="Times New Roman" pitchFamily="18" charset="0"/>
                <a:cs typeface="Times New Roman" pitchFamily="18" charset="0"/>
              </a:rPr>
              <a:t>« Изменения в локально-нормативных актах образовательной организации в связи с переходом на ФООП 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ucheb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6945" y="62"/>
            <a:ext cx="3273108" cy="2240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24" y="121206"/>
            <a:ext cx="8729681" cy="1216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7829" tIns="53915" rIns="107829" bIns="53915">
            <a:spAutoFit/>
          </a:bodyPr>
          <a:lstStyle/>
          <a:p>
            <a:pPr algn="ctr" eaLnBrk="1" hangingPunct="1"/>
            <a:r>
              <a:rPr lang="ru-RU" alt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Муниципальное  бюджетное общеобразовательное учреждение </a:t>
            </a:r>
            <a:r>
              <a:rPr lang="en-US" alt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«Средняя общеобразовательная  школа №1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г. Мамадыш»</a:t>
            </a:r>
          </a:p>
        </p:txBody>
      </p:sp>
      <p:sp>
        <p:nvSpPr>
          <p:cNvPr id="8197" name="TextBox 1"/>
          <p:cNvSpPr txBox="1">
            <a:spLocks noChangeArrowheads="1"/>
          </p:cNvSpPr>
          <p:nvPr/>
        </p:nvSpPr>
        <p:spPr bwMode="auto">
          <a:xfrm>
            <a:off x="2971800" y="6606047"/>
            <a:ext cx="6096318" cy="416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7829" tIns="53915" rIns="107829" bIns="53915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28 августа </a:t>
            </a:r>
            <a:r>
              <a:rPr lang="en-US" alt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2023 года</a:t>
            </a:r>
            <a:endParaRPr lang="ru-RU" altLang="ru-RU" sz="2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6800879" y="5227691"/>
            <a:ext cx="5086345" cy="1571613"/>
          </a:xfrm>
          <a:prstGeom prst="rect">
            <a:avLst/>
          </a:prstGeom>
        </p:spPr>
        <p:txBody>
          <a:bodyPr vert="horz" lIns="90550" tIns="45279" rIns="90550" bIns="45279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aramond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dirty="0" err="1"/>
              <a:t>Зиннатова</a:t>
            </a:r>
            <a:r>
              <a:rPr lang="ru-RU" sz="2400" dirty="0"/>
              <a:t> </a:t>
            </a:r>
            <a:r>
              <a:rPr lang="ru-RU" sz="2400" dirty="0" err="1"/>
              <a:t>Альфия</a:t>
            </a:r>
            <a:r>
              <a:rPr lang="ru-RU" sz="2400" dirty="0"/>
              <a:t>  </a:t>
            </a:r>
            <a:r>
              <a:rPr lang="ru-RU" sz="2400" dirty="0" err="1"/>
              <a:t>Гафуровна</a:t>
            </a:r>
            <a:r>
              <a:rPr lang="ru-RU" sz="2400" dirty="0"/>
              <a:t> – заместитель директора по учебной работе   МБОУ  «СОШ №1  </a:t>
            </a:r>
          </a:p>
          <a:p>
            <a:pPr>
              <a:defRPr/>
            </a:pPr>
            <a:r>
              <a:rPr lang="ru-RU" sz="2400" dirty="0"/>
              <a:t>г. Мамадыш»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8638" y="234076"/>
            <a:ext cx="6552728" cy="734543"/>
          </a:xfrm>
        </p:spPr>
        <p:txBody>
          <a:bodyPr>
            <a:noAutofit/>
          </a:bodyPr>
          <a:lstStyle/>
          <a:p>
            <a:pPr lvl="0" algn="l">
              <a:defRPr/>
            </a:pPr>
            <a:r>
              <a:rPr lang="ru-RU" sz="27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 1 ст. 30 Федерального закона № 273-ФЗ</a:t>
            </a:r>
            <a:endParaRPr lang="ru-RU" sz="27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type="subTitle" idx="1"/>
          </p:nvPr>
        </p:nvSpPr>
        <p:spPr>
          <a:xfrm>
            <a:off x="4726665" y="1677607"/>
            <a:ext cx="6646338" cy="451650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организация принимает локальные нормативные акты,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пределах своей компетенции в соответствии с законодательством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порядке, установленном ее уставом.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defTabSz="1219535">
              <a:defRPr/>
            </a:pPr>
            <a:fld id="{B19B0651-EE4F-4900-A07F-96A6BFA9D0F0}" type="slidenum">
              <a:rPr lang="ru-RU" sz="1600" b="0" smtClean="0">
                <a:solidFill>
                  <a:prstClr val="black">
                    <a:tint val="75000"/>
                  </a:prstClr>
                </a:solidFill>
                <a:latin typeface="Arial"/>
              </a:rPr>
              <a:pPr algn="r" defTabSz="1219535">
                <a:defRPr/>
              </a:pPr>
              <a:t>2</a:t>
            </a:fld>
            <a:endParaRPr lang="ru-RU" sz="1600" b="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911" y="2882008"/>
            <a:ext cx="2602309" cy="34990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3996" y="0"/>
            <a:ext cx="2052701" cy="7817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1190" y="37446"/>
            <a:ext cx="1878340" cy="87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5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8638" y="229062"/>
            <a:ext cx="7208002" cy="678993"/>
          </a:xfrm>
        </p:spPr>
        <p:txBody>
          <a:bodyPr>
            <a:noAutofit/>
          </a:bodyPr>
          <a:lstStyle/>
          <a:p>
            <a:pPr algn="l" fontAlgn="base"/>
            <a:r>
              <a:rPr lang="ru-RU" sz="27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27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 локальных нормативных </a:t>
            </a:r>
            <a:r>
              <a:rPr lang="ru-RU" sz="27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актов</a:t>
            </a:r>
            <a:endParaRPr lang="ru-RU" sz="27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01417" y="1276141"/>
            <a:ext cx="10671586" cy="5419802"/>
          </a:xfrm>
        </p:spPr>
        <p:txBody>
          <a:bodyPr>
            <a:normAutofit fontScale="92500" lnSpcReduction="10000"/>
          </a:bodyPr>
          <a:lstStyle/>
          <a:p>
            <a:pPr marL="609768" indent="-609768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принятия локальных нормативных актов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(далее – ЛНА) должен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урегулирован в уставе на основании 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 1 ст. 30 № 273-ФЗ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768" indent="-609768" algn="just">
              <a:buFont typeface="Wingdings" panose="05000000000000000000" pitchFamily="2" charset="2"/>
              <a:buChar char="ü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768" indent="-609768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принятия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ЛНА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ОО самостоятельно, за исключением случаев, когда законодательством предусмотрены определенные требования к порядку принятия отдельных локальных нормативных актов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768" indent="-609768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 </a:t>
            </a:r>
            <a:r>
              <a:rPr lang="ru-RU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 3 ст. 30 № 273-ФЗ 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принятии ЛНА, затрагивающих права обучающихся и работников ОО, учитывается мнение советов обучающихся, советов родителей, представительных органов обучающихся, а также в порядке и в случаях, которые предусмотрены трудовым законодательством, представительных органов работников (при наличии таких представительных органов).</a:t>
            </a:r>
          </a:p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defTabSz="1219535">
              <a:defRPr/>
            </a:pPr>
            <a:fld id="{B19B0651-EE4F-4900-A07F-96A6BFA9D0F0}" type="slidenum">
              <a:rPr lang="ru-RU" sz="1600" b="0" smtClean="0">
                <a:solidFill>
                  <a:prstClr val="black">
                    <a:tint val="75000"/>
                  </a:prstClr>
                </a:solidFill>
                <a:latin typeface="Arial"/>
              </a:rPr>
              <a:pPr algn="r" defTabSz="1219535">
                <a:defRPr/>
              </a:pPr>
              <a:t>3</a:t>
            </a:fld>
            <a:endParaRPr lang="ru-RU" sz="1600" b="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418" y="142823"/>
            <a:ext cx="1807026" cy="8246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445" y="130936"/>
            <a:ext cx="1878340" cy="87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2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defTabSz="1219535">
              <a:defRPr/>
            </a:pPr>
            <a:fld id="{B19B0651-EE4F-4900-A07F-96A6BFA9D0F0}" type="slidenum">
              <a:rPr lang="ru-RU" sz="1600" b="0" smtClean="0">
                <a:solidFill>
                  <a:prstClr val="black">
                    <a:tint val="75000"/>
                  </a:prstClr>
                </a:solidFill>
                <a:latin typeface="Arial"/>
              </a:rPr>
              <a:pPr algn="r" defTabSz="1219535">
                <a:defRPr/>
              </a:pPr>
              <a:t>4</a:t>
            </a:fld>
            <a:endParaRPr lang="ru-RU" sz="1600" b="0" dirty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39444" y="1476874"/>
            <a:ext cx="7020780" cy="5047570"/>
          </a:xfrm>
          <a:prstGeom prst="rect">
            <a:avLst/>
          </a:prstGeom>
        </p:spPr>
        <p:txBody>
          <a:bodyPr wrap="square" lIns="121954" tIns="60977" rIns="121954" bIns="60977">
            <a:spAutoFit/>
          </a:bodyPr>
          <a:lstStyle/>
          <a:p>
            <a:pPr algn="just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Нормы ЛНА,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ухудшающие положение обучающихся или работников образовательной организации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установленным законодательством об образовании, трудовым законодательством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положением,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принятые с нарушением установленного порядка, не применяются и подлежат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отмене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организацией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5028" y="164649"/>
            <a:ext cx="6877835" cy="557684"/>
          </a:xfrm>
          <a:prstGeom prst="rect">
            <a:avLst/>
          </a:prstGeom>
        </p:spPr>
        <p:txBody>
          <a:bodyPr wrap="square" lIns="121954" tIns="60977" rIns="121954" bIns="60977">
            <a:spAutoFit/>
          </a:bodyPr>
          <a:lstStyle/>
          <a:p>
            <a:r>
              <a:rPr lang="ru-RU" sz="27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 4 ст. 30 </a:t>
            </a:r>
            <a:r>
              <a:rPr lang="ru-RU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закона № 273-ФЗ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470" y="2248294"/>
            <a:ext cx="2995533" cy="32189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809" y="190280"/>
            <a:ext cx="1909756" cy="8496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885" y="164648"/>
            <a:ext cx="1878340" cy="87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7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998" y="0"/>
            <a:ext cx="11287204" cy="5622517"/>
          </a:xfrm>
        </p:spPr>
        <p:txBody>
          <a:bodyPr/>
          <a:lstStyle/>
          <a:p>
            <a:r>
              <a:rPr lang="ru-RU" dirty="0" smtClean="0"/>
              <a:t>Изменения в учебно-методической документации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-415954"/>
            <a:ext cx="11887200" cy="7585103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-Федеральные учебные планы</a:t>
            </a:r>
          </a:p>
          <a:p>
            <a:pPr>
              <a:buNone/>
            </a:pPr>
            <a:r>
              <a:rPr lang="ru-RU" dirty="0" smtClean="0"/>
              <a:t>-Федеральный план внеурочной деятельности</a:t>
            </a:r>
          </a:p>
          <a:p>
            <a:pPr>
              <a:buNone/>
            </a:pPr>
            <a:r>
              <a:rPr lang="ru-RU" dirty="0" smtClean="0"/>
              <a:t>-Федеральный учебный график</a:t>
            </a:r>
          </a:p>
          <a:p>
            <a:pPr>
              <a:buNone/>
            </a:pPr>
            <a:r>
              <a:rPr lang="ru-RU" dirty="0" smtClean="0"/>
              <a:t>-Федеральный календарный план воспитательной работы</a:t>
            </a:r>
          </a:p>
          <a:p>
            <a:pPr>
              <a:buNone/>
            </a:pPr>
            <a:r>
              <a:rPr lang="ru-RU" dirty="0" smtClean="0"/>
              <a:t>-Федеральная рабочая программа воспитания</a:t>
            </a:r>
          </a:p>
          <a:p>
            <a:pPr>
              <a:buNone/>
            </a:pPr>
            <a:r>
              <a:rPr lang="ru-RU" dirty="0" smtClean="0"/>
              <a:t>-Федеральные рабочие программы учебных предметов</a:t>
            </a:r>
          </a:p>
          <a:p>
            <a:pPr>
              <a:buNone/>
            </a:pPr>
            <a:r>
              <a:rPr lang="ru-RU" dirty="0" smtClean="0"/>
              <a:t>-Программа формирования УУД</a:t>
            </a:r>
          </a:p>
          <a:p>
            <a:pPr>
              <a:buNone/>
            </a:pPr>
            <a:r>
              <a:rPr lang="ru-RU" dirty="0" smtClean="0"/>
              <a:t>-Программа коррекционной работы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Заменить термин «примерная образовательная программа» на  «Федеральная   основная общеобразовательная программа»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71572" y="0"/>
            <a:ext cx="12658772" cy="7169149"/>
          </a:xfrm>
        </p:spPr>
        <p:txBody>
          <a:bodyPr/>
          <a:lstStyle/>
          <a:p>
            <a:pPr algn="ctr">
              <a:buNone/>
            </a:pPr>
            <a:r>
              <a:rPr lang="ru-RU" sz="6000" spc="-5" dirty="0" smtClean="0">
                <a:latin typeface="Times New Roman" pitchFamily="18" charset="0"/>
                <a:cs typeface="Times New Roman" pitchFamily="18" charset="0"/>
              </a:rPr>
              <a:t>Изменения в локально-нормативных актах образовательной организации в связи с переходом на ФООП</a:t>
            </a:r>
            <a:br>
              <a:rPr lang="ru-RU" sz="6000" spc="-5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943072" y="3536781"/>
            <a:ext cx="8321040" cy="363236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sz="2800" b="1" spc="-5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* Положение о языке обучения</a:t>
            </a:r>
          </a:p>
          <a:p>
            <a:r>
              <a:rPr lang="ru-RU" dirty="0" smtClean="0"/>
              <a:t>* Положение о рабочей программе, с учетом внедрения федеральных базовых рабочих программ</a:t>
            </a:r>
          </a:p>
          <a:p>
            <a:r>
              <a:rPr lang="ru-RU" dirty="0" smtClean="0"/>
              <a:t>*Положение о ВСОКО</a:t>
            </a:r>
          </a:p>
          <a:p>
            <a:r>
              <a:rPr lang="ru-RU" dirty="0" smtClean="0"/>
              <a:t>*Положение о текущем контроле успеваемости и промежуточной аттестации</a:t>
            </a:r>
          </a:p>
          <a:p>
            <a:r>
              <a:rPr lang="ru-RU" dirty="0" smtClean="0"/>
              <a:t>*Положение о порядке обучения по индивидуальному учебному плану</a:t>
            </a:r>
          </a:p>
          <a:p>
            <a:r>
              <a:rPr lang="ru-RU" dirty="0" smtClean="0"/>
              <a:t>*Положение о правах и обязанностях участников образовательных отношений( в том числе по вопросу принятия программы воспитания</a:t>
            </a:r>
          </a:p>
          <a:p>
            <a:r>
              <a:rPr lang="ru-RU" dirty="0" smtClean="0"/>
              <a:t>*Положение должностных инструкций </a:t>
            </a:r>
            <a:r>
              <a:rPr lang="ru-RU" dirty="0" err="1" smtClean="0"/>
              <a:t>педработников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135" y="2504468"/>
            <a:ext cx="9603127" cy="1586211"/>
          </a:xfrm>
          <a:prstGeom prst="rect">
            <a:avLst/>
          </a:prstGeom>
          <a:noFill/>
        </p:spPr>
        <p:txBody>
          <a:bodyPr wrap="square" lIns="107829" tIns="53915" rIns="107829" bIns="53915" rtlCol="0">
            <a:spAutoFit/>
          </a:bodyPr>
          <a:lstStyle/>
          <a:p>
            <a:pPr algn="ctr"/>
            <a:r>
              <a:rPr lang="ru-RU" sz="4800" b="1" dirty="0">
                <a:solidFill>
                  <a:srgbClr val="C00000"/>
                </a:solidFill>
                <a:latin typeface="Sitka Subheading" panose="02000505000000020004" pitchFamily="2" charset="0"/>
              </a:rPr>
              <a:t>БЛАГОДАРЮ  </a:t>
            </a:r>
          </a:p>
          <a:p>
            <a:pPr algn="ctr"/>
            <a:r>
              <a:rPr lang="ru-RU" sz="4800" b="1" dirty="0">
                <a:solidFill>
                  <a:srgbClr val="C00000"/>
                </a:solidFill>
                <a:latin typeface="Sitka Subheading" panose="02000505000000020004" pitchFamily="2" charset="0"/>
              </a:rPr>
              <a:t>ЗА 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2931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1574</TotalTime>
  <Words>291</Words>
  <Application>Microsoft Office PowerPoint</Application>
  <PresentationFormat>Произвольный</PresentationFormat>
  <Paragraphs>45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Wingdings</vt:lpstr>
      <vt:lpstr>Times New Roman</vt:lpstr>
      <vt:lpstr>Calibri</vt:lpstr>
      <vt:lpstr>Sitka Subheading</vt:lpstr>
      <vt:lpstr>Georgia</vt:lpstr>
      <vt:lpstr>Garamond</vt:lpstr>
      <vt:lpstr>Trebuchet MS</vt:lpstr>
      <vt:lpstr>Воздушный поток</vt:lpstr>
      <vt:lpstr>Презентация PowerPoint</vt:lpstr>
      <vt:lpstr>ч. 1 ст. 30 Федерального закона № 273-ФЗ</vt:lpstr>
      <vt:lpstr>Порядок принятия локальных нормативных актов</vt:lpstr>
      <vt:lpstr>Презентация PowerPoint</vt:lpstr>
      <vt:lpstr>Изменения в учебно-методической документации </vt:lpstr>
      <vt:lpstr>Презентация PowerPoint</vt:lpstr>
      <vt:lpstr>Изменения в локально-нормативных актах образовательной организации в связи с переходом на ФООП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Victoria Baranova</dc:creator>
  <cp:lastModifiedBy>Преподаватель</cp:lastModifiedBy>
  <cp:revision>128</cp:revision>
  <dcterms:created xsi:type="dcterms:W3CDTF">2020-06-04T02:08:33Z</dcterms:created>
  <dcterms:modified xsi:type="dcterms:W3CDTF">2023-08-28T06:47:15Z</dcterms:modified>
</cp:coreProperties>
</file>