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6" r:id="rId5"/>
    <p:sldId id="265" r:id="rId6"/>
    <p:sldId id="267" r:id="rId7"/>
    <p:sldId id="261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012F5AC-99E1-40EE-8DAA-7F1C602D72D0}">
          <p14:sldIdLst>
            <p14:sldId id="258"/>
            <p14:sldId id="259"/>
            <p14:sldId id="260"/>
            <p14:sldId id="266"/>
            <p14:sldId id="265"/>
            <p14:sldId id="267"/>
            <p14:sldId id="261"/>
            <p14:sldId id="268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"/>
            <a:ext cx="20517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77271" y="182547"/>
            <a:ext cx="766834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Республики Татарстан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«Институт развития образования Республики Татарстан»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03441" y="3645025"/>
            <a:ext cx="50405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учебной работе  МБОУ «Каргалинская гимназия»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Чистопольского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РТ Валеева Л.А.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pic>
        <p:nvPicPr>
          <p:cNvPr id="11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776" y="2348880"/>
            <a:ext cx="5566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Методическое сопровождение педагогов в условиях введения ФООП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22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"/>
            <a:ext cx="2376264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776" y="260648"/>
            <a:ext cx="63367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ВНЕСЕНИЕ </a:t>
            </a:r>
            <a:r>
              <a:rPr lang="ru-RU" sz="2000" b="1" dirty="0" smtClean="0">
                <a:solidFill>
                  <a:srgbClr val="C00000"/>
                </a:solidFill>
              </a:rPr>
              <a:t>ИЗМЕНЕНИЙ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 ФЗ-273 </a:t>
            </a:r>
            <a:r>
              <a:rPr lang="ru-RU" sz="2000" b="1" dirty="0">
                <a:solidFill>
                  <a:srgbClr val="C00000"/>
                </a:solidFill>
              </a:rPr>
              <a:t>«Об образовании в Российской Федерации»*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08" y="1783961"/>
            <a:ext cx="5328592" cy="329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907" y="965728"/>
            <a:ext cx="2642093" cy="5693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5443368"/>
            <a:ext cx="5950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*Федеральный закон от </a:t>
            </a:r>
            <a:r>
              <a:rPr lang="ru-RU" sz="1400" dirty="0"/>
              <a:t>24 сентября 2022 г. № 371-ФЗ «О внесении изменений в Федеральный закон «Об </a:t>
            </a:r>
            <a:r>
              <a:rPr lang="ru-RU" sz="1400" dirty="0" smtClean="0"/>
              <a:t>образовании в </a:t>
            </a:r>
            <a:r>
              <a:rPr lang="ru-RU" sz="1400" dirty="0"/>
              <a:t>Российской Федерации» и статью 1 Федерального закона «Об обязательных </a:t>
            </a:r>
            <a:r>
              <a:rPr lang="ru-RU" sz="1400" dirty="0" smtClean="0"/>
              <a:t>требованиях в </a:t>
            </a:r>
            <a:r>
              <a:rPr lang="ru-RU" sz="1400" dirty="0"/>
              <a:t>Российской Федерации»</a:t>
            </a:r>
          </a:p>
        </p:txBody>
      </p:sp>
    </p:spTree>
    <p:extLst>
      <p:ext uri="{BB962C8B-B14F-4D97-AF65-F5344CB8AC3E}">
        <p14:creationId xmlns:p14="http://schemas.microsoft.com/office/powerpoint/2010/main" val="2292602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67944" y="764704"/>
            <a:ext cx="50760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1" dirty="0" smtClean="0"/>
          </a:p>
          <a:p>
            <a:pPr lvl="0"/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2232248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260648"/>
            <a:ext cx="6192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Введение обновленных ФГОС и ФООП: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школьный уровень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158574"/>
            <a:ext cx="1143000" cy="141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972108" y="259800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«Дорожная карта» по </a:t>
            </a:r>
            <a:r>
              <a:rPr lang="ru-RU" sz="1600" dirty="0"/>
              <a:t>введению и</a:t>
            </a:r>
          </a:p>
          <a:p>
            <a:r>
              <a:rPr lang="ru-RU" sz="1600" dirty="0"/>
              <a:t>реализации обновленных ФГОС в 6 - 10</a:t>
            </a:r>
          </a:p>
          <a:p>
            <a:r>
              <a:rPr lang="ru-RU" sz="1600" dirty="0"/>
              <a:t>классах и ФООП в 1-11 </a:t>
            </a:r>
            <a:r>
              <a:rPr lang="ru-RU" sz="1600" dirty="0" smtClean="0"/>
              <a:t>классах</a:t>
            </a:r>
            <a:endParaRPr lang="ru-RU" sz="16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076" y="1158574"/>
            <a:ext cx="1149789" cy="1316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860032" y="2542381"/>
            <a:ext cx="3816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Рабочая группа  </a:t>
            </a:r>
            <a:r>
              <a:rPr lang="ru-RU" sz="1600" dirty="0"/>
              <a:t>по обеспечению</a:t>
            </a:r>
          </a:p>
          <a:p>
            <a:r>
              <a:rPr lang="ru-RU" sz="1600" dirty="0"/>
              <a:t>введения и </a:t>
            </a:r>
            <a:r>
              <a:rPr lang="ru-RU" sz="1600" dirty="0" smtClean="0"/>
              <a:t>реализации обновленных </a:t>
            </a:r>
            <a:r>
              <a:rPr lang="ru-RU" sz="1600" dirty="0"/>
              <a:t>ФГОС и </a:t>
            </a:r>
            <a:r>
              <a:rPr lang="ru-RU" sz="1600" dirty="0" smtClean="0"/>
              <a:t>ФООП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3568" y="5301208"/>
            <a:ext cx="39015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Деятельность Методического совета по</a:t>
            </a:r>
            <a:endParaRPr lang="ru-RU" sz="1600" dirty="0"/>
          </a:p>
          <a:p>
            <a:r>
              <a:rPr lang="ru-RU" sz="1600" dirty="0" smtClean="0"/>
              <a:t>введению </a:t>
            </a:r>
            <a:r>
              <a:rPr lang="ru-RU" sz="1600" dirty="0"/>
              <a:t>и реализации обновленных</a:t>
            </a:r>
          </a:p>
          <a:p>
            <a:r>
              <a:rPr lang="ru-RU" sz="1600" dirty="0"/>
              <a:t>ФГОС в части введения ФООП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61792"/>
            <a:ext cx="112077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815754"/>
            <a:ext cx="1104900" cy="138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4860032" y="5306557"/>
            <a:ext cx="39015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Деятельность предметных кафедр по</a:t>
            </a:r>
            <a:endParaRPr lang="ru-RU" sz="1600" dirty="0"/>
          </a:p>
          <a:p>
            <a:r>
              <a:rPr lang="ru-RU" sz="1600" dirty="0" smtClean="0"/>
              <a:t>введению </a:t>
            </a:r>
            <a:r>
              <a:rPr lang="ru-RU" sz="1600" dirty="0"/>
              <a:t>и реализации обновленных</a:t>
            </a:r>
          </a:p>
          <a:p>
            <a:r>
              <a:rPr lang="ru-RU" sz="1600" dirty="0"/>
              <a:t>ФГОС в части введения ФООП</a:t>
            </a:r>
          </a:p>
        </p:txBody>
      </p:sp>
    </p:spTree>
    <p:extLst>
      <p:ext uri="{BB962C8B-B14F-4D97-AF65-F5344CB8AC3E}">
        <p14:creationId xmlns:p14="http://schemas.microsoft.com/office/powerpoint/2010/main" val="1417244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G-20230827-WA01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IMG-20230827-WA013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IMG-20230827-WA0135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014052" y="51195"/>
            <a:ext cx="72458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+mj-lt"/>
              </a:rPr>
              <a:t>Локальные документы, регламентирующие реализацию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+mj-lt"/>
              </a:rPr>
              <a:t>федеральных основных образовательных программ НОО,ООО и СОО</a:t>
            </a:r>
          </a:p>
          <a:p>
            <a:pPr algn="ctr"/>
            <a:endParaRPr lang="ru-RU" b="1" dirty="0" smtClean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836712"/>
            <a:ext cx="3753182" cy="3024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0" t="23909" r="13270" b="6911"/>
          <a:stretch/>
        </p:blipFill>
        <p:spPr bwMode="auto">
          <a:xfrm>
            <a:off x="460375" y="3749040"/>
            <a:ext cx="5176624" cy="31089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1" t="22458" r="18942" b="6735"/>
          <a:stretch/>
        </p:blipFill>
        <p:spPr bwMode="auto">
          <a:xfrm>
            <a:off x="5626076" y="3068960"/>
            <a:ext cx="3404469" cy="3556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"/>
            <a:ext cx="2376264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839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"/>
            <a:ext cx="2376264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73016"/>
            <a:ext cx="4248472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483768" y="25597"/>
            <a:ext cx="5849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</a:rPr>
              <a:t>Педсовет, заседания предметных кафедр 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3016"/>
            <a:ext cx="3700323" cy="3110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20688"/>
            <a:ext cx="5135119" cy="26971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7283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359" y="768646"/>
            <a:ext cx="4254742" cy="2588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"/>
            <a:ext cx="2376264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G-20230827-WA01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IMG-20230827-WA013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IMG-20230827-WA0135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26020"/>
            <a:ext cx="2736304" cy="3648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TextBox 7"/>
          <p:cNvSpPr txBox="1"/>
          <p:nvPr/>
        </p:nvSpPr>
        <p:spPr>
          <a:xfrm>
            <a:off x="2195736" y="89110"/>
            <a:ext cx="6380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Участие педагогов в семинарах, </a:t>
            </a:r>
            <a:r>
              <a:rPr lang="ru-RU" b="1" dirty="0" err="1" smtClean="0">
                <a:solidFill>
                  <a:schemeClr val="accent2"/>
                </a:solidFill>
              </a:rPr>
              <a:t>вебинарах</a:t>
            </a:r>
            <a:r>
              <a:rPr lang="ru-RU" b="1" dirty="0" smtClean="0">
                <a:solidFill>
                  <a:schemeClr val="accent2"/>
                </a:solidFill>
              </a:rPr>
              <a:t>, открытых уроках </a:t>
            </a:r>
            <a:endParaRPr lang="ru-RU" b="1" dirty="0">
              <a:solidFill>
                <a:schemeClr val="accent2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359" y="3650223"/>
            <a:ext cx="4254742" cy="2904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941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" t="14291" b="4170"/>
          <a:stretch/>
        </p:blipFill>
        <p:spPr bwMode="auto">
          <a:xfrm>
            <a:off x="2123728" y="3512994"/>
            <a:ext cx="6624736" cy="334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8" b="5890"/>
          <a:stretch/>
        </p:blipFill>
        <p:spPr bwMode="auto">
          <a:xfrm>
            <a:off x="1777271" y="722989"/>
            <a:ext cx="5386976" cy="2706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12296" y="34431"/>
            <a:ext cx="6804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</a:t>
            </a:r>
            <a:r>
              <a:rPr lang="ru-RU" sz="2400" b="1" dirty="0" smtClean="0">
                <a:solidFill>
                  <a:srgbClr val="C00000"/>
                </a:solidFill>
              </a:rPr>
              <a:t>Курсы  повышения квалификации педагогов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"/>
            <a:ext cx="2376264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4934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"/>
            <a:ext cx="2376264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s://mon.tatarstan.ru/file/mon/Image/%D0%A1%D0%BD%D0%B8%D0%BC%D0%BE%D0%BA%20%D1%8D%D0%BA%D1%80%D0%B0%D0%BD%D0%B0%202023-03-09%201223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77271" cy="97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IMG-20230827-WA01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IMG-20230827-WA013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IMG-20230827-WA0135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547664" y="2132856"/>
            <a:ext cx="720043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Спасибо </a:t>
            </a:r>
            <a:r>
              <a:rPr lang="ru-RU" sz="4400" b="1" smtClean="0">
                <a:solidFill>
                  <a:srgbClr val="C00000"/>
                </a:solidFill>
              </a:rPr>
              <a:t>за внимание!</a:t>
            </a:r>
            <a:endParaRPr lang="ru-RU" sz="4400" b="1" dirty="0" smtClean="0">
              <a:solidFill>
                <a:srgbClr val="C00000"/>
              </a:solidFill>
            </a:endParaRPr>
          </a:p>
          <a:p>
            <a:endParaRPr lang="ru-RU" sz="4400" b="1" dirty="0">
              <a:solidFill>
                <a:srgbClr val="C00000"/>
              </a:solidFill>
            </a:endParaRPr>
          </a:p>
          <a:p>
            <a:r>
              <a:rPr lang="ru-RU" sz="4400" b="1" dirty="0" err="1" smtClean="0">
                <a:solidFill>
                  <a:srgbClr val="C00000"/>
                </a:solidFill>
              </a:rPr>
              <a:t>Игътибарыгыз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өчен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рәхмәт</a:t>
            </a:r>
            <a:r>
              <a:rPr lang="ru-RU" sz="4400" b="1" dirty="0" smtClean="0">
                <a:solidFill>
                  <a:srgbClr val="C00000"/>
                </a:solidFill>
              </a:rPr>
              <a:t>! 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622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2558</TotalTime>
  <Words>198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Лилия</dc:creator>
  <cp:lastModifiedBy>школа</cp:lastModifiedBy>
  <cp:revision>66</cp:revision>
  <dcterms:created xsi:type="dcterms:W3CDTF">2023-03-17T16:43:45Z</dcterms:created>
  <dcterms:modified xsi:type="dcterms:W3CDTF">2023-08-27T18:37:59Z</dcterms:modified>
</cp:coreProperties>
</file>