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7"/>
  </p:notesMasterIdLst>
  <p:sldIdLst>
    <p:sldId id="330" r:id="rId2"/>
    <p:sldId id="387" r:id="rId3"/>
    <p:sldId id="449" r:id="rId4"/>
    <p:sldId id="444" r:id="rId5"/>
    <p:sldId id="434" r:id="rId6"/>
    <p:sldId id="448" r:id="rId7"/>
    <p:sldId id="1519" r:id="rId8"/>
    <p:sldId id="1465" r:id="rId9"/>
    <p:sldId id="1502" r:id="rId10"/>
    <p:sldId id="1452" r:id="rId11"/>
    <p:sldId id="1081" r:id="rId12"/>
    <p:sldId id="402" r:id="rId13"/>
    <p:sldId id="269" r:id="rId14"/>
    <p:sldId id="1504" r:id="rId15"/>
    <p:sldId id="1503" r:id="rId16"/>
    <p:sldId id="1505" r:id="rId17"/>
    <p:sldId id="1506" r:id="rId18"/>
    <p:sldId id="1507" r:id="rId19"/>
    <p:sldId id="1508" r:id="rId20"/>
    <p:sldId id="1509" r:id="rId21"/>
    <p:sldId id="1510" r:id="rId22"/>
    <p:sldId id="1511" r:id="rId23"/>
    <p:sldId id="1512" r:id="rId24"/>
    <p:sldId id="1513" r:id="rId25"/>
    <p:sldId id="1514" r:id="rId26"/>
    <p:sldId id="1515" r:id="rId27"/>
    <p:sldId id="1516" r:id="rId28"/>
    <p:sldId id="331" r:id="rId29"/>
    <p:sldId id="366" r:id="rId30"/>
    <p:sldId id="407" r:id="rId31"/>
    <p:sldId id="1496" r:id="rId32"/>
    <p:sldId id="1498" r:id="rId33"/>
    <p:sldId id="1499" r:id="rId34"/>
    <p:sldId id="410" r:id="rId35"/>
    <p:sldId id="1061" r:id="rId36"/>
    <p:sldId id="1517" r:id="rId37"/>
    <p:sldId id="1518" r:id="rId38"/>
    <p:sldId id="451" r:id="rId39"/>
    <p:sldId id="392" r:id="rId40"/>
    <p:sldId id="452" r:id="rId41"/>
    <p:sldId id="457" r:id="rId42"/>
    <p:sldId id="389" r:id="rId43"/>
    <p:sldId id="454" r:id="rId44"/>
    <p:sldId id="1424" r:id="rId45"/>
    <p:sldId id="424" r:id="rId46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62AF90D-3C04-7BB1-E34F-5EBED1A1CE15}" name="Александра Данилова" initials="АД" userId="8f06da3cd247f5f1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E2E7"/>
    <a:srgbClr val="FFDF6D"/>
    <a:srgbClr val="E06565"/>
    <a:srgbClr val="011F60"/>
    <a:srgbClr val="10B063"/>
    <a:srgbClr val="84B252"/>
    <a:srgbClr val="FFB36D"/>
    <a:srgbClr val="C2CFF4"/>
    <a:srgbClr val="D6BFF3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13"/>
  </p:normalViewPr>
  <p:slideViewPr>
    <p:cSldViewPr snapToGrid="0" snapToObjects="1">
      <p:cViewPr>
        <p:scale>
          <a:sx n="60" d="100"/>
          <a:sy n="60" d="100"/>
        </p:scale>
        <p:origin x="91" y="-15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783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143A1E-9C4A-AD4D-8DB6-95064BE703C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70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04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6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413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20015-04C1-4E58-BC4E-38448E399E3D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5701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0177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6536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1382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20015-04C1-4E58-BC4E-38448E399E3D}" type="slidenum">
              <a:rPr lang="ru-RU" smtClean="0"/>
              <a:pPr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140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2372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3624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4466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24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36FFFD3-32B2-B34B-915E-87BFBE542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1D50-BD3A-834D-9226-7CB4DD063DF3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68F561E-5BA1-264C-AF0B-62BF5196A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D877925-015A-6C4B-B31C-8A3053E67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2B5FE-774B-A14D-8452-57238A8C41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106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Federalnaya_obrazovatelnaya_programma_osnovnogo_obschego_obrazovaniya.htm" TargetMode="External"/><Relationship Id="rId2" Type="http://schemas.openxmlformats.org/officeDocument/2006/relationships/hyperlink" Target="http://publication.pravo.gov.ru/Document/View/000120210705002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loballab.org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new.globallab.ru/ru/project/list/konstitutsija_rossii_v_illjustratsijakh_shkolnikov/genera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ew.globallab.ru/ru/project/list/s_chego_nachinaetsja_rodina/general" TargetMode="Externa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hyperlink" Target="https://new.globallab.ru/ru/project/list/rodina_ljubimaja_chto_mat_rodimaja/general" TargetMode="External"/><Relationship Id="rId7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ew.globallab.ru/ru/project/list/3bb2912e-2c40-435a-a871-0070c09bd0e7/general" TargetMode="External"/><Relationship Id="rId5" Type="http://schemas.openxmlformats.org/officeDocument/2006/relationships/hyperlink" Target="https://new.globallab.ru/ru/project/list/ac536256-9758-4c2b-ae2d-98fb021d97a2/general" TargetMode="External"/><Relationship Id="rId10" Type="http://schemas.openxmlformats.org/officeDocument/2006/relationships/image" Target="../media/image42.png"/><Relationship Id="rId4" Type="http://schemas.openxmlformats.org/officeDocument/2006/relationships/hyperlink" Target="https://new.globallab.ru/ru/project/list/0c69dc15-9f91-4e39-9aba-eceb2f04fad2/general" TargetMode="External"/><Relationship Id="rId9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new.globallab.ru/ru/project/list/275692d1-b933-4947-8d27-29b0fc07f55e/genera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hyperlink" Target="https://new.globallab.ru/ru/project/list/moi_moralnyi_ideal/general" TargetMode="External"/><Relationship Id="rId7" Type="http://schemas.openxmlformats.org/officeDocument/2006/relationships/image" Target="../media/image4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ew.globallab.ru/ru/project/list/5cf7b4b3-a1b6-4312-acbf-eb64001dccfe/general" TargetMode="External"/><Relationship Id="rId5" Type="http://schemas.openxmlformats.org/officeDocument/2006/relationships/hyperlink" Target="https://new.globallab.ru/ru/project/list/istorija_v_proizvedenijakh_kultury/general" TargetMode="External"/><Relationship Id="rId10" Type="http://schemas.openxmlformats.org/officeDocument/2006/relationships/image" Target="../media/image47.png"/><Relationship Id="rId4" Type="http://schemas.openxmlformats.org/officeDocument/2006/relationships/hyperlink" Target="https://new.globallab.ru/ru/project/list/98a4bb93-f9c0-42ca-b2f1-41b05c1c188d/general" TargetMode="External"/><Relationship Id="rId9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new.globallab.ru/ru/project/list/3bb2912e-2c40-435a-a871-0070c09bd0e7/genera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hyperlink" Target="https://new.globallab.ru/ru/project/list/5e2f17e3-668d-41e7-8025-ca69412bcdd9/general" TargetMode="External"/><Relationship Id="rId7" Type="http://schemas.openxmlformats.org/officeDocument/2006/relationships/image" Target="../media/image5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ew.globallab.ru/ru/project/list/9d323167-3b68-4905-9a54-9c10fb4e9533/general" TargetMode="External"/><Relationship Id="rId5" Type="http://schemas.openxmlformats.org/officeDocument/2006/relationships/hyperlink" Target="https://new.globallab.ru/ru/project/list/uchrezhdenija_kultury_nashego_regiona/general" TargetMode="External"/><Relationship Id="rId10" Type="http://schemas.openxmlformats.org/officeDocument/2006/relationships/image" Target="../media/image53.png"/><Relationship Id="rId4" Type="http://schemas.openxmlformats.org/officeDocument/2006/relationships/hyperlink" Target="https://new.globallab.ru/ru/project/list/ecae7dc8-9a3f-11ed-9862-2cf05d0dcc4c/general" TargetMode="External"/><Relationship Id="rId9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new.globallab.ru/ru/project/list/75391894-36da-4a0c-b66a-de73580f3d97/genera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new.globallab.ru/ru/project/list/8b5991ce-c552-11ec-a446-2cf05d0dcc4c/general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hyperlink" Target="https://new.globallab.ru/ru/project/list/82184a12-168d-46a3-b05a-15423a2bb40f/general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new.globallab.ru/ru/project/list/kakie_oni_sovremennye_professii/genera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new.globallab.ru/ru/project/list/4c2b52d4-90c3-11ed-a590-00d861fc8159/general" TargetMode="External"/><Relationship Id="rId3" Type="http://schemas.openxmlformats.org/officeDocument/2006/relationships/image" Target="../media/image58.png"/><Relationship Id="rId7" Type="http://schemas.openxmlformats.org/officeDocument/2006/relationships/hyperlink" Target="https://new.globallab.ru/ru/project/list/f767a688-ee55-48c7-90e9-2078eb4e524f/general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hyperlink" Target="https://new.globallab.ru/ru/project/list/44e770a8-6084-4e73-afd3-f24d52ba6680/general" TargetMode="External"/><Relationship Id="rId4" Type="http://schemas.openxmlformats.org/officeDocument/2006/relationships/image" Target="../media/image59.png"/><Relationship Id="rId9" Type="http://schemas.openxmlformats.org/officeDocument/2006/relationships/hyperlink" Target="https://new.globallab.ru/ru/project/list/pervye_zarabotannye_dengi/general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new.globallab.ru/ru/project/list/vozdeistvie_cheloveka_na_prirodu/genera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hyperlink" Target="https://new.globallab.ru/ru/project/list/okhrana_prirody_nash_kray/general" TargetMode="External"/><Relationship Id="rId7" Type="http://schemas.openxmlformats.org/officeDocument/2006/relationships/image" Target="../media/image6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ew.globallab.ru/ru/project/list/okhrana_redkikh_rastenii/general" TargetMode="External"/><Relationship Id="rId5" Type="http://schemas.openxmlformats.org/officeDocument/2006/relationships/hyperlink" Target="https://new.globallab.ru/ru/project/list/394d8023-1d77-47e2-847e-c7576eb7825a/general" TargetMode="External"/><Relationship Id="rId10" Type="http://schemas.openxmlformats.org/officeDocument/2006/relationships/image" Target="../media/image66.png"/><Relationship Id="rId4" Type="http://schemas.openxmlformats.org/officeDocument/2006/relationships/hyperlink" Target="https://new.globallab.ru/ru/project/list/ekotropa/general" TargetMode="External"/><Relationship Id="rId9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hyperlink" Target="https://globallab.org/ru/project/cover/izuchaem_traditsii_vashei_semi.html" TargetMode="External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hyperlink" Target="https://globallab.org/ru/project/cover/275692d1-b933-4947-8d27-29b0fc07f55e.ru.html" TargetMode="External"/><Relationship Id="rId4" Type="http://schemas.openxmlformats.org/officeDocument/2006/relationships/hyperlink" Target="https://globallab.org/ru/project/cover/moja_semja_v_proshlom_i_nastojashem.ru.html" TargetMode="External"/><Relationship Id="rId9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sv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svg"/><Relationship Id="rId5" Type="http://schemas.openxmlformats.org/officeDocument/2006/relationships/image" Target="../media/image89.png"/><Relationship Id="rId4" Type="http://schemas.openxmlformats.org/officeDocument/2006/relationships/image" Target="../media/image88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globallab.org/" TargetMode="External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gif"/><Relationship Id="rId4" Type="http://schemas.openxmlformats.org/officeDocument/2006/relationships/hyperlink" Target="https://globallab.org/ru/project/form/proektno_issledovatelskaja_dejatelnost_tsifrovye_resursy_dlja_realizatsii_trebovanii_fgos_i_foop.ru.html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9A9C9EF1-95D0-7FDE-1686-F0F144316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38532" y="982940"/>
            <a:ext cx="16383000" cy="8382000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8E0B0840-B8DF-FB0E-57A7-0443CC0C4D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9723" y="2070562"/>
            <a:ext cx="6792347" cy="1420167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78AE070B-8CBE-1015-C47B-C96FDFD69ABA}"/>
              </a:ext>
            </a:extLst>
          </p:cNvPr>
          <p:cNvGrpSpPr/>
          <p:nvPr/>
        </p:nvGrpSpPr>
        <p:grpSpPr>
          <a:xfrm>
            <a:off x="7060447" y="7679370"/>
            <a:ext cx="4186974" cy="617081"/>
            <a:chOff x="4579573" y="5225904"/>
            <a:chExt cx="2791316" cy="411387"/>
          </a:xfrm>
        </p:grpSpPr>
        <p:sp>
          <p:nvSpPr>
            <p:cNvPr id="13" name="Скругленный прямоугольник 12">
              <a:extLst>
                <a:ext uri="{FF2B5EF4-FFF2-40B4-BE49-F238E27FC236}">
                  <a16:creationId xmlns:a16="http://schemas.microsoft.com/office/drawing/2014/main" id="{54965F3B-8945-5AD1-72DB-C7F3AA6A0C0C}"/>
                </a:ext>
              </a:extLst>
            </p:cNvPr>
            <p:cNvSpPr/>
            <p:nvPr/>
          </p:nvSpPr>
          <p:spPr>
            <a:xfrm>
              <a:off x="4579573" y="5225904"/>
              <a:ext cx="2791316" cy="411387"/>
            </a:xfrm>
            <a:prstGeom prst="roundRect">
              <a:avLst>
                <a:gd name="adj" fmla="val 50000"/>
              </a:avLst>
            </a:prstGeom>
            <a:solidFill>
              <a:srgbClr val="FFE0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EE5CEF0-3EF3-FDCD-9970-3DAF0C3753C1}"/>
                </a:ext>
              </a:extLst>
            </p:cNvPr>
            <p:cNvSpPr txBox="1"/>
            <p:nvPr/>
          </p:nvSpPr>
          <p:spPr>
            <a:xfrm>
              <a:off x="4659783" y="5241946"/>
              <a:ext cx="26176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dirty="0">
                  <a:solidFill>
                    <a:srgbClr val="002060"/>
                  </a:solidFill>
                  <a:latin typeface="Raleway" pitchFamily="2" charset="0"/>
                </a:rPr>
                <a:t>www.globallab.ru</a:t>
              </a:r>
              <a:endParaRPr lang="ru-RU" sz="3000" dirty="0">
                <a:solidFill>
                  <a:srgbClr val="002060"/>
                </a:solidFill>
                <a:latin typeface="Raleway" pitchFamily="2" charset="0"/>
              </a:endParaRP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352A5F9-43F3-0E45-287F-F2C41BCD51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32087" y="7483996"/>
            <a:ext cx="2646926" cy="28237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90B6EBD-46A6-6125-4AE8-5BF306CA22F7}"/>
              </a:ext>
            </a:extLst>
          </p:cNvPr>
          <p:cNvSpPr txBox="1"/>
          <p:nvPr/>
        </p:nvSpPr>
        <p:spPr>
          <a:xfrm>
            <a:off x="2592117" y="4384182"/>
            <a:ext cx="135365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Проектные задания </a:t>
            </a:r>
            <a:r>
              <a:rPr lang="ru-RU" sz="4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ГлобалЛаб</a:t>
            </a:r>
            <a:r>
              <a:rPr lang="ru-RU" sz="4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воспитываем обучая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207438-4958-DD92-BBF7-4A74DB0FD33F}"/>
              </a:ext>
            </a:extLst>
          </p:cNvPr>
          <p:cNvSpPr txBox="1"/>
          <p:nvPr/>
        </p:nvSpPr>
        <p:spPr>
          <a:xfrm>
            <a:off x="1871928" y="7260684"/>
            <a:ext cx="5663382" cy="199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</a:pPr>
            <a:r>
              <a:rPr lang="ru-RU" sz="2200" dirty="0">
                <a:solidFill>
                  <a:srgbClr val="FFE06D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Спикер: </a:t>
            </a:r>
            <a:r>
              <a:rPr lang="ru-RU" sz="2200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Ольга Юрьевна Руднева</a:t>
            </a:r>
            <a:br>
              <a:rPr lang="ru-RU" sz="2200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</a:br>
            <a:r>
              <a:rPr lang="ru-RU" sz="2200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руководитель общественно-научного отдела методического центра</a:t>
            </a:r>
          </a:p>
          <a:p>
            <a:pPr>
              <a:lnSpc>
                <a:spcPts val="3750"/>
              </a:lnSpc>
            </a:pPr>
            <a:endParaRPr lang="ru-RU" sz="27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035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BFB3F66-1F2E-F6A0-F953-BF5EC9B21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71542">
            <a:off x="6858248" y="2331906"/>
            <a:ext cx="2831081" cy="2831081"/>
          </a:xfrm>
          <a:prstGeom prst="rect">
            <a:avLst/>
          </a:prstGeom>
        </p:spPr>
      </p:pic>
      <p:sp>
        <p:nvSpPr>
          <p:cNvPr id="12" name="Дуга 11">
            <a:extLst>
              <a:ext uri="{FF2B5EF4-FFF2-40B4-BE49-F238E27FC236}">
                <a16:creationId xmlns:a16="http://schemas.microsoft.com/office/drawing/2014/main" id="{D62822F6-7623-EF6D-B9F9-6A9FE2ED23B8}"/>
              </a:ext>
            </a:extLst>
          </p:cNvPr>
          <p:cNvSpPr/>
          <p:nvPr/>
        </p:nvSpPr>
        <p:spPr>
          <a:xfrm rot="10154970" flipH="1">
            <a:off x="-1621810" y="-413265"/>
            <a:ext cx="10852376" cy="6178019"/>
          </a:xfrm>
          <a:prstGeom prst="arc">
            <a:avLst>
              <a:gd name="adj1" fmla="val 14017829"/>
              <a:gd name="adj2" fmla="val 19448615"/>
            </a:avLst>
          </a:prstGeom>
          <a:ln w="28575">
            <a:solidFill>
              <a:srgbClr val="002060"/>
            </a:solidFill>
            <a:prstDash val="lgDash"/>
            <a:headEnd type="none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Закрыть со сплошной заливкой">
            <a:extLst>
              <a:ext uri="{FF2B5EF4-FFF2-40B4-BE49-F238E27FC236}">
                <a16:creationId xmlns:a16="http://schemas.microsoft.com/office/drawing/2014/main" id="{0024F200-3746-A3AE-92C5-CBF234364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175" y="4928550"/>
            <a:ext cx="1840417" cy="18404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A012E70-279B-4152-73F1-7789B65D27B4}"/>
              </a:ext>
            </a:extLst>
          </p:cNvPr>
          <p:cNvSpPr txBox="1"/>
          <p:nvPr/>
        </p:nvSpPr>
        <p:spPr>
          <a:xfrm>
            <a:off x="819213" y="7868165"/>
            <a:ext cx="482467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ru-RU" sz="27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IT-</a:t>
            </a:r>
            <a:r>
              <a:rPr lang="ru-RU" altLang="ru-RU" sz="27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решение для создания </a:t>
            </a:r>
          </a:p>
          <a:p>
            <a:pPr>
              <a:defRPr/>
            </a:pPr>
            <a:r>
              <a:rPr lang="ru-RU" altLang="ru-RU" sz="27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и реализации совместных проектов</a:t>
            </a:r>
            <a:endParaRPr lang="en-US" altLang="ru-RU" sz="27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F6D7548F-416F-2EA7-E75C-731ACE826C11}"/>
              </a:ext>
            </a:extLst>
          </p:cNvPr>
          <p:cNvSpPr/>
          <p:nvPr/>
        </p:nvSpPr>
        <p:spPr>
          <a:xfrm>
            <a:off x="872039" y="6912050"/>
            <a:ext cx="3444710" cy="7342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806F57-B397-F824-87A9-94E7D611CA18}"/>
              </a:ext>
            </a:extLst>
          </p:cNvPr>
          <p:cNvSpPr txBox="1"/>
          <p:nvPr/>
        </p:nvSpPr>
        <p:spPr>
          <a:xfrm>
            <a:off x="1169342" y="6909837"/>
            <a:ext cx="32617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На старте</a:t>
            </a:r>
            <a:endParaRPr lang="en" sz="4200" dirty="0">
              <a:solidFill>
                <a:srgbClr val="002060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9EE40F-FC3C-2B9F-2A69-2F0587DF0058}"/>
              </a:ext>
            </a:extLst>
          </p:cNvPr>
          <p:cNvSpPr txBox="1"/>
          <p:nvPr/>
        </p:nvSpPr>
        <p:spPr>
          <a:xfrm>
            <a:off x="7761165" y="6110517"/>
            <a:ext cx="602658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27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ГлобалЛаб — признанные эксперты в области проектной и учебно-исследовательской </a:t>
            </a:r>
            <a:br>
              <a:rPr lang="ru-RU" altLang="ru-RU" sz="27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</a:br>
            <a:r>
              <a:rPr lang="ru-RU" altLang="ru-RU" sz="27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деятельности</a:t>
            </a:r>
            <a:endParaRPr lang="en-US" altLang="ru-RU" sz="27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ru-RU" sz="2700" dirty="0">
              <a:solidFill>
                <a:srgbClr val="0D2D67"/>
              </a:solidFill>
              <a:latin typeface="Lato Regular" pitchFamily="34" charset="0"/>
              <a:ea typeface="Lato Regular" pitchFamily="34" charset="-122"/>
              <a:cs typeface="Lato Regular" pitchFamily="34" charset="-120"/>
              <a:sym typeface="Arial"/>
            </a:endParaRP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48110FF2-4149-1972-4B90-FA0266137B75}"/>
              </a:ext>
            </a:extLst>
          </p:cNvPr>
          <p:cNvSpPr/>
          <p:nvPr/>
        </p:nvSpPr>
        <p:spPr>
          <a:xfrm>
            <a:off x="7761165" y="4634333"/>
            <a:ext cx="4479591" cy="1167338"/>
          </a:xfrm>
          <a:prstGeom prst="roundRect">
            <a:avLst>
              <a:gd name="adj" fmla="val 50000"/>
            </a:avLst>
          </a:prstGeom>
          <a:solidFill>
            <a:srgbClr val="FFE0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10ADBE-789D-8207-CA09-2152D26EFBC4}"/>
              </a:ext>
            </a:extLst>
          </p:cNvPr>
          <p:cNvSpPr txBox="1"/>
          <p:nvPr/>
        </p:nvSpPr>
        <p:spPr>
          <a:xfrm>
            <a:off x="8090940" y="4634053"/>
            <a:ext cx="383334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Сейчас</a:t>
            </a:r>
            <a:endParaRPr lang="en" sz="7000" dirty="0">
              <a:solidFill>
                <a:srgbClr val="002060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34" name="5-конечная звезда 33">
            <a:extLst>
              <a:ext uri="{FF2B5EF4-FFF2-40B4-BE49-F238E27FC236}">
                <a16:creationId xmlns:a16="http://schemas.microsoft.com/office/drawing/2014/main" id="{18868634-E01B-8507-BB02-F21DBF24568A}"/>
              </a:ext>
            </a:extLst>
          </p:cNvPr>
          <p:cNvSpPr/>
          <p:nvPr/>
        </p:nvSpPr>
        <p:spPr>
          <a:xfrm rot="17893831">
            <a:off x="9983586" y="8127731"/>
            <a:ext cx="2743645" cy="2743645"/>
          </a:xfrm>
          <a:prstGeom prst="star5">
            <a:avLst/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5-конечная звезда 34">
            <a:extLst>
              <a:ext uri="{FF2B5EF4-FFF2-40B4-BE49-F238E27FC236}">
                <a16:creationId xmlns:a16="http://schemas.microsoft.com/office/drawing/2014/main" id="{B4DFF026-A85D-AFA8-AB80-44220E2F34E2}"/>
              </a:ext>
            </a:extLst>
          </p:cNvPr>
          <p:cNvSpPr/>
          <p:nvPr/>
        </p:nvSpPr>
        <p:spPr>
          <a:xfrm rot="18154311">
            <a:off x="15974367" y="8448195"/>
            <a:ext cx="1167450" cy="1167450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5-конечная звезда 35">
            <a:extLst>
              <a:ext uri="{FF2B5EF4-FFF2-40B4-BE49-F238E27FC236}">
                <a16:creationId xmlns:a16="http://schemas.microsoft.com/office/drawing/2014/main" id="{25AB91E2-06AD-5E34-ADF3-8153D5ABABE4}"/>
              </a:ext>
            </a:extLst>
          </p:cNvPr>
          <p:cNvSpPr/>
          <p:nvPr/>
        </p:nvSpPr>
        <p:spPr>
          <a:xfrm rot="18563229">
            <a:off x="6047255" y="8656068"/>
            <a:ext cx="863854" cy="863854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5-конечная звезда 36">
            <a:extLst>
              <a:ext uri="{FF2B5EF4-FFF2-40B4-BE49-F238E27FC236}">
                <a16:creationId xmlns:a16="http://schemas.microsoft.com/office/drawing/2014/main" id="{CD011072-BE5A-B1A0-CEA3-80282EA9F96F}"/>
              </a:ext>
            </a:extLst>
          </p:cNvPr>
          <p:cNvSpPr/>
          <p:nvPr/>
        </p:nvSpPr>
        <p:spPr>
          <a:xfrm rot="18563229">
            <a:off x="13883928" y="7195971"/>
            <a:ext cx="472127" cy="472127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5-конечная звезда 37">
            <a:extLst>
              <a:ext uri="{FF2B5EF4-FFF2-40B4-BE49-F238E27FC236}">
                <a16:creationId xmlns:a16="http://schemas.microsoft.com/office/drawing/2014/main" id="{588968D5-392C-C1F2-F418-EDF6D2E5CD82}"/>
              </a:ext>
            </a:extLst>
          </p:cNvPr>
          <p:cNvSpPr/>
          <p:nvPr/>
        </p:nvSpPr>
        <p:spPr>
          <a:xfrm rot="18563229">
            <a:off x="17935098" y="5567608"/>
            <a:ext cx="472127" cy="472127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E0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5-конечная звезда 38">
            <a:extLst>
              <a:ext uri="{FF2B5EF4-FFF2-40B4-BE49-F238E27FC236}">
                <a16:creationId xmlns:a16="http://schemas.microsoft.com/office/drawing/2014/main" id="{1AA4F16B-CE62-D756-BF9B-A7EF5F18E1AA}"/>
              </a:ext>
            </a:extLst>
          </p:cNvPr>
          <p:cNvSpPr/>
          <p:nvPr/>
        </p:nvSpPr>
        <p:spPr>
          <a:xfrm rot="18563229">
            <a:off x="17314177" y="2539961"/>
            <a:ext cx="472127" cy="472127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5-конечная звезда 39">
            <a:extLst>
              <a:ext uri="{FF2B5EF4-FFF2-40B4-BE49-F238E27FC236}">
                <a16:creationId xmlns:a16="http://schemas.microsoft.com/office/drawing/2014/main" id="{0ED02715-C05B-F2AA-613D-9B912FA32F89}"/>
              </a:ext>
            </a:extLst>
          </p:cNvPr>
          <p:cNvSpPr/>
          <p:nvPr/>
        </p:nvSpPr>
        <p:spPr>
          <a:xfrm rot="18154311">
            <a:off x="13654035" y="172748"/>
            <a:ext cx="1094439" cy="1094439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5-конечная звезда 41">
            <a:extLst>
              <a:ext uri="{FF2B5EF4-FFF2-40B4-BE49-F238E27FC236}">
                <a16:creationId xmlns:a16="http://schemas.microsoft.com/office/drawing/2014/main" id="{2C67FFE7-3D47-7A19-0449-A521BFF4DD32}"/>
              </a:ext>
            </a:extLst>
          </p:cNvPr>
          <p:cNvSpPr/>
          <p:nvPr/>
        </p:nvSpPr>
        <p:spPr>
          <a:xfrm rot="18563229">
            <a:off x="1032778" y="3479760"/>
            <a:ext cx="472127" cy="472127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5-конечная звезда 42">
            <a:extLst>
              <a:ext uri="{FF2B5EF4-FFF2-40B4-BE49-F238E27FC236}">
                <a16:creationId xmlns:a16="http://schemas.microsoft.com/office/drawing/2014/main" id="{F1F13EB1-137E-AFBA-C741-03D094395DFC}"/>
              </a:ext>
            </a:extLst>
          </p:cNvPr>
          <p:cNvSpPr/>
          <p:nvPr/>
        </p:nvSpPr>
        <p:spPr>
          <a:xfrm rot="19670203">
            <a:off x="3153262" y="3167482"/>
            <a:ext cx="1921265" cy="1921265"/>
          </a:xfrm>
          <a:prstGeom prst="star5">
            <a:avLst/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5-конечная звезда 43">
            <a:extLst>
              <a:ext uri="{FF2B5EF4-FFF2-40B4-BE49-F238E27FC236}">
                <a16:creationId xmlns:a16="http://schemas.microsoft.com/office/drawing/2014/main" id="{C08ADF1D-5039-2923-D16C-36731AA77FB7}"/>
              </a:ext>
            </a:extLst>
          </p:cNvPr>
          <p:cNvSpPr/>
          <p:nvPr/>
        </p:nvSpPr>
        <p:spPr>
          <a:xfrm rot="19008560">
            <a:off x="5017853" y="679005"/>
            <a:ext cx="1167450" cy="1167450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5-конечная звезда 44">
            <a:extLst>
              <a:ext uri="{FF2B5EF4-FFF2-40B4-BE49-F238E27FC236}">
                <a16:creationId xmlns:a16="http://schemas.microsoft.com/office/drawing/2014/main" id="{7E5E93A0-15AB-2082-187B-78CA7F0EEAC6}"/>
              </a:ext>
            </a:extLst>
          </p:cNvPr>
          <p:cNvSpPr/>
          <p:nvPr/>
        </p:nvSpPr>
        <p:spPr>
          <a:xfrm rot="375276">
            <a:off x="10898329" y="1773160"/>
            <a:ext cx="1921265" cy="1921265"/>
          </a:xfrm>
          <a:prstGeom prst="star5">
            <a:avLst/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5-конечная звезда 45">
            <a:extLst>
              <a:ext uri="{FF2B5EF4-FFF2-40B4-BE49-F238E27FC236}">
                <a16:creationId xmlns:a16="http://schemas.microsoft.com/office/drawing/2014/main" id="{A10CDAE4-B965-3604-A3B6-D57031C94270}"/>
              </a:ext>
            </a:extLst>
          </p:cNvPr>
          <p:cNvSpPr/>
          <p:nvPr/>
        </p:nvSpPr>
        <p:spPr>
          <a:xfrm rot="18563229">
            <a:off x="8119378" y="1498561"/>
            <a:ext cx="472127" cy="472127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5-конечная звезда 46">
            <a:extLst>
              <a:ext uri="{FF2B5EF4-FFF2-40B4-BE49-F238E27FC236}">
                <a16:creationId xmlns:a16="http://schemas.microsoft.com/office/drawing/2014/main" id="{D6725062-414A-F861-BD65-BA218C1E1F42}"/>
              </a:ext>
            </a:extLst>
          </p:cNvPr>
          <p:cNvSpPr/>
          <p:nvPr/>
        </p:nvSpPr>
        <p:spPr>
          <a:xfrm rot="1890895">
            <a:off x="14774161" y="4515522"/>
            <a:ext cx="1363340" cy="1363340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5-конечная звезда 47">
            <a:extLst>
              <a:ext uri="{FF2B5EF4-FFF2-40B4-BE49-F238E27FC236}">
                <a16:creationId xmlns:a16="http://schemas.microsoft.com/office/drawing/2014/main" id="{4FB7E22A-43D2-699E-9338-EECD7FBB51CA}"/>
              </a:ext>
            </a:extLst>
          </p:cNvPr>
          <p:cNvSpPr/>
          <p:nvPr/>
        </p:nvSpPr>
        <p:spPr>
          <a:xfrm rot="17596028">
            <a:off x="6253939" y="6277824"/>
            <a:ext cx="472126" cy="472126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5-конечная звезда 48">
            <a:extLst>
              <a:ext uri="{FF2B5EF4-FFF2-40B4-BE49-F238E27FC236}">
                <a16:creationId xmlns:a16="http://schemas.microsoft.com/office/drawing/2014/main" id="{F63DAAB8-581D-76F4-1A52-7845AD8EBE6E}"/>
              </a:ext>
            </a:extLst>
          </p:cNvPr>
          <p:cNvSpPr/>
          <p:nvPr/>
        </p:nvSpPr>
        <p:spPr>
          <a:xfrm rot="18154311">
            <a:off x="1293167" y="1031396"/>
            <a:ext cx="1167450" cy="1167450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2632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2E9CB4A-D0AE-AF3A-BA10-422D290E0EAA}"/>
              </a:ext>
            </a:extLst>
          </p:cNvPr>
          <p:cNvGrpSpPr/>
          <p:nvPr/>
        </p:nvGrpSpPr>
        <p:grpSpPr>
          <a:xfrm>
            <a:off x="0" y="0"/>
            <a:ext cx="17956994" cy="10727863"/>
            <a:chOff x="450231" y="143513"/>
            <a:chExt cx="17956994" cy="10727863"/>
          </a:xfrm>
        </p:grpSpPr>
        <p:sp>
          <p:nvSpPr>
            <p:cNvPr id="3" name="5-конечная звезда 2">
              <a:extLst>
                <a:ext uri="{FF2B5EF4-FFF2-40B4-BE49-F238E27FC236}">
                  <a16:creationId xmlns:a16="http://schemas.microsoft.com/office/drawing/2014/main" id="{CFEB1921-3CDE-6882-E696-62827A9DA2C3}"/>
                </a:ext>
              </a:extLst>
            </p:cNvPr>
            <p:cNvSpPr/>
            <p:nvPr/>
          </p:nvSpPr>
          <p:spPr>
            <a:xfrm rot="1890895">
              <a:off x="15830512" y="5077136"/>
              <a:ext cx="1363340" cy="136334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" name="5-конечная звезда 3">
              <a:extLst>
                <a:ext uri="{FF2B5EF4-FFF2-40B4-BE49-F238E27FC236}">
                  <a16:creationId xmlns:a16="http://schemas.microsoft.com/office/drawing/2014/main" id="{59BBAFA2-481F-F4AC-33D8-7BC7A9648694}"/>
                </a:ext>
              </a:extLst>
            </p:cNvPr>
            <p:cNvSpPr/>
            <p:nvPr/>
          </p:nvSpPr>
          <p:spPr>
            <a:xfrm rot="17893831">
              <a:off x="9983586" y="8127731"/>
              <a:ext cx="2743645" cy="2743645"/>
            </a:xfrm>
            <a:prstGeom prst="star5">
              <a:avLst/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5-конечная звезда 4">
              <a:extLst>
                <a:ext uri="{FF2B5EF4-FFF2-40B4-BE49-F238E27FC236}">
                  <a16:creationId xmlns:a16="http://schemas.microsoft.com/office/drawing/2014/main" id="{FB1103C9-D59C-E6D1-3E25-DB86B44731D0}"/>
                </a:ext>
              </a:extLst>
            </p:cNvPr>
            <p:cNvSpPr/>
            <p:nvPr/>
          </p:nvSpPr>
          <p:spPr>
            <a:xfrm rot="18154311">
              <a:off x="15974367" y="8448195"/>
              <a:ext cx="1167450" cy="116745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5-конечная звезда 5">
              <a:extLst>
                <a:ext uri="{FF2B5EF4-FFF2-40B4-BE49-F238E27FC236}">
                  <a16:creationId xmlns:a16="http://schemas.microsoft.com/office/drawing/2014/main" id="{E2F09B23-A461-57B5-FC13-F93169D7D8CD}"/>
                </a:ext>
              </a:extLst>
            </p:cNvPr>
            <p:cNvSpPr/>
            <p:nvPr/>
          </p:nvSpPr>
          <p:spPr>
            <a:xfrm rot="18563229">
              <a:off x="5803415" y="8838948"/>
              <a:ext cx="863854" cy="863854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5-конечная звезда 6">
              <a:extLst>
                <a:ext uri="{FF2B5EF4-FFF2-40B4-BE49-F238E27FC236}">
                  <a16:creationId xmlns:a16="http://schemas.microsoft.com/office/drawing/2014/main" id="{9B521C9B-3B77-8FB1-0E65-806716A15FC4}"/>
                </a:ext>
              </a:extLst>
            </p:cNvPr>
            <p:cNvSpPr/>
            <p:nvPr/>
          </p:nvSpPr>
          <p:spPr>
            <a:xfrm rot="18563229">
              <a:off x="17935098" y="5567608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5-конечная звезда 7">
              <a:extLst>
                <a:ext uri="{FF2B5EF4-FFF2-40B4-BE49-F238E27FC236}">
                  <a16:creationId xmlns:a16="http://schemas.microsoft.com/office/drawing/2014/main" id="{7574D29C-869E-40E5-AA74-DA12E2736FAF}"/>
                </a:ext>
              </a:extLst>
            </p:cNvPr>
            <p:cNvSpPr/>
            <p:nvPr/>
          </p:nvSpPr>
          <p:spPr>
            <a:xfrm rot="18563229">
              <a:off x="17314177" y="2539961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5-конечная звезда 8">
              <a:extLst>
                <a:ext uri="{FF2B5EF4-FFF2-40B4-BE49-F238E27FC236}">
                  <a16:creationId xmlns:a16="http://schemas.microsoft.com/office/drawing/2014/main" id="{36DB81EC-38F0-0A66-3E52-2EB4CC3F23C9}"/>
                </a:ext>
              </a:extLst>
            </p:cNvPr>
            <p:cNvSpPr/>
            <p:nvPr/>
          </p:nvSpPr>
          <p:spPr>
            <a:xfrm rot="18154311">
              <a:off x="13654035" y="172748"/>
              <a:ext cx="1094439" cy="1094439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5-конечная звезда 10">
              <a:extLst>
                <a:ext uri="{FF2B5EF4-FFF2-40B4-BE49-F238E27FC236}">
                  <a16:creationId xmlns:a16="http://schemas.microsoft.com/office/drawing/2014/main" id="{06387069-CA74-8F6C-F6CD-C82F45F857C1}"/>
                </a:ext>
              </a:extLst>
            </p:cNvPr>
            <p:cNvSpPr/>
            <p:nvPr/>
          </p:nvSpPr>
          <p:spPr>
            <a:xfrm rot="18563229">
              <a:off x="687869" y="2965653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5-конечная звезда 12">
              <a:extLst>
                <a:ext uri="{FF2B5EF4-FFF2-40B4-BE49-F238E27FC236}">
                  <a16:creationId xmlns:a16="http://schemas.microsoft.com/office/drawing/2014/main" id="{02565DB1-4DEF-A6AB-08E7-842FE970EF31}"/>
                </a:ext>
              </a:extLst>
            </p:cNvPr>
            <p:cNvSpPr/>
            <p:nvPr/>
          </p:nvSpPr>
          <p:spPr>
            <a:xfrm rot="19670203">
              <a:off x="2739785" y="3361029"/>
              <a:ext cx="1921265" cy="1921265"/>
            </a:xfrm>
            <a:prstGeom prst="star5">
              <a:avLst/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5-конечная звезда 13">
              <a:extLst>
                <a:ext uri="{FF2B5EF4-FFF2-40B4-BE49-F238E27FC236}">
                  <a16:creationId xmlns:a16="http://schemas.microsoft.com/office/drawing/2014/main" id="{77CEA378-50CF-E002-A0A8-C72D12826AFA}"/>
                </a:ext>
              </a:extLst>
            </p:cNvPr>
            <p:cNvSpPr/>
            <p:nvPr/>
          </p:nvSpPr>
          <p:spPr>
            <a:xfrm rot="19008560">
              <a:off x="4731939" y="999148"/>
              <a:ext cx="1167450" cy="116745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5-конечная звезда 14">
              <a:extLst>
                <a:ext uri="{FF2B5EF4-FFF2-40B4-BE49-F238E27FC236}">
                  <a16:creationId xmlns:a16="http://schemas.microsoft.com/office/drawing/2014/main" id="{9DEADB0D-284B-C753-8893-27CF866A1120}"/>
                </a:ext>
              </a:extLst>
            </p:cNvPr>
            <p:cNvSpPr/>
            <p:nvPr/>
          </p:nvSpPr>
          <p:spPr>
            <a:xfrm rot="18563229">
              <a:off x="6756220" y="3403037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5-конечная звезда 15">
              <a:extLst>
                <a:ext uri="{FF2B5EF4-FFF2-40B4-BE49-F238E27FC236}">
                  <a16:creationId xmlns:a16="http://schemas.microsoft.com/office/drawing/2014/main" id="{797817E7-2CE8-DFF7-E77C-9DF71D9DF271}"/>
                </a:ext>
              </a:extLst>
            </p:cNvPr>
            <p:cNvSpPr/>
            <p:nvPr/>
          </p:nvSpPr>
          <p:spPr>
            <a:xfrm rot="17596028">
              <a:off x="6253939" y="6277824"/>
              <a:ext cx="472126" cy="472126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5-конечная звезда 16">
              <a:extLst>
                <a:ext uri="{FF2B5EF4-FFF2-40B4-BE49-F238E27FC236}">
                  <a16:creationId xmlns:a16="http://schemas.microsoft.com/office/drawing/2014/main" id="{A6C0FE3E-A14B-FB7B-B376-E9A42A87C8ED}"/>
                </a:ext>
              </a:extLst>
            </p:cNvPr>
            <p:cNvSpPr/>
            <p:nvPr/>
          </p:nvSpPr>
          <p:spPr>
            <a:xfrm rot="18154311">
              <a:off x="450231" y="143513"/>
              <a:ext cx="1167450" cy="116745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5-конечная звезда 17">
              <a:extLst>
                <a:ext uri="{FF2B5EF4-FFF2-40B4-BE49-F238E27FC236}">
                  <a16:creationId xmlns:a16="http://schemas.microsoft.com/office/drawing/2014/main" id="{E86A1F33-4FB1-8E04-8193-681F55A960E1}"/>
                </a:ext>
              </a:extLst>
            </p:cNvPr>
            <p:cNvSpPr/>
            <p:nvPr/>
          </p:nvSpPr>
          <p:spPr>
            <a:xfrm>
              <a:off x="832788" y="7161991"/>
              <a:ext cx="1990171" cy="1990171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5-конечная звезда 18">
              <a:extLst>
                <a:ext uri="{FF2B5EF4-FFF2-40B4-BE49-F238E27FC236}">
                  <a16:creationId xmlns:a16="http://schemas.microsoft.com/office/drawing/2014/main" id="{95B0AC84-1D84-D3ED-9C00-F4DEBF412B25}"/>
                </a:ext>
              </a:extLst>
            </p:cNvPr>
            <p:cNvSpPr/>
            <p:nvPr/>
          </p:nvSpPr>
          <p:spPr>
            <a:xfrm rot="18563229">
              <a:off x="4194150" y="8189294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5-конечная звезда 19">
              <a:extLst>
                <a:ext uri="{FF2B5EF4-FFF2-40B4-BE49-F238E27FC236}">
                  <a16:creationId xmlns:a16="http://schemas.microsoft.com/office/drawing/2014/main" id="{459440A7-5580-E88D-B26E-C54F5B3E0D1F}"/>
                </a:ext>
              </a:extLst>
            </p:cNvPr>
            <p:cNvSpPr/>
            <p:nvPr/>
          </p:nvSpPr>
          <p:spPr>
            <a:xfrm rot="18154311">
              <a:off x="7496559" y="6323145"/>
              <a:ext cx="1769411" cy="1769411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5-конечная звезда 20">
              <a:extLst>
                <a:ext uri="{FF2B5EF4-FFF2-40B4-BE49-F238E27FC236}">
                  <a16:creationId xmlns:a16="http://schemas.microsoft.com/office/drawing/2014/main" id="{4C1BBAC4-EB31-5495-92D7-C307A936B078}"/>
                </a:ext>
              </a:extLst>
            </p:cNvPr>
            <p:cNvSpPr/>
            <p:nvPr/>
          </p:nvSpPr>
          <p:spPr>
            <a:xfrm rot="18563229">
              <a:off x="11887816" y="1629586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5-конечная звезда 21">
              <a:extLst>
                <a:ext uri="{FF2B5EF4-FFF2-40B4-BE49-F238E27FC236}">
                  <a16:creationId xmlns:a16="http://schemas.microsoft.com/office/drawing/2014/main" id="{92C68E8B-04D7-766E-3FDC-231018F936D2}"/>
                </a:ext>
              </a:extLst>
            </p:cNvPr>
            <p:cNvSpPr/>
            <p:nvPr/>
          </p:nvSpPr>
          <p:spPr>
            <a:xfrm rot="17893831">
              <a:off x="7312103" y="1189049"/>
              <a:ext cx="2743645" cy="2743645"/>
            </a:xfrm>
            <a:prstGeom prst="star5">
              <a:avLst/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" name="Скругленный прямоугольник 27">
            <a:extLst>
              <a:ext uri="{FF2B5EF4-FFF2-40B4-BE49-F238E27FC236}">
                <a16:creationId xmlns:a16="http://schemas.microsoft.com/office/drawing/2014/main" id="{0972F244-9BE5-0E5D-160D-50124329B499}"/>
              </a:ext>
            </a:extLst>
          </p:cNvPr>
          <p:cNvSpPr/>
          <p:nvPr/>
        </p:nvSpPr>
        <p:spPr>
          <a:xfrm>
            <a:off x="1097596" y="3333864"/>
            <a:ext cx="7616093" cy="4371391"/>
          </a:xfrm>
          <a:prstGeom prst="roundRect">
            <a:avLst>
              <a:gd name="adj" fmla="val 6313"/>
            </a:avLst>
          </a:prstGeom>
          <a:solidFill>
            <a:schemeClr val="bg1"/>
          </a:solidFill>
          <a:ln>
            <a:noFill/>
          </a:ln>
          <a:effectLst>
            <a:outerShdw blurRad="316766" sx="103000" sy="103000" algn="ctr" rotWithShape="0">
              <a:srgbClr val="00206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0AA4F909-963C-08FC-B517-48FA09DDAE05}"/>
              </a:ext>
            </a:extLst>
          </p:cNvPr>
          <p:cNvSpPr/>
          <p:nvPr/>
        </p:nvSpPr>
        <p:spPr>
          <a:xfrm>
            <a:off x="1656002" y="5056780"/>
            <a:ext cx="6488650" cy="2236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ГлобалЛаб — в Федеральном перечне ЭОР, допущенных к использованию в образовательных организациях </a:t>
            </a:r>
          </a:p>
          <a:p>
            <a:pPr>
              <a:spcBef>
                <a:spcPts val="1000"/>
              </a:spcBef>
            </a:pPr>
            <a: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Протокол заседания НМС Министерства просвещения РФ от 20.07.2023 № ТВ-34</a:t>
            </a:r>
            <a:r>
              <a:rPr lang="en-US" sz="2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/</a:t>
            </a:r>
            <a: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03п НМС</a:t>
            </a:r>
          </a:p>
          <a:p>
            <a:pPr algn="l"/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F511F950-B184-627F-CA24-88CAEE107A40}"/>
              </a:ext>
            </a:extLst>
          </p:cNvPr>
          <p:cNvSpPr/>
          <p:nvPr/>
        </p:nvSpPr>
        <p:spPr>
          <a:xfrm>
            <a:off x="1656003" y="3855961"/>
            <a:ext cx="4915541" cy="664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Перечень ЭОР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27">
            <a:extLst>
              <a:ext uri="{FF2B5EF4-FFF2-40B4-BE49-F238E27FC236}">
                <a16:creationId xmlns:a16="http://schemas.microsoft.com/office/drawing/2014/main" id="{FDCEA287-6494-8567-9119-7E60C94A984B}"/>
              </a:ext>
            </a:extLst>
          </p:cNvPr>
          <p:cNvSpPr/>
          <p:nvPr/>
        </p:nvSpPr>
        <p:spPr>
          <a:xfrm>
            <a:off x="9610169" y="3333863"/>
            <a:ext cx="7616093" cy="4371391"/>
          </a:xfrm>
          <a:prstGeom prst="roundRect">
            <a:avLst>
              <a:gd name="adj" fmla="val 6313"/>
            </a:avLst>
          </a:prstGeom>
          <a:solidFill>
            <a:schemeClr val="bg1"/>
          </a:solidFill>
          <a:ln>
            <a:noFill/>
          </a:ln>
          <a:effectLst>
            <a:outerShdw blurRad="316766" sx="103000" sy="103000" algn="ctr" rotWithShape="0">
              <a:srgbClr val="00206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67EFADA6-18B4-8B83-D81C-C3C127D54B36}"/>
              </a:ext>
            </a:extLst>
          </p:cNvPr>
          <p:cNvSpPr/>
          <p:nvPr/>
        </p:nvSpPr>
        <p:spPr>
          <a:xfrm>
            <a:off x="10168576" y="3748387"/>
            <a:ext cx="4915541" cy="664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Перечень методических организаций 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Рисунок 34" descr="Изображение выглядит как герб, эмблема, символ, корона&#10;&#10;Автоматически созданное описание">
            <a:extLst>
              <a:ext uri="{FF2B5EF4-FFF2-40B4-BE49-F238E27FC236}">
                <a16:creationId xmlns:a16="http://schemas.microsoft.com/office/drawing/2014/main" id="{A1256B82-EAFF-E4CF-A91D-FE6838914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0581" y="3791610"/>
            <a:ext cx="1004071" cy="1099458"/>
          </a:xfrm>
          <a:prstGeom prst="rect">
            <a:avLst/>
          </a:prstGeom>
        </p:spPr>
      </p:pic>
      <p:pic>
        <p:nvPicPr>
          <p:cNvPr id="37" name="Рисунок 36" descr="Изображение выглядит как герб, эмблема, символ, корона&#10;&#10;Автоматически созданное описание">
            <a:extLst>
              <a:ext uri="{FF2B5EF4-FFF2-40B4-BE49-F238E27FC236}">
                <a16:creationId xmlns:a16="http://schemas.microsoft.com/office/drawing/2014/main" id="{57849769-5F98-CDEA-623B-975C9FB9D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9371" y="3791610"/>
            <a:ext cx="1004071" cy="1099458"/>
          </a:xfrm>
          <a:prstGeom prst="rect">
            <a:avLst/>
          </a:prstGeom>
        </p:spPr>
      </p:pic>
      <p:sp>
        <p:nvSpPr>
          <p:cNvPr id="38" name="Text 2">
            <a:extLst>
              <a:ext uri="{FF2B5EF4-FFF2-40B4-BE49-F238E27FC236}">
                <a16:creationId xmlns:a16="http://schemas.microsoft.com/office/drawing/2014/main" id="{B307761F-80B7-DD9F-A868-23FA3E520A69}"/>
              </a:ext>
            </a:extLst>
          </p:cNvPr>
          <p:cNvSpPr/>
          <p:nvPr/>
        </p:nvSpPr>
        <p:spPr>
          <a:xfrm>
            <a:off x="10175832" y="4889335"/>
            <a:ext cx="6204495" cy="2236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В перечне организаций, осуществляющих научно-методическое и методическое обеспечение образовательной деятельности</a:t>
            </a:r>
          </a:p>
          <a:p>
            <a:pPr>
              <a:spcBef>
                <a:spcPts val="1000"/>
              </a:spcBef>
            </a:pPr>
            <a: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Приказ Министерства просвещения РФ </a:t>
            </a:r>
            <a:b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</a:br>
            <a: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от 28.02.2022 № 96 (1086 позиция Перечня)</a:t>
            </a:r>
            <a:endParaRPr lang="en-US" sz="2200" dirty="0">
              <a:solidFill>
                <a:srgbClr val="002060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0">
            <a:extLst>
              <a:ext uri="{FF2B5EF4-FFF2-40B4-BE49-F238E27FC236}">
                <a16:creationId xmlns:a16="http://schemas.microsoft.com/office/drawing/2014/main" id="{E203F688-242A-1E8D-0751-014CB33CBBAD}"/>
              </a:ext>
            </a:extLst>
          </p:cNvPr>
          <p:cNvSpPr/>
          <p:nvPr/>
        </p:nvSpPr>
        <p:spPr>
          <a:xfrm>
            <a:off x="933450" y="952500"/>
            <a:ext cx="11664018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4200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ГлобалЛаб в </a:t>
            </a:r>
            <a:r>
              <a:rPr lang="ru-RU" sz="4200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федеральных перечнях</a:t>
            </a:r>
            <a:endParaRPr lang="en-US" sz="4200" dirty="0">
              <a:solidFill>
                <a:srgbClr val="0D2D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122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4D4AC67-2258-92FD-E8F6-8B6D652C664A}"/>
              </a:ext>
            </a:extLst>
          </p:cNvPr>
          <p:cNvGrpSpPr/>
          <p:nvPr/>
        </p:nvGrpSpPr>
        <p:grpSpPr>
          <a:xfrm>
            <a:off x="0" y="0"/>
            <a:ext cx="17956994" cy="10727863"/>
            <a:chOff x="450231" y="143513"/>
            <a:chExt cx="17956994" cy="10727863"/>
          </a:xfrm>
        </p:grpSpPr>
        <p:sp>
          <p:nvSpPr>
            <p:cNvPr id="25" name="5-конечная звезда 24">
              <a:extLst>
                <a:ext uri="{FF2B5EF4-FFF2-40B4-BE49-F238E27FC236}">
                  <a16:creationId xmlns:a16="http://schemas.microsoft.com/office/drawing/2014/main" id="{DF32B676-8E1D-004D-834F-0F70474737E7}"/>
                </a:ext>
              </a:extLst>
            </p:cNvPr>
            <p:cNvSpPr/>
            <p:nvPr/>
          </p:nvSpPr>
          <p:spPr>
            <a:xfrm rot="1890895">
              <a:off x="15830512" y="5077136"/>
              <a:ext cx="1363340" cy="136334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5-конечная звезда 4">
              <a:extLst>
                <a:ext uri="{FF2B5EF4-FFF2-40B4-BE49-F238E27FC236}">
                  <a16:creationId xmlns:a16="http://schemas.microsoft.com/office/drawing/2014/main" id="{4F6E8E3E-2E5E-B366-B71E-FF000438B041}"/>
                </a:ext>
              </a:extLst>
            </p:cNvPr>
            <p:cNvSpPr/>
            <p:nvPr/>
          </p:nvSpPr>
          <p:spPr>
            <a:xfrm rot="17893831">
              <a:off x="9983586" y="8127731"/>
              <a:ext cx="2743645" cy="2743645"/>
            </a:xfrm>
            <a:prstGeom prst="star5">
              <a:avLst/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5-конечная звезда 5">
              <a:extLst>
                <a:ext uri="{FF2B5EF4-FFF2-40B4-BE49-F238E27FC236}">
                  <a16:creationId xmlns:a16="http://schemas.microsoft.com/office/drawing/2014/main" id="{94BBD03A-8E2A-2D8F-65BB-16119A3815B4}"/>
                </a:ext>
              </a:extLst>
            </p:cNvPr>
            <p:cNvSpPr/>
            <p:nvPr/>
          </p:nvSpPr>
          <p:spPr>
            <a:xfrm rot="18154311">
              <a:off x="15974367" y="8448195"/>
              <a:ext cx="1167450" cy="116745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5-конечная звезда 6">
              <a:extLst>
                <a:ext uri="{FF2B5EF4-FFF2-40B4-BE49-F238E27FC236}">
                  <a16:creationId xmlns:a16="http://schemas.microsoft.com/office/drawing/2014/main" id="{6C6C93C4-E4EC-57E3-6652-33E1842FB32D}"/>
                </a:ext>
              </a:extLst>
            </p:cNvPr>
            <p:cNvSpPr/>
            <p:nvPr/>
          </p:nvSpPr>
          <p:spPr>
            <a:xfrm rot="18563229">
              <a:off x="5803415" y="8838948"/>
              <a:ext cx="863854" cy="863854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5-конечная звезда 7">
              <a:extLst>
                <a:ext uri="{FF2B5EF4-FFF2-40B4-BE49-F238E27FC236}">
                  <a16:creationId xmlns:a16="http://schemas.microsoft.com/office/drawing/2014/main" id="{7A676DA8-CF82-9C97-2D3D-65ED6A0E53E5}"/>
                </a:ext>
              </a:extLst>
            </p:cNvPr>
            <p:cNvSpPr/>
            <p:nvPr/>
          </p:nvSpPr>
          <p:spPr>
            <a:xfrm rot="18563229">
              <a:off x="17935098" y="5567608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5-конечная звезда 8">
              <a:extLst>
                <a:ext uri="{FF2B5EF4-FFF2-40B4-BE49-F238E27FC236}">
                  <a16:creationId xmlns:a16="http://schemas.microsoft.com/office/drawing/2014/main" id="{5B52CFD5-C487-EED1-65F2-B276DC1AAF85}"/>
                </a:ext>
              </a:extLst>
            </p:cNvPr>
            <p:cNvSpPr/>
            <p:nvPr/>
          </p:nvSpPr>
          <p:spPr>
            <a:xfrm rot="18563229">
              <a:off x="17314177" y="2539961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5-конечная звезда 16">
              <a:extLst>
                <a:ext uri="{FF2B5EF4-FFF2-40B4-BE49-F238E27FC236}">
                  <a16:creationId xmlns:a16="http://schemas.microsoft.com/office/drawing/2014/main" id="{80F63BEF-B997-619C-31DD-7C2AFA71B022}"/>
                </a:ext>
              </a:extLst>
            </p:cNvPr>
            <p:cNvSpPr/>
            <p:nvPr/>
          </p:nvSpPr>
          <p:spPr>
            <a:xfrm rot="18154311">
              <a:off x="13654035" y="172748"/>
              <a:ext cx="1094439" cy="1094439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5-конечная звезда 19">
              <a:extLst>
                <a:ext uri="{FF2B5EF4-FFF2-40B4-BE49-F238E27FC236}">
                  <a16:creationId xmlns:a16="http://schemas.microsoft.com/office/drawing/2014/main" id="{1DDA2AF0-3D85-9458-7895-AE9666F8D9BF}"/>
                </a:ext>
              </a:extLst>
            </p:cNvPr>
            <p:cNvSpPr/>
            <p:nvPr/>
          </p:nvSpPr>
          <p:spPr>
            <a:xfrm rot="18563229">
              <a:off x="687869" y="2965653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5-конечная звезда 20">
              <a:extLst>
                <a:ext uri="{FF2B5EF4-FFF2-40B4-BE49-F238E27FC236}">
                  <a16:creationId xmlns:a16="http://schemas.microsoft.com/office/drawing/2014/main" id="{097FEB48-8A4E-2A15-F227-25939F253B93}"/>
                </a:ext>
              </a:extLst>
            </p:cNvPr>
            <p:cNvSpPr/>
            <p:nvPr/>
          </p:nvSpPr>
          <p:spPr>
            <a:xfrm rot="19670203">
              <a:off x="2739785" y="3361029"/>
              <a:ext cx="1921265" cy="1921265"/>
            </a:xfrm>
            <a:prstGeom prst="star5">
              <a:avLst/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5-конечная звезда 21">
              <a:extLst>
                <a:ext uri="{FF2B5EF4-FFF2-40B4-BE49-F238E27FC236}">
                  <a16:creationId xmlns:a16="http://schemas.microsoft.com/office/drawing/2014/main" id="{198CC83F-85F3-6F90-030A-D51E7C48A4CA}"/>
                </a:ext>
              </a:extLst>
            </p:cNvPr>
            <p:cNvSpPr/>
            <p:nvPr/>
          </p:nvSpPr>
          <p:spPr>
            <a:xfrm rot="19008560">
              <a:off x="4731939" y="999148"/>
              <a:ext cx="1167450" cy="116745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5-конечная звезда 23">
              <a:extLst>
                <a:ext uri="{FF2B5EF4-FFF2-40B4-BE49-F238E27FC236}">
                  <a16:creationId xmlns:a16="http://schemas.microsoft.com/office/drawing/2014/main" id="{8CA9F597-E4ED-1A55-C014-6711F22F1E09}"/>
                </a:ext>
              </a:extLst>
            </p:cNvPr>
            <p:cNvSpPr/>
            <p:nvPr/>
          </p:nvSpPr>
          <p:spPr>
            <a:xfrm rot="18563229">
              <a:off x="6756220" y="3403037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5-конечная звезда 26">
              <a:extLst>
                <a:ext uri="{FF2B5EF4-FFF2-40B4-BE49-F238E27FC236}">
                  <a16:creationId xmlns:a16="http://schemas.microsoft.com/office/drawing/2014/main" id="{FAE96CB6-84C0-015F-B39C-B71E8299B6B6}"/>
                </a:ext>
              </a:extLst>
            </p:cNvPr>
            <p:cNvSpPr/>
            <p:nvPr/>
          </p:nvSpPr>
          <p:spPr>
            <a:xfrm rot="17596028">
              <a:off x="6253939" y="6277824"/>
              <a:ext cx="472126" cy="472126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5-конечная звезда 28">
              <a:extLst>
                <a:ext uri="{FF2B5EF4-FFF2-40B4-BE49-F238E27FC236}">
                  <a16:creationId xmlns:a16="http://schemas.microsoft.com/office/drawing/2014/main" id="{6D49D128-0F8D-2495-9C6C-D37CF1B7EE36}"/>
                </a:ext>
              </a:extLst>
            </p:cNvPr>
            <p:cNvSpPr/>
            <p:nvPr/>
          </p:nvSpPr>
          <p:spPr>
            <a:xfrm rot="18154311">
              <a:off x="450231" y="143513"/>
              <a:ext cx="1167450" cy="116745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3" name="5-конечная звезда 32">
              <a:extLst>
                <a:ext uri="{FF2B5EF4-FFF2-40B4-BE49-F238E27FC236}">
                  <a16:creationId xmlns:a16="http://schemas.microsoft.com/office/drawing/2014/main" id="{BA3B3075-050D-0648-60B2-44E507D34929}"/>
                </a:ext>
              </a:extLst>
            </p:cNvPr>
            <p:cNvSpPr/>
            <p:nvPr/>
          </p:nvSpPr>
          <p:spPr>
            <a:xfrm>
              <a:off x="832788" y="7161991"/>
              <a:ext cx="1990171" cy="1990171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6" name="5-конечная звезда 35">
              <a:extLst>
                <a:ext uri="{FF2B5EF4-FFF2-40B4-BE49-F238E27FC236}">
                  <a16:creationId xmlns:a16="http://schemas.microsoft.com/office/drawing/2014/main" id="{2D152A37-B85A-A6BA-FC84-454653314F89}"/>
                </a:ext>
              </a:extLst>
            </p:cNvPr>
            <p:cNvSpPr/>
            <p:nvPr/>
          </p:nvSpPr>
          <p:spPr>
            <a:xfrm rot="18563229">
              <a:off x="4194150" y="8189294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8" name="5-конечная звезда 37">
              <a:extLst>
                <a:ext uri="{FF2B5EF4-FFF2-40B4-BE49-F238E27FC236}">
                  <a16:creationId xmlns:a16="http://schemas.microsoft.com/office/drawing/2014/main" id="{8A21EECB-9ABC-AE12-09D1-77CA06C58093}"/>
                </a:ext>
              </a:extLst>
            </p:cNvPr>
            <p:cNvSpPr/>
            <p:nvPr/>
          </p:nvSpPr>
          <p:spPr>
            <a:xfrm rot="18154311">
              <a:off x="7496559" y="6323145"/>
              <a:ext cx="1769411" cy="1769411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1" name="5-конечная звезда 40">
              <a:extLst>
                <a:ext uri="{FF2B5EF4-FFF2-40B4-BE49-F238E27FC236}">
                  <a16:creationId xmlns:a16="http://schemas.microsoft.com/office/drawing/2014/main" id="{E73B28BE-9DD5-5425-5737-DEB419E6258F}"/>
                </a:ext>
              </a:extLst>
            </p:cNvPr>
            <p:cNvSpPr/>
            <p:nvPr/>
          </p:nvSpPr>
          <p:spPr>
            <a:xfrm rot="18563229">
              <a:off x="11887816" y="1629586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2" name="5-конечная звезда 41">
              <a:extLst>
                <a:ext uri="{FF2B5EF4-FFF2-40B4-BE49-F238E27FC236}">
                  <a16:creationId xmlns:a16="http://schemas.microsoft.com/office/drawing/2014/main" id="{211A14B5-822C-B5B0-6A3B-502EFCCF1E2C}"/>
                </a:ext>
              </a:extLst>
            </p:cNvPr>
            <p:cNvSpPr/>
            <p:nvPr/>
          </p:nvSpPr>
          <p:spPr>
            <a:xfrm rot="17893831">
              <a:off x="7312103" y="1189049"/>
              <a:ext cx="2743645" cy="2743645"/>
            </a:xfrm>
            <a:prstGeom prst="star5">
              <a:avLst/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156ECB0B-1ECB-CC79-79E4-A5B6BBA880A7}"/>
              </a:ext>
            </a:extLst>
          </p:cNvPr>
          <p:cNvSpPr/>
          <p:nvPr/>
        </p:nvSpPr>
        <p:spPr>
          <a:xfrm>
            <a:off x="9177948" y="5598258"/>
            <a:ext cx="8176604" cy="2590282"/>
          </a:xfrm>
          <a:prstGeom prst="roundRect">
            <a:avLst>
              <a:gd name="adj" fmla="val 6313"/>
            </a:avLst>
          </a:prstGeom>
          <a:solidFill>
            <a:schemeClr val="bg1"/>
          </a:solidFill>
          <a:ln>
            <a:noFill/>
          </a:ln>
          <a:effectLst>
            <a:outerShdw blurRad="316766" sx="103000" sy="103000" algn="ctr" rotWithShape="0">
              <a:srgbClr val="00206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E29C1D4F-7AC1-4360-ECC0-F88694F8A987}"/>
              </a:ext>
            </a:extLst>
          </p:cNvPr>
          <p:cNvSpPr/>
          <p:nvPr/>
        </p:nvSpPr>
        <p:spPr>
          <a:xfrm>
            <a:off x="9177948" y="2629584"/>
            <a:ext cx="8176604" cy="2572421"/>
          </a:xfrm>
          <a:prstGeom prst="roundRect">
            <a:avLst>
              <a:gd name="adj" fmla="val 6313"/>
            </a:avLst>
          </a:prstGeom>
          <a:solidFill>
            <a:schemeClr val="bg1"/>
          </a:solidFill>
          <a:ln>
            <a:noFill/>
          </a:ln>
          <a:effectLst>
            <a:outerShdw blurRad="316766" sx="103000" sy="103000" algn="ctr" rotWithShape="0">
              <a:srgbClr val="00206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542EC280-0C74-4959-BAB3-D3CD902641F8}"/>
              </a:ext>
            </a:extLst>
          </p:cNvPr>
          <p:cNvSpPr/>
          <p:nvPr/>
        </p:nvSpPr>
        <p:spPr>
          <a:xfrm>
            <a:off x="12316994" y="6023819"/>
            <a:ext cx="5037556" cy="1792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r>
              <a:rPr lang="ru-RU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П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латформа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ГлобалЛаб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рекомендована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Российской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э</a:t>
            </a:r>
            <a:r>
              <a:rPr lang="ru-RU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лектронной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школой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в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качестве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интернет-ресурса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для</a:t>
            </a:r>
            <a:r>
              <a:rPr lang="ru-RU" sz="24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образования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3">
            <a:extLst>
              <a:ext uri="{FF2B5EF4-FFF2-40B4-BE49-F238E27FC236}">
                <a16:creationId xmlns:a16="http://schemas.microsoft.com/office/drawing/2014/main" id="{35F613E8-5223-AAD1-8870-5E0C17FFB07F}"/>
              </a:ext>
            </a:extLst>
          </p:cNvPr>
          <p:cNvSpPr/>
          <p:nvPr/>
        </p:nvSpPr>
        <p:spPr>
          <a:xfrm>
            <a:off x="12316994" y="2969885"/>
            <a:ext cx="5071691" cy="1495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Наш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ресурс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входит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в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число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лучших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практик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,</a:t>
            </a:r>
            <a:r>
              <a:rPr lang="ru-RU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реализованных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br>
              <a:rPr lang="ru-RU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</a:b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в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рамках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Федерального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проекта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«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Кадры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для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цифровой</a:t>
            </a:r>
            <a:r>
              <a:rPr lang="en-US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экономики</a:t>
            </a:r>
            <a:r>
              <a:rPr lang="en-US" sz="2200" b="0" i="0" dirty="0">
                <a:solidFill>
                  <a:srgbClr val="0D2D67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»</a:t>
            </a:r>
            <a:endParaRPr lang="en-US" sz="22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F86FA4-228F-245B-35A7-AB12CC433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4948" y="6264858"/>
            <a:ext cx="2716159" cy="1321088"/>
          </a:xfrm>
          <a:prstGeom prst="rect">
            <a:avLst/>
          </a:prstGeom>
        </p:spPr>
      </p:pic>
      <p:pic>
        <p:nvPicPr>
          <p:cNvPr id="2050" name="Picture 2" descr="ЦИФРОВАЯ ЭКОНОМИКА - Национальные проекты - Проектное управление -  Дальнегорский городской округ">
            <a:extLst>
              <a:ext uri="{FF2B5EF4-FFF2-40B4-BE49-F238E27FC236}">
                <a16:creationId xmlns:a16="http://schemas.microsoft.com/office/drawing/2014/main" id="{5B6BBA4F-9E34-26D0-BEFC-011915CE6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008" y="3109555"/>
            <a:ext cx="2288196" cy="169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F838F5CF-C415-75A3-7F9D-B21C1A472371}"/>
              </a:ext>
            </a:extLst>
          </p:cNvPr>
          <p:cNvSpPr/>
          <p:nvPr/>
        </p:nvSpPr>
        <p:spPr>
          <a:xfrm>
            <a:off x="933450" y="952500"/>
            <a:ext cx="614045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ru-RU" sz="4200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Наши партнеры</a:t>
            </a:r>
            <a:endParaRPr lang="en-US" sz="4200" dirty="0">
              <a:solidFill>
                <a:srgbClr val="0D2D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7AFE2F4F-0F04-0E8F-EACC-F0DDA8FB995E}"/>
              </a:ext>
            </a:extLst>
          </p:cNvPr>
          <p:cNvSpPr/>
          <p:nvPr/>
        </p:nvSpPr>
        <p:spPr>
          <a:xfrm>
            <a:off x="933450" y="2629585"/>
            <a:ext cx="7842668" cy="5560260"/>
          </a:xfrm>
          <a:prstGeom prst="roundRect">
            <a:avLst>
              <a:gd name="adj" fmla="val 3411"/>
            </a:avLst>
          </a:prstGeom>
          <a:solidFill>
            <a:schemeClr val="bg1"/>
          </a:solidFill>
          <a:ln>
            <a:noFill/>
          </a:ln>
          <a:effectLst>
            <a:outerShdw blurRad="316766" sx="103000" sy="103000" algn="ctr" rotWithShape="0">
              <a:srgbClr val="00206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48EF1E02-8E2B-6031-4C27-54117B551ABF}"/>
              </a:ext>
            </a:extLst>
          </p:cNvPr>
          <p:cNvSpPr/>
          <p:nvPr/>
        </p:nvSpPr>
        <p:spPr>
          <a:xfrm>
            <a:off x="1592464" y="5330390"/>
            <a:ext cx="6835997" cy="1550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2700" b="1" dirty="0">
                <a:solidFill>
                  <a:srgbClr val="0D2D67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Московская электронная школа</a:t>
            </a:r>
            <a:r>
              <a:rPr lang="en-US" sz="27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Департамента</a:t>
            </a:r>
            <a:r>
              <a:rPr lang="ru-RU" sz="27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en-US" sz="27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образования </a:t>
            </a:r>
            <a:r>
              <a:rPr lang="en-US" sz="27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и</a:t>
            </a:r>
            <a:r>
              <a:rPr lang="en-US" sz="27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науки города Москвы для организации проектной </a:t>
            </a:r>
            <a:r>
              <a:rPr lang="en-US" sz="27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деятельности</a:t>
            </a:r>
            <a:r>
              <a:rPr lang="en-US" sz="27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ru-RU" sz="27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обучающихся</a:t>
            </a:r>
            <a:r>
              <a:rPr lang="en-US" sz="27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</a:t>
            </a:r>
            <a:r>
              <a:rPr lang="en-US" sz="2700" b="0" i="0" dirty="0" err="1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использует</a:t>
            </a:r>
            <a:r>
              <a:rPr lang="en-US" sz="27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 ГлобалЛаб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 descr="Московская электронная школа">
            <a:extLst>
              <a:ext uri="{FF2B5EF4-FFF2-40B4-BE49-F238E27FC236}">
                <a16:creationId xmlns:a16="http://schemas.microsoft.com/office/drawing/2014/main" id="{53823237-C3F3-ABA5-EC24-9197AC40C7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52" t="34666" r="30109" b="36832"/>
          <a:stretch/>
        </p:blipFill>
        <p:spPr bwMode="auto">
          <a:xfrm>
            <a:off x="1335280" y="3086936"/>
            <a:ext cx="5894640" cy="167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502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0075" y="3523008"/>
            <a:ext cx="5991225" cy="428625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381125" y="3332508"/>
            <a:ext cx="2355341" cy="11556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111687" y="3523008"/>
            <a:ext cx="4181475" cy="428625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820832" y="3523008"/>
            <a:ext cx="4181475" cy="428625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363882" y="3275358"/>
            <a:ext cx="1100258" cy="1172198"/>
          </a:xfrm>
          <a:prstGeom prst="rect">
            <a:avLst/>
          </a:prstGeom>
        </p:spPr>
      </p:pic>
      <p:sp>
        <p:nvSpPr>
          <p:cNvPr id="12" name="Text 1"/>
          <p:cNvSpPr/>
          <p:nvPr/>
        </p:nvSpPr>
        <p:spPr>
          <a:xfrm>
            <a:off x="1362075" y="5237508"/>
            <a:ext cx="35337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ru-RU" sz="5500" b="1" dirty="0">
                <a:solidFill>
                  <a:srgbClr val="0D2D67"/>
                </a:solidFill>
                <a:latin typeface="Arial" panose="020B0604020202020204" pitchFamily="34" charset="0"/>
                <a:ea typeface="Lato Black" panose="020F0502020204030203" pitchFamily="34" charset="0"/>
                <a:cs typeface="Arial" panose="020B0604020202020204" pitchFamily="34" charset="0"/>
              </a:rPr>
              <a:t>4</a:t>
            </a:r>
            <a:r>
              <a:rPr lang="en-US" sz="5500" b="1" i="0" dirty="0">
                <a:solidFill>
                  <a:srgbClr val="0D2D67"/>
                </a:solidFill>
                <a:latin typeface="Arial" panose="020B0604020202020204" pitchFamily="34" charset="0"/>
                <a:ea typeface="Lato Black" panose="020F0502020204030203" pitchFamily="34" charset="0"/>
                <a:cs typeface="Arial" panose="020B0604020202020204" pitchFamily="34" charset="0"/>
              </a:rPr>
              <a:t>00 000</a:t>
            </a:r>
            <a:r>
              <a:rPr lang="ru-RU" sz="5500" b="1" i="0" dirty="0">
                <a:solidFill>
                  <a:srgbClr val="0D2D67"/>
                </a:solidFill>
                <a:latin typeface="Arial" panose="020B0604020202020204" pitchFamily="34" charset="0"/>
                <a:ea typeface="Lato Black" panose="020F0502020204030203" pitchFamily="34" charset="0"/>
                <a:cs typeface="Arial" panose="020B0604020202020204" pitchFamily="34" charset="0"/>
              </a:rPr>
              <a:t>+</a:t>
            </a:r>
            <a:endParaRPr lang="en-US" sz="5500" b="1" dirty="0">
              <a:latin typeface="Arial" panose="020B0604020202020204" pitchFamily="34" charset="0"/>
              <a:ea typeface="Lato Black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2"/>
          <p:cNvSpPr/>
          <p:nvPr/>
        </p:nvSpPr>
        <p:spPr>
          <a:xfrm>
            <a:off x="6873686" y="5218457"/>
            <a:ext cx="2533650" cy="5320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ru-RU" sz="5500" b="1" dirty="0">
                <a:solidFill>
                  <a:srgbClr val="0D2D67"/>
                </a:solidFill>
                <a:latin typeface="Arial" panose="020B0604020202020204" pitchFamily="34" charset="0"/>
                <a:ea typeface="Lato Black" panose="020F0502020204030203" pitchFamily="34" charset="0"/>
                <a:cs typeface="Arial" panose="020B0604020202020204" pitchFamily="34" charset="0"/>
              </a:rPr>
              <a:t>10+</a:t>
            </a:r>
            <a:endParaRPr lang="en-US" sz="5500" dirty="0">
              <a:latin typeface="Arial" panose="020B0604020202020204" pitchFamily="34" charset="0"/>
              <a:ea typeface="Lato Black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3"/>
          <p:cNvSpPr/>
          <p:nvPr/>
        </p:nvSpPr>
        <p:spPr>
          <a:xfrm>
            <a:off x="10649506" y="5218458"/>
            <a:ext cx="2505074" cy="532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ru-RU" sz="5500" b="1" dirty="0">
                <a:solidFill>
                  <a:srgbClr val="0D2D67"/>
                </a:solidFill>
                <a:latin typeface="Arial" panose="020B0604020202020204" pitchFamily="34" charset="0"/>
                <a:ea typeface="Lato Black" panose="020F0502020204030203" pitchFamily="34" charset="0"/>
                <a:cs typeface="Arial" panose="020B0604020202020204" pitchFamily="34" charset="0"/>
              </a:rPr>
              <a:t>4 000</a:t>
            </a:r>
            <a:r>
              <a:rPr lang="ru-RU" sz="5500" b="1" i="0" dirty="0">
                <a:solidFill>
                  <a:srgbClr val="0D2D67"/>
                </a:solidFill>
                <a:latin typeface="Arial" panose="020B0604020202020204" pitchFamily="34" charset="0"/>
                <a:ea typeface="Lato Black" panose="020F0502020204030203" pitchFamily="34" charset="0"/>
                <a:cs typeface="Arial" panose="020B0604020202020204" pitchFamily="34" charset="0"/>
              </a:rPr>
              <a:t>+</a:t>
            </a:r>
            <a:endParaRPr lang="en-US" sz="5500" dirty="0">
              <a:latin typeface="Arial" panose="020B0604020202020204" pitchFamily="34" charset="0"/>
              <a:ea typeface="Lato Black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5"/>
          <p:cNvSpPr/>
          <p:nvPr/>
        </p:nvSpPr>
        <p:spPr>
          <a:xfrm>
            <a:off x="1362075" y="5904258"/>
            <a:ext cx="34099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000"/>
              </a:lnSpc>
            </a:pPr>
            <a:r>
              <a:rPr lang="en-US" sz="27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зарегистрированных </a:t>
            </a:r>
            <a:br>
              <a:rPr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пользователей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6"/>
          <p:cNvSpPr/>
          <p:nvPr/>
        </p:nvSpPr>
        <p:spPr>
          <a:xfrm>
            <a:off x="6873686" y="5932833"/>
            <a:ext cx="25336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800"/>
              </a:lnSpc>
            </a:pPr>
            <a:r>
              <a:rPr lang="ru-RU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лет на рынке</a:t>
            </a:r>
          </a:p>
          <a:p>
            <a:pPr algn="l">
              <a:lnSpc>
                <a:spcPts val="2800"/>
              </a:lnSpc>
            </a:pPr>
            <a:r>
              <a:rPr lang="en-US" sz="24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EdTech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7"/>
          <p:cNvSpPr/>
          <p:nvPr/>
        </p:nvSpPr>
        <p:spPr>
          <a:xfrm>
            <a:off x="10649507" y="5932833"/>
            <a:ext cx="2505075" cy="916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800"/>
              </a:lnSpc>
            </a:pPr>
            <a:r>
              <a:rPr lang="ru-RU" sz="24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г</a:t>
            </a:r>
            <a:r>
              <a:rPr lang="ru-RU" sz="2400" b="0" i="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отовых проектных заданий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7" descr="preencoded.png">
            <a:extLst>
              <a:ext uri="{FF2B5EF4-FFF2-40B4-BE49-F238E27FC236}">
                <a16:creationId xmlns:a16="http://schemas.microsoft.com/office/drawing/2014/main" id="{2AB1EAEF-8D61-C7E3-C811-8A783A6DCA8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3530819" y="3523008"/>
            <a:ext cx="4181475" cy="4286250"/>
          </a:xfrm>
          <a:prstGeom prst="rect">
            <a:avLst/>
          </a:prstGeom>
        </p:spPr>
      </p:pic>
      <p:sp>
        <p:nvSpPr>
          <p:cNvPr id="22" name="Text 4">
            <a:extLst>
              <a:ext uri="{FF2B5EF4-FFF2-40B4-BE49-F238E27FC236}">
                <a16:creationId xmlns:a16="http://schemas.microsoft.com/office/drawing/2014/main" id="{E7031D3C-AE99-67F8-840B-2BFFC1D54B61}"/>
              </a:ext>
            </a:extLst>
          </p:cNvPr>
          <p:cNvSpPr/>
          <p:nvPr/>
        </p:nvSpPr>
        <p:spPr>
          <a:xfrm>
            <a:off x="14349969" y="5218458"/>
            <a:ext cx="1454805" cy="532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ru-RU" sz="5500" b="1" i="0" dirty="0">
                <a:solidFill>
                  <a:srgbClr val="0D2D67"/>
                </a:solidFill>
                <a:latin typeface="Arial" panose="020B0604020202020204" pitchFamily="34" charset="0"/>
                <a:ea typeface="Lato Black" panose="020F0502020204030203" pitchFamily="34" charset="0"/>
                <a:cs typeface="Arial" panose="020B0604020202020204" pitchFamily="34" charset="0"/>
              </a:rPr>
              <a:t>20+</a:t>
            </a:r>
            <a:endParaRPr lang="en-US" sz="5500" dirty="0">
              <a:latin typeface="Arial" panose="020B0604020202020204" pitchFamily="34" charset="0"/>
              <a:ea typeface="Lato Black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8DEE936E-304F-AC9B-D23D-254073E1277E}"/>
              </a:ext>
            </a:extLst>
          </p:cNvPr>
          <p:cNvSpPr/>
          <p:nvPr/>
        </p:nvSpPr>
        <p:spPr>
          <a:xfrm>
            <a:off x="14349969" y="5932833"/>
            <a:ext cx="2476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800"/>
              </a:lnSpc>
            </a:pPr>
            <a:r>
              <a:rPr lang="ru-RU" sz="24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регионов-партнеров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 descr="Изображение выглядит как круг, графическая вставка, Графика, Красочность&#10;&#10;Автоматически созданное описание">
            <a:extLst>
              <a:ext uri="{FF2B5EF4-FFF2-40B4-BE49-F238E27FC236}">
                <a16:creationId xmlns:a16="http://schemas.microsoft.com/office/drawing/2014/main" id="{5FA85BCF-AC82-7BAB-9EC5-5DD8E6DF05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16962" y="3361083"/>
            <a:ext cx="1125817" cy="1125817"/>
          </a:xfrm>
          <a:prstGeom prst="rect">
            <a:avLst/>
          </a:prstGeom>
        </p:spPr>
      </p:pic>
      <p:pic>
        <p:nvPicPr>
          <p:cNvPr id="9" name="Рисунок 8" descr="Изображение выглядит как графическая вставка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F068178F-F8E2-60E0-0777-0903D904B3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049669" y="3187444"/>
            <a:ext cx="1063625" cy="1247304"/>
          </a:xfrm>
          <a:prstGeom prst="rect">
            <a:avLst/>
          </a:prstGeom>
        </p:spPr>
      </p:pic>
      <p:sp>
        <p:nvSpPr>
          <p:cNvPr id="15" name="Text 0">
            <a:extLst>
              <a:ext uri="{FF2B5EF4-FFF2-40B4-BE49-F238E27FC236}">
                <a16:creationId xmlns:a16="http://schemas.microsoft.com/office/drawing/2014/main" id="{1C299D14-436E-9A77-6426-FC1837029FC9}"/>
              </a:ext>
            </a:extLst>
          </p:cNvPr>
          <p:cNvSpPr/>
          <p:nvPr/>
        </p:nvSpPr>
        <p:spPr>
          <a:xfrm>
            <a:off x="933450" y="952500"/>
            <a:ext cx="614045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en-US" sz="4200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ГлобалЛаб в цифрах</a:t>
            </a:r>
          </a:p>
        </p:txBody>
      </p:sp>
    </p:spTree>
    <p:extLst>
      <p:ext uri="{BB962C8B-B14F-4D97-AF65-F5344CB8AC3E}">
        <p14:creationId xmlns:p14="http://schemas.microsoft.com/office/powerpoint/2010/main" val="2366300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0C0673ED-6A76-18D1-A136-A13581922797}"/>
              </a:ext>
            </a:extLst>
          </p:cNvPr>
          <p:cNvSpPr/>
          <p:nvPr/>
        </p:nvSpPr>
        <p:spPr>
          <a:xfrm>
            <a:off x="933449" y="952500"/>
            <a:ext cx="11051028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ru-RU" sz="4200" b="1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Нормативно-правовое регулирование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866C562B-00F9-F5D2-04E8-EE8EEEEDD256}"/>
              </a:ext>
            </a:extLst>
          </p:cNvPr>
          <p:cNvSpPr/>
          <p:nvPr/>
        </p:nvSpPr>
        <p:spPr>
          <a:xfrm>
            <a:off x="933449" y="3000713"/>
            <a:ext cx="16361774" cy="1672088"/>
          </a:xfrm>
          <a:prstGeom prst="roundRect">
            <a:avLst>
              <a:gd name="adj" fmla="val 9782"/>
            </a:avLst>
          </a:prstGeom>
          <a:solidFill>
            <a:srgbClr val="FFE58A">
              <a:alpha val="80836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88D9866-689E-8140-EEF4-9ECCE0A2E1EE}"/>
              </a:ext>
            </a:extLst>
          </p:cNvPr>
          <p:cNvSpPr txBox="1"/>
          <p:nvPr/>
        </p:nvSpPr>
        <p:spPr>
          <a:xfrm>
            <a:off x="1297867" y="3456688"/>
            <a:ext cx="156922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Clr>
                <a:schemeClr val="tx1"/>
              </a:buClr>
              <a:buSzPct val="120000"/>
              <a:tabLst>
                <a:tab pos="268288" algn="l"/>
              </a:tabLst>
            </a:pPr>
            <a:r>
              <a:rPr lang="ru-RU" sz="4000" dirty="0">
                <a:solidFill>
                  <a:srgbClr val="011F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ФГОС общего образования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5DA6FF18-29A3-4B4C-C019-CC7A4002D0A9}"/>
              </a:ext>
            </a:extLst>
          </p:cNvPr>
          <p:cNvSpPr/>
          <p:nvPr/>
        </p:nvSpPr>
        <p:spPr>
          <a:xfrm>
            <a:off x="933449" y="4983858"/>
            <a:ext cx="16361774" cy="1672088"/>
          </a:xfrm>
          <a:prstGeom prst="roundRect">
            <a:avLst>
              <a:gd name="adj" fmla="val 9782"/>
            </a:avLst>
          </a:prstGeom>
          <a:solidFill>
            <a:srgbClr val="FFE58A">
              <a:alpha val="80836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C9F7DAB5-1347-2C26-3063-96D68C14FAEC}"/>
              </a:ext>
            </a:extLst>
          </p:cNvPr>
          <p:cNvSpPr/>
          <p:nvPr/>
        </p:nvSpPr>
        <p:spPr>
          <a:xfrm>
            <a:off x="933449" y="6993129"/>
            <a:ext cx="16361774" cy="1672088"/>
          </a:xfrm>
          <a:prstGeom prst="roundRect">
            <a:avLst>
              <a:gd name="adj" fmla="val 9782"/>
            </a:avLst>
          </a:prstGeom>
          <a:solidFill>
            <a:srgbClr val="FFE58A">
              <a:alpha val="80836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 descr="Изображение выглядит как графическая вставка, Мультфильм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A9F0E77B-F52E-5810-B800-6CA6EA43F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7370" y="4403557"/>
            <a:ext cx="3644124" cy="426165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AE1E74-CFBA-116B-E98A-26BD247A2383}"/>
              </a:ext>
            </a:extLst>
          </p:cNvPr>
          <p:cNvSpPr txBox="1"/>
          <p:nvPr/>
        </p:nvSpPr>
        <p:spPr>
          <a:xfrm>
            <a:off x="1268203" y="5465959"/>
            <a:ext cx="156922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Clr>
                <a:schemeClr val="tx1"/>
              </a:buClr>
              <a:buSzPct val="120000"/>
              <a:tabLst>
                <a:tab pos="268288" algn="l"/>
              </a:tabLst>
            </a:pPr>
            <a:r>
              <a:rPr lang="ru-RU" sz="4000" dirty="0">
                <a:solidFill>
                  <a:srgbClr val="011F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Федеральная основная образовательная программа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ACACDE-F44B-06FC-8F42-A6799076DD81}"/>
              </a:ext>
            </a:extLst>
          </p:cNvPr>
          <p:cNvSpPr txBox="1"/>
          <p:nvPr/>
        </p:nvSpPr>
        <p:spPr>
          <a:xfrm>
            <a:off x="1286132" y="7451167"/>
            <a:ext cx="156922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Clr>
                <a:schemeClr val="tx1"/>
              </a:buClr>
              <a:buSzPct val="120000"/>
              <a:tabLst>
                <a:tab pos="268288" algn="l"/>
              </a:tabLst>
            </a:pPr>
            <a:r>
              <a:rPr lang="ru-RU" sz="4000" dirty="0">
                <a:solidFill>
                  <a:srgbClr val="011F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Примерная программа воспитания </a:t>
            </a:r>
          </a:p>
        </p:txBody>
      </p:sp>
    </p:spTree>
    <p:extLst>
      <p:ext uri="{BB962C8B-B14F-4D97-AF65-F5344CB8AC3E}">
        <p14:creationId xmlns:p14="http://schemas.microsoft.com/office/powerpoint/2010/main" val="835517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868" y="2725665"/>
            <a:ext cx="5234052" cy="6989573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139868" y="748662"/>
            <a:ext cx="132525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Утверждена федеральная основная общеобразовательная программа, дополненная федеральными рабочими программами воспитания для каждого уровня образования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9CBFE7-B5E8-02F5-758F-7D945AC80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2994" y="685199"/>
            <a:ext cx="2354375" cy="4817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64887" y="2725665"/>
            <a:ext cx="9144000" cy="66718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готовности выполнять разные социальные роли.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духовности и приобщение к мировой и национальной культуре.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навыков самообслуживания, творческих способностей.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Приучение к спорту и приобщение к здоровому образу жизни.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Укрепление роли семьи в воспитании ребенка.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навыков межличностных отношений.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негативных явлений (асоциальное поведение, склонность к правонарушениям и т.д.).</a:t>
            </a:r>
            <a:endParaRPr lang="ru-RU" sz="2400" b="0" i="0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673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53CF483-AD62-FB39-C206-13224EAE2230}"/>
              </a:ext>
            </a:extLst>
          </p:cNvPr>
          <p:cNvSpPr txBox="1"/>
          <p:nvPr/>
        </p:nvSpPr>
        <p:spPr>
          <a:xfrm>
            <a:off x="1259680" y="7705379"/>
            <a:ext cx="15534354" cy="536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</a:pPr>
            <a:r>
              <a:rPr lang="ru-RU" sz="27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hlinkClick r:id="rId2"/>
              </a:rPr>
              <a:t>Приказ</a:t>
            </a:r>
            <a:r>
              <a:rPr lang="ru-RU" sz="27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Министерства просвещения о</a:t>
            </a: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 31.05.2021 № 287</a:t>
            </a:r>
            <a:endParaRPr lang="ru-RU" sz="2700" b="1" dirty="0">
              <a:solidFill>
                <a:srgbClr val="002060"/>
              </a:solidFill>
              <a:latin typeface="Arial" pitchFamily="34" charset="0"/>
              <a:ea typeface="Lato" panose="020F0502020204030203" pitchFamily="34" charset="0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B2B7D5-BA36-957F-FD9A-9920CBA71D07}"/>
              </a:ext>
            </a:extLst>
          </p:cNvPr>
          <p:cNvSpPr txBox="1"/>
          <p:nvPr/>
        </p:nvSpPr>
        <p:spPr>
          <a:xfrm>
            <a:off x="1259680" y="2351575"/>
            <a:ext cx="15312253" cy="4387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ru-RU" sz="2700" kern="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26.2.2. Воспитательная деятельность в общеобразовательной организации планируется и осуществляется в соответствии с приоритетами государственной политики в сфере воспитания. Приоритетной задачей Российской Федерации в сфере воспитания детей является развитие высоконравственной личности, разделяющей российские традиционные духовные ценности, обладающей актуальными знаниями и умениями, способной реализовать свой потенциал в условиях современного общества, готовой к мирному созиданию и защите Родины</a:t>
            </a:r>
            <a:endParaRPr lang="ru-RU" sz="27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B9880B-523A-ECBA-26DF-C909A55FB3AB}"/>
              </a:ext>
            </a:extLst>
          </p:cNvPr>
          <p:cNvSpPr txBox="1"/>
          <p:nvPr/>
        </p:nvSpPr>
        <p:spPr>
          <a:xfrm>
            <a:off x="1259680" y="949654"/>
            <a:ext cx="12867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ФОП ООО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EF0E1A-8839-1464-563B-A34E4D071AF8}"/>
              </a:ext>
            </a:extLst>
          </p:cNvPr>
          <p:cNvSpPr txBox="1"/>
          <p:nvPr/>
        </p:nvSpPr>
        <p:spPr>
          <a:xfrm>
            <a:off x="1259680" y="8537508"/>
            <a:ext cx="1035623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ru-RU" sz="27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hlinkClick r:id="rId3"/>
              </a:rPr>
              <a:t>Приказ</a:t>
            </a:r>
            <a:r>
              <a:rPr lang="ru-RU" sz="27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Министерства просвещения о</a:t>
            </a: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 18.05.2023 № 370</a:t>
            </a:r>
            <a:endParaRPr lang="ru-RU" sz="2700" b="1" dirty="0">
              <a:solidFill>
                <a:srgbClr val="002060"/>
              </a:solidFill>
              <a:latin typeface="Arial" pitchFamily="34" charset="0"/>
              <a:ea typeface="Lato" panose="020F0502020204030203" pitchFamily="34" charset="0"/>
              <a:cs typeface="Arial" pitchFamily="34" charset="0"/>
            </a:endParaRPr>
          </a:p>
        </p:txBody>
      </p:sp>
      <p:pic>
        <p:nvPicPr>
          <p:cNvPr id="7" name="Рисунок 6" descr="Изображение выглядит как Графика, Шрифт, логотип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438D6539-09EC-8536-16E9-4A8F08E1D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21534" y="780074"/>
            <a:ext cx="1810735" cy="37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60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07" y="2564648"/>
            <a:ext cx="14442509" cy="6572486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B1E847-6C9D-80F2-0DC4-917DE7366BD1}"/>
              </a:ext>
            </a:extLst>
          </p:cNvPr>
          <p:cNvSpPr txBox="1"/>
          <p:nvPr/>
        </p:nvSpPr>
        <p:spPr bwMode="auto">
          <a:xfrm>
            <a:off x="1302707" y="990047"/>
            <a:ext cx="113235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воспитания по ФГОС</a:t>
            </a:r>
            <a:endParaRPr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Изображение выглядит как Графика, Шрифт, логотип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438D6539-09EC-8536-16E9-4A8F08E1D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1534" y="780074"/>
            <a:ext cx="1810735" cy="37723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02707" y="1728711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Федеральные рабочие программы воспитания отражают новые тенденции, заданные государством в 2023 году, и конкретизируют положения ФГОС</a:t>
            </a:r>
          </a:p>
        </p:txBody>
      </p:sp>
    </p:spTree>
    <p:extLst>
      <p:ext uri="{BB962C8B-B14F-4D97-AF65-F5344CB8AC3E}">
        <p14:creationId xmlns:p14="http://schemas.microsoft.com/office/powerpoint/2010/main" val="528252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6C498B-00F1-DC50-31B1-214C409271DC}"/>
              </a:ext>
            </a:extLst>
          </p:cNvPr>
          <p:cNvSpPr txBox="1"/>
          <p:nvPr/>
        </p:nvSpPr>
        <p:spPr>
          <a:xfrm>
            <a:off x="1185957" y="7060189"/>
            <a:ext cx="7374450" cy="1477319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>
              <a:spcBef>
                <a:spcPts val="1800"/>
              </a:spcBef>
              <a:buClr>
                <a:schemeClr val="tx1"/>
              </a:buClr>
              <a:buSzPct val="120000"/>
              <a:tabLst>
                <a:tab pos="268262" algn="l"/>
              </a:tabLst>
            </a:pPr>
            <a:r>
              <a:rPr lang="ru-RU" sz="30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Платформа подходит для всех уровней образования и может использоваться </a:t>
            </a:r>
            <a:br>
              <a:rPr lang="ru-RU" sz="30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</a:br>
            <a:r>
              <a:rPr lang="ru-RU" sz="30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для каждого, взятого в отдельности.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57D0BB1B-5672-BE1F-C97A-9847357677F5}"/>
              </a:ext>
            </a:extLst>
          </p:cNvPr>
          <p:cNvSpPr/>
          <p:nvPr/>
        </p:nvSpPr>
        <p:spPr>
          <a:xfrm>
            <a:off x="1185957" y="5284809"/>
            <a:ext cx="15808428" cy="1232691"/>
          </a:xfrm>
          <a:prstGeom prst="roundRect">
            <a:avLst>
              <a:gd name="adj" fmla="val 50000"/>
            </a:avLst>
          </a:prstGeom>
          <a:solidFill>
            <a:srgbClr val="FFB3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ru-RU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7B70FA-2C0C-6407-017F-01A1B6D56FBE}"/>
              </a:ext>
            </a:extLst>
          </p:cNvPr>
          <p:cNvSpPr txBox="1"/>
          <p:nvPr/>
        </p:nvSpPr>
        <p:spPr>
          <a:xfrm>
            <a:off x="5590055" y="5551882"/>
            <a:ext cx="6951738" cy="646323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Дополнительное образование</a:t>
            </a:r>
            <a:endParaRPr lang="en" sz="3600" dirty="0">
              <a:solidFill>
                <a:srgbClr val="002060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CD650314-581B-1B2B-AB6E-BDB6D1C4904F}"/>
              </a:ext>
            </a:extLst>
          </p:cNvPr>
          <p:cNvSpPr/>
          <p:nvPr/>
        </p:nvSpPr>
        <p:spPr>
          <a:xfrm>
            <a:off x="1185957" y="2925774"/>
            <a:ext cx="4246254" cy="1620000"/>
          </a:xfrm>
          <a:prstGeom prst="roundRect">
            <a:avLst>
              <a:gd name="adj" fmla="val 50000"/>
            </a:avLst>
          </a:prstGeom>
          <a:solidFill>
            <a:srgbClr val="D6BF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ru-RU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44BC86-2AB5-F191-6FB3-5D26A70EB747}"/>
              </a:ext>
            </a:extLst>
          </p:cNvPr>
          <p:cNvSpPr txBox="1"/>
          <p:nvPr/>
        </p:nvSpPr>
        <p:spPr>
          <a:xfrm>
            <a:off x="1269983" y="3131239"/>
            <a:ext cx="4017240" cy="1200321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Дошкольное </a:t>
            </a:r>
          </a:p>
          <a:p>
            <a:pPr algn="ctr"/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образование</a:t>
            </a:r>
            <a:endParaRPr lang="en" sz="3600" dirty="0">
              <a:solidFill>
                <a:srgbClr val="002060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9885350F-AF94-7E22-A99E-729C080906F2}"/>
              </a:ext>
            </a:extLst>
          </p:cNvPr>
          <p:cNvSpPr/>
          <p:nvPr/>
        </p:nvSpPr>
        <p:spPr>
          <a:xfrm>
            <a:off x="5811713" y="2777483"/>
            <a:ext cx="6863330" cy="1916438"/>
          </a:xfrm>
          <a:prstGeom prst="roundRect">
            <a:avLst>
              <a:gd name="adj" fmla="val 50000"/>
            </a:avLst>
          </a:prstGeom>
          <a:solidFill>
            <a:srgbClr val="011F60"/>
          </a:solidFill>
          <a:ln>
            <a:noFill/>
          </a:ln>
          <a:effectLst>
            <a:outerShdw blurRad="304800" sx="105000" sy="105000" algn="ctr" rotWithShape="0">
              <a:srgbClr val="011F6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ru-RU" sz="3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16D5A8-E4D9-E786-F5E6-33E669520988}"/>
              </a:ext>
            </a:extLst>
          </p:cNvPr>
          <p:cNvSpPr txBox="1"/>
          <p:nvPr/>
        </p:nvSpPr>
        <p:spPr>
          <a:xfrm>
            <a:off x="6944116" y="3384400"/>
            <a:ext cx="4539176" cy="646323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НОО, ООО, СОО</a:t>
            </a:r>
            <a:endParaRPr lang="en" sz="3600" dirty="0">
              <a:solidFill>
                <a:schemeClr val="bg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413F9175-2156-D407-2092-276B33DA18CD}"/>
              </a:ext>
            </a:extLst>
          </p:cNvPr>
          <p:cNvSpPr/>
          <p:nvPr/>
        </p:nvSpPr>
        <p:spPr>
          <a:xfrm>
            <a:off x="13117482" y="2946507"/>
            <a:ext cx="3876903" cy="1620000"/>
          </a:xfrm>
          <a:prstGeom prst="roundRect">
            <a:avLst>
              <a:gd name="adj" fmla="val 50000"/>
            </a:avLst>
          </a:prstGeom>
          <a:solidFill>
            <a:srgbClr val="C2CF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ru-RU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387437-C7B3-C19B-7098-374195385765}"/>
              </a:ext>
            </a:extLst>
          </p:cNvPr>
          <p:cNvSpPr txBox="1"/>
          <p:nvPr/>
        </p:nvSpPr>
        <p:spPr>
          <a:xfrm>
            <a:off x="13992035" y="3422060"/>
            <a:ext cx="1978505" cy="646323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СПО</a:t>
            </a:r>
            <a:endParaRPr lang="en" sz="3600" dirty="0">
              <a:solidFill>
                <a:srgbClr val="002060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16" name="Дуга 15">
            <a:extLst>
              <a:ext uri="{FF2B5EF4-FFF2-40B4-BE49-F238E27FC236}">
                <a16:creationId xmlns:a16="http://schemas.microsoft.com/office/drawing/2014/main" id="{8A8E30D1-6270-34A8-630E-6ACF594DA2A3}"/>
              </a:ext>
            </a:extLst>
          </p:cNvPr>
          <p:cNvSpPr/>
          <p:nvPr/>
        </p:nvSpPr>
        <p:spPr>
          <a:xfrm>
            <a:off x="6758544" y="3703321"/>
            <a:ext cx="6148896" cy="4245218"/>
          </a:xfrm>
          <a:prstGeom prst="arc">
            <a:avLst>
              <a:gd name="adj1" fmla="val 19319620"/>
              <a:gd name="adj2" fmla="val 7909103"/>
            </a:avLst>
          </a:prstGeom>
          <a:ln w="41275">
            <a:solidFill>
              <a:srgbClr val="10B063"/>
            </a:solidFill>
            <a:head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6" rIns="91431" bIns="45716" rtlCol="0" anchor="ctr"/>
          <a:lstStyle/>
          <a:p>
            <a:pPr algn="ctr"/>
            <a:endParaRPr lang="ru-RU" sz="3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E8CB10-5B17-1B7D-3EED-92941E94906A}"/>
              </a:ext>
            </a:extLst>
          </p:cNvPr>
          <p:cNvSpPr txBox="1"/>
          <p:nvPr/>
        </p:nvSpPr>
        <p:spPr>
          <a:xfrm>
            <a:off x="1259681" y="478691"/>
            <a:ext cx="1692164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Проектно-исследовательская деятельность</a:t>
            </a:r>
          </a:p>
          <a:p>
            <a:r>
              <a:rPr lang="ru-RU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ГлобалЛаб</a:t>
            </a:r>
            <a:endParaRPr lang="ru-RU" sz="3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045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3">
            <a:extLst>
              <a:ext uri="{FF2B5EF4-FFF2-40B4-BE49-F238E27FC236}">
                <a16:creationId xmlns:a16="http://schemas.microsoft.com/office/drawing/2014/main" id="{41DAAD04-D4CD-05DA-38E4-9F8E13E89B50}"/>
              </a:ext>
            </a:extLst>
          </p:cNvPr>
          <p:cNvSpPr txBox="1"/>
          <p:nvPr/>
        </p:nvSpPr>
        <p:spPr>
          <a:xfrm>
            <a:off x="1058666" y="2569229"/>
            <a:ext cx="16373588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 defTabSz="1371600">
              <a:buFont typeface="Wingdings" panose="05000000000000000000" pitchFamily="2" charset="2"/>
              <a:buChar char="Ø"/>
              <a:defRPr/>
            </a:pPr>
            <a:r>
              <a:rPr lang="ru-RU" sz="3000" b="1" dirty="0">
                <a:solidFill>
                  <a:srgbClr val="002060"/>
                </a:solidFill>
                <a:latin typeface="Arial" panose="020B0604020202020204" pitchFamily="34" charset="0"/>
                <a:ea typeface="Lato" pitchFamily="34" charset="0"/>
                <a:cs typeface="Arial" panose="020B0604020202020204" pitchFamily="34" charset="0"/>
              </a:rPr>
              <a:t>Серия «ГлобалЛаб для урока» </a:t>
            </a:r>
          </a:p>
          <a:p>
            <a:pPr algn="just" defTabSz="1371600">
              <a:defRPr/>
            </a:pPr>
            <a:r>
              <a:rPr lang="ru-RU" sz="3000" b="1" dirty="0">
                <a:solidFill>
                  <a:srgbClr val="002060"/>
                </a:solidFill>
                <a:latin typeface="Arial" panose="020B0604020202020204" pitchFamily="34" charset="0"/>
                <a:ea typeface="Lato" pitchFamily="34" charset="0"/>
                <a:cs typeface="Arial" panose="020B0604020202020204" pitchFamily="34" charset="0"/>
              </a:rPr>
              <a:t>     </a:t>
            </a:r>
            <a:r>
              <a:rPr lang="ru-RU" sz="3000" dirty="0">
                <a:solidFill>
                  <a:srgbClr val="002060"/>
                </a:solidFill>
                <a:latin typeface="Arial" panose="020B0604020202020204" pitchFamily="34" charset="0"/>
                <a:ea typeface="Lato" pitchFamily="34" charset="0"/>
                <a:cs typeface="Arial" panose="020B0604020202020204" pitchFamily="34" charset="0"/>
              </a:rPr>
              <a:t>Готовые проектные задания для урочной и внеурочной  деятельности</a:t>
            </a:r>
          </a:p>
          <a:p>
            <a:pPr algn="just" defTabSz="1371600">
              <a:defRPr/>
            </a:pPr>
            <a:endParaRPr lang="ru-RU" sz="3000" dirty="0">
              <a:solidFill>
                <a:srgbClr val="002060"/>
              </a:solidFill>
              <a:latin typeface="Arial" panose="020B0604020202020204" pitchFamily="34" charset="0"/>
              <a:ea typeface="Lato" pitchFamily="34" charset="0"/>
              <a:cs typeface="Arial" panose="020B0604020202020204" pitchFamily="34" charset="0"/>
            </a:endParaRPr>
          </a:p>
          <a:p>
            <a:pPr marL="514350" indent="-514350" algn="just" defTabSz="1371600">
              <a:buFont typeface="Wingdings" panose="05000000000000000000" pitchFamily="2" charset="2"/>
              <a:buChar char="Ø"/>
              <a:defRPr/>
            </a:pPr>
            <a:r>
              <a:rPr lang="ru-RU" sz="3000" b="1" dirty="0">
                <a:solidFill>
                  <a:srgbClr val="002060"/>
                </a:solidFill>
                <a:latin typeface="Arial" panose="020B0604020202020204" pitchFamily="34" charset="0"/>
                <a:ea typeface="Lato" pitchFamily="34" charset="0"/>
                <a:cs typeface="Arial" panose="020B0604020202020204" pitchFamily="34" charset="0"/>
              </a:rPr>
              <a:t>Серия «ГлобалЛаб-Экспедиция»</a:t>
            </a:r>
          </a:p>
          <a:p>
            <a:pPr algn="just" defTabSz="1371600">
              <a:defRPr/>
            </a:pPr>
            <a:r>
              <a:rPr lang="ru-RU" sz="3000" dirty="0">
                <a:solidFill>
                  <a:srgbClr val="002060"/>
                </a:solidFill>
                <a:latin typeface="Arial" panose="020B0604020202020204" pitchFamily="34" charset="0"/>
                <a:ea typeface="Lato" pitchFamily="34" charset="0"/>
                <a:cs typeface="Arial" panose="020B0604020202020204" pitchFamily="34" charset="0"/>
              </a:rPr>
              <a:t>     Готовые образовательные квесты для дополнительного образования</a:t>
            </a:r>
          </a:p>
          <a:p>
            <a:pPr algn="just" defTabSz="1371600">
              <a:defRPr/>
            </a:pPr>
            <a:endParaRPr lang="ru-RU" sz="3000" b="1" dirty="0">
              <a:solidFill>
                <a:srgbClr val="002060"/>
              </a:solidFill>
              <a:latin typeface="Arial" panose="020B0604020202020204" pitchFamily="34" charset="0"/>
              <a:ea typeface="Lato" pitchFamily="34" charset="0"/>
              <a:cs typeface="Arial" panose="020B0604020202020204" pitchFamily="34" charset="0"/>
            </a:endParaRPr>
          </a:p>
          <a:p>
            <a:pPr marL="514350" indent="-514350" algn="just" defTabSz="1371600">
              <a:buFont typeface="Wingdings" panose="05000000000000000000" pitchFamily="2" charset="2"/>
              <a:buChar char="Ø"/>
              <a:defRPr/>
            </a:pPr>
            <a:r>
              <a:rPr lang="ru-RU" sz="3000" b="1" dirty="0">
                <a:solidFill>
                  <a:srgbClr val="002060"/>
                </a:solidFill>
                <a:latin typeface="Arial" panose="020B0604020202020204" pitchFamily="34" charset="0"/>
                <a:ea typeface="Lato" pitchFamily="34" charset="0"/>
                <a:cs typeface="Arial" panose="020B0604020202020204" pitchFamily="34" charset="0"/>
              </a:rPr>
              <a:t>Готовые проектные задания для реализации элементов Примерной программы воспитания</a:t>
            </a:r>
          </a:p>
          <a:p>
            <a:pPr marL="514350" indent="-514350" algn="just" defTabSz="1371600">
              <a:buFont typeface="Wingdings" panose="05000000000000000000" pitchFamily="2" charset="2"/>
              <a:buChar char="Ø"/>
              <a:defRPr/>
            </a:pPr>
            <a:endParaRPr lang="ru-RU" sz="3000" b="1" dirty="0">
              <a:solidFill>
                <a:srgbClr val="002060"/>
              </a:solidFill>
              <a:latin typeface="Arial" panose="020B0604020202020204" pitchFamily="34" charset="0"/>
              <a:ea typeface="Lato" pitchFamily="34" charset="0"/>
              <a:cs typeface="Arial" panose="020B0604020202020204" pitchFamily="34" charset="0"/>
            </a:endParaRPr>
          </a:p>
          <a:p>
            <a:pPr marL="514350" indent="-514350" algn="just" defTabSz="1371600">
              <a:buFont typeface="Wingdings" panose="05000000000000000000" pitchFamily="2" charset="2"/>
              <a:buChar char="Ø"/>
              <a:defRPr/>
            </a:pPr>
            <a:r>
              <a:rPr lang="ru-RU" sz="3000" b="1" dirty="0">
                <a:solidFill>
                  <a:srgbClr val="002060"/>
                </a:solidFill>
                <a:latin typeface="Arial" panose="020B0604020202020204" pitchFamily="34" charset="0"/>
                <a:ea typeface="Lato" pitchFamily="34" charset="0"/>
                <a:cs typeface="Arial" panose="020B0604020202020204" pitchFamily="34" charset="0"/>
              </a:rPr>
              <a:t>Конструктор для создания собственных проектов как педагогами так и учащимися </a:t>
            </a:r>
          </a:p>
          <a:p>
            <a:pPr algn="just" defTabSz="1371600">
              <a:defRPr/>
            </a:pPr>
            <a:endParaRPr lang="ru-RU" sz="3000" b="1" dirty="0">
              <a:solidFill>
                <a:srgbClr val="002060"/>
              </a:solidFill>
              <a:latin typeface="Arial" panose="020B0604020202020204" pitchFamily="34" charset="0"/>
              <a:ea typeface="Lato" pitchFamily="34" charset="0"/>
              <a:cs typeface="Arial" panose="020B0604020202020204" pitchFamily="34" charset="0"/>
            </a:endParaRPr>
          </a:p>
          <a:p>
            <a:pPr marL="514350" indent="-514350" algn="just" defTabSz="1371600">
              <a:buFont typeface="Wingdings" panose="05000000000000000000" pitchFamily="2" charset="2"/>
              <a:buChar char="Ø"/>
              <a:defRPr/>
            </a:pPr>
            <a:r>
              <a:rPr lang="ru-RU" sz="3000" b="1" dirty="0">
                <a:solidFill>
                  <a:srgbClr val="002060"/>
                </a:solidFill>
                <a:latin typeface="Arial" panose="020B0604020202020204" pitchFamily="34" charset="0"/>
                <a:ea typeface="Lato" pitchFamily="34" charset="0"/>
                <a:cs typeface="Arial" panose="020B0604020202020204" pitchFamily="34" charset="0"/>
              </a:rPr>
              <a:t>Тесты с автопроверкой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997EBC-A7AF-2643-66BB-FD57A5A857A1}"/>
              </a:ext>
            </a:extLst>
          </p:cNvPr>
          <p:cNvSpPr txBox="1"/>
          <p:nvPr/>
        </p:nvSpPr>
        <p:spPr>
          <a:xfrm>
            <a:off x="1120781" y="1037417"/>
            <a:ext cx="130706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>
              <a:defRPr/>
            </a:pPr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предлагаем</a:t>
            </a:r>
          </a:p>
        </p:txBody>
      </p:sp>
      <p:pic>
        <p:nvPicPr>
          <p:cNvPr id="25" name="Рисунок 24" descr="Изображение выглядит как Графика, Шрифт, логотип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438D6539-09EC-8536-16E9-4A8F08E1D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1534" y="780074"/>
            <a:ext cx="1810735" cy="3772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713669-1579-F7D8-39D2-258AAA8D18FD}"/>
              </a:ext>
            </a:extLst>
          </p:cNvPr>
          <p:cNvSpPr txBox="1"/>
          <p:nvPr/>
        </p:nvSpPr>
        <p:spPr>
          <a:xfrm>
            <a:off x="13112896" y="9229927"/>
            <a:ext cx="9144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https://globallab.org/</a:t>
            </a:r>
            <a:endParaRPr lang="ru-RU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149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0">
            <a:extLst>
              <a:ext uri="{FF2B5EF4-FFF2-40B4-BE49-F238E27FC236}">
                <a16:creationId xmlns:a16="http://schemas.microsoft.com/office/drawing/2014/main" id="{358ECFC9-2F03-E451-5E1C-A76BA2C5D3F4}"/>
              </a:ext>
            </a:extLst>
          </p:cNvPr>
          <p:cNvSpPr/>
          <p:nvPr/>
        </p:nvSpPr>
        <p:spPr>
          <a:xfrm>
            <a:off x="933449" y="952500"/>
            <a:ext cx="11535641" cy="52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ru-RU" sz="4200" b="1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направления работы  ГлобалЛаб</a:t>
            </a:r>
            <a:endParaRPr lang="en-US" sz="4200" b="1" dirty="0">
              <a:solidFill>
                <a:srgbClr val="0D2D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5-конечная звезда 1">
            <a:extLst>
              <a:ext uri="{FF2B5EF4-FFF2-40B4-BE49-F238E27FC236}">
                <a16:creationId xmlns:a16="http://schemas.microsoft.com/office/drawing/2014/main" id="{DB60EF98-E8C7-61CD-7064-CBF339A78E57}"/>
              </a:ext>
            </a:extLst>
          </p:cNvPr>
          <p:cNvSpPr/>
          <p:nvPr/>
        </p:nvSpPr>
        <p:spPr>
          <a:xfrm>
            <a:off x="1286429" y="3998898"/>
            <a:ext cx="5129022" cy="5129022"/>
          </a:xfrm>
          <a:prstGeom prst="star5">
            <a:avLst>
              <a:gd name="adj" fmla="val 2906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5-конечная звезда 2">
            <a:extLst>
              <a:ext uri="{FF2B5EF4-FFF2-40B4-BE49-F238E27FC236}">
                <a16:creationId xmlns:a16="http://schemas.microsoft.com/office/drawing/2014/main" id="{04405516-2295-53E1-AB2A-616092BB14B1}"/>
              </a:ext>
            </a:extLst>
          </p:cNvPr>
          <p:cNvSpPr/>
          <p:nvPr/>
        </p:nvSpPr>
        <p:spPr>
          <a:xfrm>
            <a:off x="11891599" y="4012685"/>
            <a:ext cx="5129022" cy="5129022"/>
          </a:xfrm>
          <a:prstGeom prst="star5">
            <a:avLst>
              <a:gd name="adj" fmla="val 2906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5-конечная звезда 3">
            <a:extLst>
              <a:ext uri="{FF2B5EF4-FFF2-40B4-BE49-F238E27FC236}">
                <a16:creationId xmlns:a16="http://schemas.microsoft.com/office/drawing/2014/main" id="{E8BDB4CD-E826-2D37-1544-2EE0935C8715}"/>
              </a:ext>
            </a:extLst>
          </p:cNvPr>
          <p:cNvSpPr/>
          <p:nvPr/>
        </p:nvSpPr>
        <p:spPr>
          <a:xfrm>
            <a:off x="911182" y="3627674"/>
            <a:ext cx="5129022" cy="5129022"/>
          </a:xfrm>
          <a:prstGeom prst="star5">
            <a:avLst>
              <a:gd name="adj" fmla="val 29063"/>
              <a:gd name="hf" fmla="val 105146"/>
              <a:gd name="vf" fmla="val 110557"/>
            </a:avLst>
          </a:prstGeom>
          <a:solidFill>
            <a:srgbClr val="D6BF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5-конечная звезда 5">
            <a:extLst>
              <a:ext uri="{FF2B5EF4-FFF2-40B4-BE49-F238E27FC236}">
                <a16:creationId xmlns:a16="http://schemas.microsoft.com/office/drawing/2014/main" id="{CD0A8AB7-8D5C-9171-1E74-F98E3138CDA2}"/>
              </a:ext>
            </a:extLst>
          </p:cNvPr>
          <p:cNvSpPr/>
          <p:nvPr/>
        </p:nvSpPr>
        <p:spPr>
          <a:xfrm>
            <a:off x="12300672" y="3627674"/>
            <a:ext cx="5129022" cy="5129022"/>
          </a:xfrm>
          <a:prstGeom prst="star5">
            <a:avLst>
              <a:gd name="adj" fmla="val 29063"/>
              <a:gd name="hf" fmla="val 105146"/>
              <a:gd name="vf" fmla="val 110557"/>
            </a:avLst>
          </a:prstGeom>
          <a:solidFill>
            <a:srgbClr val="D6BF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B8C80A-1FF1-4E5A-E881-A746156FBD4D}"/>
              </a:ext>
            </a:extLst>
          </p:cNvPr>
          <p:cNvSpPr txBox="1"/>
          <p:nvPr/>
        </p:nvSpPr>
        <p:spPr>
          <a:xfrm>
            <a:off x="2047979" y="6453955"/>
            <a:ext cx="304800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  <a:buClr>
                <a:schemeClr val="tx1"/>
              </a:buClr>
              <a:buSzPct val="120000"/>
              <a:tabLst>
                <a:tab pos="268288" algn="l"/>
              </a:tabLst>
            </a:pPr>
            <a:r>
              <a:rPr lang="ru-RU" sz="23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Готовые проектные задания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81B81D7-C732-51A6-71BC-E7AE2041AF16}"/>
              </a:ext>
            </a:extLst>
          </p:cNvPr>
          <p:cNvGrpSpPr/>
          <p:nvPr/>
        </p:nvGrpSpPr>
        <p:grpSpPr>
          <a:xfrm>
            <a:off x="5910119" y="1771934"/>
            <a:ext cx="6390553" cy="6390553"/>
            <a:chOff x="5910119" y="1933299"/>
            <a:chExt cx="6390553" cy="6390553"/>
          </a:xfrm>
        </p:grpSpPr>
        <p:sp>
          <p:nvSpPr>
            <p:cNvPr id="18" name="5-конечная звезда 17">
              <a:extLst>
                <a:ext uri="{FF2B5EF4-FFF2-40B4-BE49-F238E27FC236}">
                  <a16:creationId xmlns:a16="http://schemas.microsoft.com/office/drawing/2014/main" id="{A741941F-918E-B9BF-D87F-52F5E5242765}"/>
                </a:ext>
              </a:extLst>
            </p:cNvPr>
            <p:cNvSpPr/>
            <p:nvPr/>
          </p:nvSpPr>
          <p:spPr>
            <a:xfrm>
              <a:off x="5910119" y="1933299"/>
              <a:ext cx="6390553" cy="6390553"/>
            </a:xfrm>
            <a:prstGeom prst="star5">
              <a:avLst>
                <a:gd name="adj" fmla="val 29063"/>
                <a:gd name="hf" fmla="val 105146"/>
                <a:gd name="vf" fmla="val 110557"/>
              </a:avLst>
            </a:prstGeom>
            <a:solidFill>
              <a:srgbClr val="D6BFF3"/>
            </a:solidFill>
            <a:ln>
              <a:noFill/>
            </a:ln>
            <a:effectLst>
              <a:outerShdw blurRad="304800" sx="103000" sy="103000" algn="ctr" rotWithShape="0">
                <a:srgbClr val="D6BFF3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E2D0282-1503-C4F1-523E-C1C20E410A66}"/>
                </a:ext>
              </a:extLst>
            </p:cNvPr>
            <p:cNvSpPr txBox="1"/>
            <p:nvPr/>
          </p:nvSpPr>
          <p:spPr>
            <a:xfrm>
              <a:off x="7191332" y="5131995"/>
              <a:ext cx="3753063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800"/>
                </a:spcBef>
                <a:buClr>
                  <a:schemeClr val="tx1"/>
                </a:buClr>
                <a:buSzPct val="120000"/>
                <a:tabLst>
                  <a:tab pos="268288" algn="l"/>
                </a:tabLst>
              </a:pPr>
              <a:r>
                <a:rPr lang="ru-RU" sz="2200" dirty="0">
                  <a:solidFill>
                    <a:srgbClr val="00206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Метод «гражданской науки», конструктор проектных заданий </a:t>
              </a:r>
              <a:br>
                <a:rPr lang="ru-RU" sz="2200" dirty="0">
                  <a:solidFill>
                    <a:srgbClr val="00206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ru-RU" sz="2200" dirty="0">
                  <a:solidFill>
                    <a:srgbClr val="00206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и управление проектами на ГлобалЛаб</a:t>
              </a:r>
            </a:p>
          </p:txBody>
        </p:sp>
      </p:grpSp>
      <p:sp>
        <p:nvSpPr>
          <p:cNvPr id="21" name="5-конечная звезда 20">
            <a:extLst>
              <a:ext uri="{FF2B5EF4-FFF2-40B4-BE49-F238E27FC236}">
                <a16:creationId xmlns:a16="http://schemas.microsoft.com/office/drawing/2014/main" id="{967E6A8F-9D77-BB12-69A2-A76AE1C8EDD9}"/>
              </a:ext>
            </a:extLst>
          </p:cNvPr>
          <p:cNvSpPr/>
          <p:nvPr/>
        </p:nvSpPr>
        <p:spPr>
          <a:xfrm>
            <a:off x="12300672" y="3627674"/>
            <a:ext cx="5129022" cy="5129022"/>
          </a:xfrm>
          <a:prstGeom prst="star5">
            <a:avLst>
              <a:gd name="adj" fmla="val 29063"/>
              <a:gd name="hf" fmla="val 105146"/>
              <a:gd name="vf" fmla="val 110557"/>
            </a:avLst>
          </a:prstGeom>
          <a:noFill/>
          <a:ln>
            <a:solidFill>
              <a:srgbClr val="D6BF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239F4C-627B-A76A-79EE-200F4386647C}"/>
              </a:ext>
            </a:extLst>
          </p:cNvPr>
          <p:cNvSpPr txBox="1"/>
          <p:nvPr/>
        </p:nvSpPr>
        <p:spPr>
          <a:xfrm>
            <a:off x="6691968" y="4188935"/>
            <a:ext cx="46894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  <a:buClr>
                <a:schemeClr val="tx1"/>
              </a:buClr>
              <a:buSzPct val="120000"/>
              <a:tabLst>
                <a:tab pos="268288" algn="l"/>
              </a:tabLst>
            </a:pPr>
            <a:r>
              <a:rPr lang="ru-RU" sz="4000" b="1" dirty="0">
                <a:solidFill>
                  <a:srgbClr val="011F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Технология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E05E644-F3EF-2EE1-97AB-419CC55BA49D}"/>
              </a:ext>
            </a:extLst>
          </p:cNvPr>
          <p:cNvSpPr txBox="1"/>
          <p:nvPr/>
        </p:nvSpPr>
        <p:spPr>
          <a:xfrm>
            <a:off x="1130962" y="5681765"/>
            <a:ext cx="46894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  <a:buClr>
                <a:schemeClr val="tx1"/>
              </a:buClr>
              <a:buSzPct val="120000"/>
              <a:tabLst>
                <a:tab pos="268288" algn="l"/>
              </a:tabLst>
            </a:pPr>
            <a:r>
              <a:rPr lang="ru-RU" sz="4000" b="1" dirty="0">
                <a:solidFill>
                  <a:srgbClr val="011F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Содержание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8222C9-DAD6-0E5B-3441-832AB805B6E5}"/>
              </a:ext>
            </a:extLst>
          </p:cNvPr>
          <p:cNvSpPr txBox="1"/>
          <p:nvPr/>
        </p:nvSpPr>
        <p:spPr>
          <a:xfrm>
            <a:off x="13341180" y="6466840"/>
            <a:ext cx="30480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  <a:buClr>
                <a:schemeClr val="tx1"/>
              </a:buClr>
              <a:buSzPct val="120000"/>
              <a:tabLst>
                <a:tab pos="268288" algn="l"/>
              </a:tabLst>
            </a:pPr>
            <a: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Вебинары, </a:t>
            </a:r>
            <a:b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</a:br>
            <a: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семинары, методические  рекомендации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AAED1B5-7031-B472-0E08-6516F57CB0D2}"/>
              </a:ext>
            </a:extLst>
          </p:cNvPr>
          <p:cNvSpPr txBox="1"/>
          <p:nvPr/>
        </p:nvSpPr>
        <p:spPr>
          <a:xfrm>
            <a:off x="12535696" y="5266511"/>
            <a:ext cx="4689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  <a:buClr>
                <a:schemeClr val="tx1"/>
              </a:buClr>
              <a:buSzPct val="120000"/>
              <a:tabLst>
                <a:tab pos="268288" algn="l"/>
              </a:tabLst>
            </a:pPr>
            <a:r>
              <a:rPr lang="ru-RU" sz="3600" b="1" dirty="0">
                <a:solidFill>
                  <a:srgbClr val="011F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Методическая  поддержка</a:t>
            </a:r>
          </a:p>
        </p:txBody>
      </p:sp>
    </p:spTree>
    <p:extLst>
      <p:ext uri="{BB962C8B-B14F-4D97-AF65-F5344CB8AC3E}">
        <p14:creationId xmlns:p14="http://schemas.microsoft.com/office/powerpoint/2010/main" val="4264282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F96E7C-63B1-5C96-6297-39C430F48291}"/>
              </a:ext>
            </a:extLst>
          </p:cNvPr>
          <p:cNvSpPr txBox="1"/>
          <p:nvPr/>
        </p:nvSpPr>
        <p:spPr>
          <a:xfrm>
            <a:off x="1430633" y="810713"/>
            <a:ext cx="78843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Чему учим?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9CBFE7-B5E8-02F5-758F-7D945AC80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2994" y="685199"/>
            <a:ext cx="2354375" cy="48177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A72C8A5-196F-087F-D4CA-78FAB7008B38}"/>
              </a:ext>
            </a:extLst>
          </p:cNvPr>
          <p:cNvSpPr/>
          <p:nvPr/>
        </p:nvSpPr>
        <p:spPr>
          <a:xfrm>
            <a:off x="2868013" y="3512892"/>
            <a:ext cx="38597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38250" hangingPunct="0"/>
            <a:r>
              <a:rPr lang="ru-RU" sz="3000" b="1" kern="0" dirty="0">
                <a:solidFill>
                  <a:srgbClr val="002060"/>
                </a:solidFill>
                <a:latin typeface="Arial" panose="020B0604020202020204" pitchFamily="34" charset="0"/>
                <a:ea typeface="Roboto Slab" pitchFamily="2" charset="0"/>
                <a:cs typeface="Arial" panose="020B0604020202020204" pitchFamily="34" charset="0"/>
                <a:sym typeface="Helvetica Light"/>
              </a:rPr>
              <a:t>Навыки коммуникации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D5F3AEF-DFE9-36F4-ECA9-B04AD370666C}"/>
              </a:ext>
            </a:extLst>
          </p:cNvPr>
          <p:cNvSpPr/>
          <p:nvPr/>
        </p:nvSpPr>
        <p:spPr>
          <a:xfrm>
            <a:off x="2864467" y="6209744"/>
            <a:ext cx="38632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38250" hangingPunct="0"/>
            <a:r>
              <a:rPr lang="ru-RU" sz="3000" b="1" kern="0" dirty="0">
                <a:solidFill>
                  <a:srgbClr val="002060"/>
                </a:solidFill>
                <a:latin typeface="Arial" panose="020B0604020202020204" pitchFamily="34" charset="0"/>
                <a:ea typeface="Roboto Slab" pitchFamily="2" charset="0"/>
                <a:cs typeface="Arial" panose="020B0604020202020204" pitchFamily="34" charset="0"/>
                <a:sym typeface="Helvetica Light"/>
              </a:rPr>
              <a:t>Работа в команде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44FBDD5-3A69-8833-C386-56A839BB34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8977" y="6016997"/>
            <a:ext cx="1015266" cy="10152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37A81EB-9489-4530-5C90-98369CB6089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473568" y="3327997"/>
            <a:ext cx="1037183" cy="103718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5FB963C-0E5E-CC67-86F1-A6406EA6551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7498" y="3265160"/>
            <a:ext cx="1045280" cy="104528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CADDBB-5DF7-C7CA-AB73-7CDCCC6F43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6689" y="3311924"/>
            <a:ext cx="1121966" cy="112196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20A98BA-56E9-7BD7-2549-26AEED7893E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4991" y="6065837"/>
            <a:ext cx="1230227" cy="1230227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BC95B31-EAB0-49C3-B3FD-FCA435CC4827}"/>
              </a:ext>
            </a:extLst>
          </p:cNvPr>
          <p:cNvSpPr/>
          <p:nvPr/>
        </p:nvSpPr>
        <p:spPr>
          <a:xfrm>
            <a:off x="8736983" y="3424582"/>
            <a:ext cx="385970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38250" hangingPunct="0"/>
            <a:r>
              <a:rPr lang="ru-RU" sz="3000" b="1" kern="0" dirty="0">
                <a:solidFill>
                  <a:srgbClr val="002060"/>
                </a:solidFill>
                <a:latin typeface="Arial" panose="020B0604020202020204" pitchFamily="34" charset="0"/>
                <a:ea typeface="Roboto Slab" pitchFamily="2" charset="0"/>
                <a:cs typeface="Arial" panose="020B0604020202020204" pitchFamily="34" charset="0"/>
                <a:sym typeface="Helvetica Light"/>
              </a:rPr>
              <a:t>Принятие решений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74DEC81-5A19-A4DD-EEFF-8C658E85FDC6}"/>
              </a:ext>
            </a:extLst>
          </p:cNvPr>
          <p:cNvSpPr/>
          <p:nvPr/>
        </p:nvSpPr>
        <p:spPr>
          <a:xfrm>
            <a:off x="9615959" y="6288535"/>
            <a:ext cx="38632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38250" hangingPunct="0"/>
            <a:r>
              <a:rPr lang="ru-RU" sz="3000" b="1" kern="0" dirty="0">
                <a:solidFill>
                  <a:srgbClr val="002060"/>
                </a:solidFill>
                <a:latin typeface="Arial" panose="020B0604020202020204" pitchFamily="34" charset="0"/>
                <a:ea typeface="Roboto Slab" pitchFamily="2" charset="0"/>
                <a:cs typeface="Arial" panose="020B0604020202020204" pitchFamily="34" charset="0"/>
                <a:sym typeface="Helvetica Light"/>
              </a:rPr>
              <a:t>Работа с данными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DB8562A-129E-CE07-D43C-3EC8D7E71A8B}"/>
              </a:ext>
            </a:extLst>
          </p:cNvPr>
          <p:cNvSpPr/>
          <p:nvPr/>
        </p:nvSpPr>
        <p:spPr>
          <a:xfrm>
            <a:off x="13782860" y="3480491"/>
            <a:ext cx="38597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38250" hangingPunct="0"/>
            <a:r>
              <a:rPr lang="ru-RU" sz="3000" b="1" kern="0" dirty="0">
                <a:solidFill>
                  <a:srgbClr val="002060"/>
                </a:solidFill>
                <a:latin typeface="Arial" panose="020B0604020202020204" pitchFamily="34" charset="0"/>
                <a:ea typeface="Roboto Slab" pitchFamily="2" charset="0"/>
                <a:cs typeface="Arial" panose="020B0604020202020204" pitchFamily="34" charset="0"/>
                <a:sym typeface="Helvetica Light"/>
              </a:rPr>
              <a:t>Критическое мышление</a:t>
            </a:r>
          </a:p>
        </p:txBody>
      </p:sp>
      <p:pic>
        <p:nvPicPr>
          <p:cNvPr id="18" name="Рисунок 17" descr="Изображение выглядит как текст, векторная графика, знак&#10;&#10;Автоматически созданное описание">
            <a:extLst>
              <a:ext uri="{FF2B5EF4-FFF2-40B4-BE49-F238E27FC236}">
                <a16:creationId xmlns:a16="http://schemas.microsoft.com/office/drawing/2014/main" id="{B9764582-D9A5-908B-16BC-B9370DED5A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07381" y="7477432"/>
            <a:ext cx="3480619" cy="2806201"/>
          </a:xfrm>
          <a:prstGeom prst="rect">
            <a:avLst/>
          </a:prstGeom>
        </p:spPr>
      </p:pic>
      <p:sp>
        <p:nvSpPr>
          <p:cNvPr id="7" name="5-конечная звезда 31">
            <a:extLst>
              <a:ext uri="{FF2B5EF4-FFF2-40B4-BE49-F238E27FC236}">
                <a16:creationId xmlns:a16="http://schemas.microsoft.com/office/drawing/2014/main" id="{949B9406-2BA5-3FB4-F6B4-8683259328F2}"/>
              </a:ext>
            </a:extLst>
          </p:cNvPr>
          <p:cNvSpPr/>
          <p:nvPr/>
        </p:nvSpPr>
        <p:spPr>
          <a:xfrm rot="18154311">
            <a:off x="1045607" y="8437710"/>
            <a:ext cx="1542628" cy="1559186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5-конечная звезда 31">
            <a:extLst>
              <a:ext uri="{FF2B5EF4-FFF2-40B4-BE49-F238E27FC236}">
                <a16:creationId xmlns:a16="http://schemas.microsoft.com/office/drawing/2014/main" id="{8C428017-6EB5-B2A9-3A67-7D0858CA1241}"/>
              </a:ext>
            </a:extLst>
          </p:cNvPr>
          <p:cNvSpPr/>
          <p:nvPr/>
        </p:nvSpPr>
        <p:spPr>
          <a:xfrm rot="18154311">
            <a:off x="11635679" y="677686"/>
            <a:ext cx="1542628" cy="1559186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1431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1460387" y="8972258"/>
            <a:ext cx="7346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2060"/>
                </a:solidFill>
                <a:latin typeface="Arial"/>
                <a:ea typeface="Lato"/>
                <a:hlinkClick r:id="rId2"/>
              </a:rPr>
              <a:t>https://new.globallab.ru/ru/project/list/konstitutsija_rossii_v_illjustratsijakh_shkolnikov/general</a:t>
            </a:r>
            <a:r>
              <a:rPr lang="ru-RU" dirty="0">
                <a:solidFill>
                  <a:srgbClr val="002060"/>
                </a:solidFill>
                <a:latin typeface="Arial"/>
                <a:ea typeface="Lato"/>
              </a:rPr>
              <a:t> </a:t>
            </a:r>
            <a:endParaRPr lang="ru-RU" dirty="0">
              <a:solidFill>
                <a:srgbClr val="002060"/>
              </a:solidFill>
              <a:latin typeface="Arial"/>
              <a:ea typeface="Lato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1151113" y="926085"/>
            <a:ext cx="123128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Гражданское направление воспитания</a:t>
            </a:r>
            <a:endParaRPr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4502994" y="685199"/>
            <a:ext cx="2354375" cy="4817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2253" y="2443200"/>
            <a:ext cx="7044806" cy="583264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3770" y="2443200"/>
            <a:ext cx="7386606" cy="5832648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374591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939996" y="879101"/>
            <a:ext cx="106215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Гражданское направление воспитания</a:t>
            </a:r>
            <a:endParaRPr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D0F3C9-114E-269B-2806-38B6B910D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39996" y="2317315"/>
            <a:ext cx="8119573" cy="5703404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D138B9-10ED-1666-FD48-A3CF561FA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033611" y="2293902"/>
            <a:ext cx="8081865" cy="5726817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5146744" y="677670"/>
            <a:ext cx="1968732" cy="40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652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990100" y="797642"/>
            <a:ext cx="125129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Патриотическое направление воспитания</a:t>
            </a:r>
            <a:endParaRPr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502994" y="685199"/>
            <a:ext cx="2354375" cy="4817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112" y="1891430"/>
            <a:ext cx="6821264" cy="729014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3897" y="1749331"/>
            <a:ext cx="6438378" cy="7432247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092112" y="9536702"/>
            <a:ext cx="75330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https://new.globallab.ru/ru/project/list/s_chego_nachinaetsja_rodina/general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8288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502994" y="685199"/>
            <a:ext cx="2354375" cy="481775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 bwMode="auto">
          <a:xfrm>
            <a:off x="1702911" y="2430735"/>
            <a:ext cx="1992674" cy="577949"/>
            <a:chOff x="1135274" y="1620489"/>
            <a:chExt cx="1328449" cy="385299"/>
          </a:xfrm>
        </p:grpSpPr>
        <p:sp>
          <p:nvSpPr>
            <p:cNvPr id="14" name="Скругленный прямоугольник 13"/>
            <p:cNvSpPr/>
            <p:nvPr/>
          </p:nvSpPr>
          <p:spPr bwMode="auto">
            <a:xfrm>
              <a:off x="1135274" y="1620489"/>
              <a:ext cx="1328449" cy="385299"/>
            </a:xfrm>
            <a:prstGeom prst="roundRect">
              <a:avLst>
                <a:gd name="adj" fmla="val 50000"/>
              </a:avLst>
            </a:prstGeom>
            <a:solidFill>
              <a:srgbClr val="FFE0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700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1281982" y="1621106"/>
              <a:ext cx="997281" cy="35796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200"/>
                </a:spcAft>
                <a:defRPr/>
              </a:pPr>
              <a:r>
                <a:rPr lang="ru-RU" sz="2700" u="sng" dirty="0">
                  <a:solidFill>
                    <a:srgbClr val="002060"/>
                  </a:solidFill>
                  <a:latin typeface="Arial"/>
                  <a:ea typeface="Calibri"/>
                  <a:cs typeface="Arial"/>
                  <a:hlinkClick r:id="rId3"/>
                </a:rPr>
                <a:t>перейти</a:t>
              </a:r>
              <a:endParaRPr lang="ru-RU" sz="2700" dirty="0">
                <a:solidFill>
                  <a:srgbClr val="002060"/>
                </a:solidFill>
                <a:latin typeface="Arial"/>
                <a:ea typeface="Calibri"/>
                <a:cs typeface="Arial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 bwMode="auto">
          <a:xfrm>
            <a:off x="5658598" y="2395984"/>
            <a:ext cx="1992674" cy="586406"/>
            <a:chOff x="3273764" y="1597321"/>
            <a:chExt cx="1328449" cy="390937"/>
          </a:xfrm>
        </p:grpSpPr>
        <p:sp>
          <p:nvSpPr>
            <p:cNvPr id="15" name="Скругленный прямоугольник 14"/>
            <p:cNvSpPr/>
            <p:nvPr/>
          </p:nvSpPr>
          <p:spPr bwMode="auto">
            <a:xfrm>
              <a:off x="3273764" y="1602959"/>
              <a:ext cx="1328449" cy="385299"/>
            </a:xfrm>
            <a:prstGeom prst="roundRect">
              <a:avLst>
                <a:gd name="adj" fmla="val 50000"/>
              </a:avLst>
            </a:prstGeom>
            <a:solidFill>
              <a:srgbClr val="FFE0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7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3441699" y="1597321"/>
              <a:ext cx="997281" cy="35796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200"/>
                </a:spcAft>
                <a:defRPr/>
              </a:pPr>
              <a:r>
                <a:rPr lang="ru-RU" sz="2700" u="sng" dirty="0">
                  <a:solidFill>
                    <a:srgbClr val="002060"/>
                  </a:solidFill>
                  <a:latin typeface="Arial"/>
                  <a:ea typeface="Times New Roman"/>
                  <a:cs typeface="Arial"/>
                  <a:hlinkClick r:id="rId4"/>
                </a:rPr>
                <a:t>перейти</a:t>
              </a:r>
              <a:endParaRPr lang="ru-RU" sz="2700" dirty="0">
                <a:solidFill>
                  <a:srgbClr val="002060"/>
                </a:solidFill>
                <a:latin typeface="Arial"/>
                <a:ea typeface="Calibri"/>
                <a:cs typeface="Arial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 bwMode="auto">
          <a:xfrm>
            <a:off x="9594335" y="2395984"/>
            <a:ext cx="1992674" cy="577949"/>
            <a:chOff x="5465541" y="1597321"/>
            <a:chExt cx="1328449" cy="385299"/>
          </a:xfrm>
        </p:grpSpPr>
        <p:sp>
          <p:nvSpPr>
            <p:cNvPr id="16" name="Скругленный прямоугольник 15"/>
            <p:cNvSpPr/>
            <p:nvPr/>
          </p:nvSpPr>
          <p:spPr bwMode="auto">
            <a:xfrm>
              <a:off x="5465541" y="1597321"/>
              <a:ext cx="1328449" cy="385299"/>
            </a:xfrm>
            <a:prstGeom prst="roundRect">
              <a:avLst>
                <a:gd name="adj" fmla="val 50000"/>
              </a:avLst>
            </a:prstGeom>
            <a:solidFill>
              <a:srgbClr val="FFE0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700"/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5601416" y="1597321"/>
              <a:ext cx="997281" cy="35796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200"/>
                </a:spcAft>
                <a:defRPr/>
              </a:pPr>
              <a:r>
                <a:rPr lang="ru-RU" sz="2700" u="sng" dirty="0">
                  <a:solidFill>
                    <a:srgbClr val="002060"/>
                  </a:solidFill>
                  <a:latin typeface="Arial"/>
                  <a:ea typeface="Calibri"/>
                  <a:cs typeface="Arial"/>
                  <a:hlinkClick r:id="rId5"/>
                </a:rPr>
                <a:t>перейти</a:t>
              </a:r>
              <a:endParaRPr lang="ru-RU" sz="2700" dirty="0">
                <a:solidFill>
                  <a:srgbClr val="002060"/>
                </a:solidFill>
                <a:latin typeface="Arial"/>
                <a:ea typeface="Calibri"/>
                <a:cs typeface="Arial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 bwMode="auto">
          <a:xfrm>
            <a:off x="13740062" y="2368763"/>
            <a:ext cx="1992674" cy="577949"/>
            <a:chOff x="7653293" y="1579174"/>
            <a:chExt cx="1328449" cy="385299"/>
          </a:xfrm>
        </p:grpSpPr>
        <p:sp>
          <p:nvSpPr>
            <p:cNvPr id="17" name="Скругленный прямоугольник 16"/>
            <p:cNvSpPr/>
            <p:nvPr/>
          </p:nvSpPr>
          <p:spPr bwMode="auto">
            <a:xfrm>
              <a:off x="7653293" y="1579174"/>
              <a:ext cx="1328449" cy="385299"/>
            </a:xfrm>
            <a:prstGeom prst="roundRect">
              <a:avLst>
                <a:gd name="adj" fmla="val 50000"/>
              </a:avLst>
            </a:prstGeom>
            <a:solidFill>
              <a:srgbClr val="FFE0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7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7789167" y="1579174"/>
              <a:ext cx="997281" cy="35796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200"/>
                </a:spcAft>
                <a:defRPr/>
              </a:pPr>
              <a:r>
                <a:rPr lang="ru-RU" sz="2700" u="sng" dirty="0">
                  <a:solidFill>
                    <a:srgbClr val="002060"/>
                  </a:solidFill>
                  <a:latin typeface="Arial"/>
                  <a:ea typeface="Calibri"/>
                  <a:cs typeface="Arial"/>
                  <a:hlinkClick r:id="rId6"/>
                </a:rPr>
                <a:t>перейти</a:t>
              </a:r>
              <a:endParaRPr lang="ru-RU" sz="2700" dirty="0">
                <a:solidFill>
                  <a:srgbClr val="002060"/>
                </a:solidFill>
                <a:latin typeface="Arial"/>
                <a:ea typeface="Calibri"/>
                <a:cs typeface="Arial"/>
              </a:endParaRPr>
            </a:p>
          </p:txBody>
        </p:sp>
      </p:grpSp>
      <p:sp>
        <p:nvSpPr>
          <p:cNvPr id="19" name="TextBox 18"/>
          <p:cNvSpPr txBox="1"/>
          <p:nvPr/>
        </p:nvSpPr>
        <p:spPr bwMode="auto">
          <a:xfrm>
            <a:off x="1239207" y="1314549"/>
            <a:ext cx="13847796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По направлению патриотическое воспитание</a:t>
            </a:r>
            <a:endParaRPr sz="2700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E0449A7-F391-232E-CA99-9A68212204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3622" y="3307297"/>
            <a:ext cx="3468927" cy="5990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71599FB-9506-0955-8576-1725B95E932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8097"/>
          <a:stretch/>
        </p:blipFill>
        <p:spPr>
          <a:xfrm>
            <a:off x="5576631" y="3307297"/>
            <a:ext cx="3567369" cy="5990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A8E5CD6-A7B9-38F6-D88C-DA8E63BE07F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8366"/>
          <a:stretch/>
        </p:blipFill>
        <p:spPr>
          <a:xfrm>
            <a:off x="9558084" y="3307297"/>
            <a:ext cx="3567369" cy="5993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0372249-4A36-A636-0451-960BECA53FA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415" r="5711" b="3389"/>
          <a:stretch/>
        </p:blipFill>
        <p:spPr>
          <a:xfrm>
            <a:off x="13554681" y="3318545"/>
            <a:ext cx="3240891" cy="5990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/>
          <p:cNvSpPr txBox="1"/>
          <p:nvPr/>
        </p:nvSpPr>
        <p:spPr bwMode="auto">
          <a:xfrm>
            <a:off x="1272513" y="556754"/>
            <a:ext cx="80972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проектных заданий</a:t>
            </a:r>
            <a:endParaRPr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628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7918334" y="8635350"/>
            <a:ext cx="5501426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  <a:defRPr/>
            </a:pPr>
            <a:r>
              <a:rPr lang="ru-RU" dirty="0">
                <a:solidFill>
                  <a:srgbClr val="002060"/>
                </a:solidFill>
                <a:latin typeface="Arial"/>
                <a:ea typeface="Lato"/>
                <a:cs typeface="Arial"/>
                <a:hlinkClick r:id="rId2"/>
              </a:rPr>
              <a:t>Познакомиться с проектом</a:t>
            </a:r>
            <a:endParaRPr lang="ru-RU" dirty="0">
              <a:solidFill>
                <a:srgbClr val="002060"/>
              </a:solidFill>
              <a:latin typeface="Arial"/>
              <a:ea typeface="Lato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1259681" y="712953"/>
            <a:ext cx="12312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Духовно-нравственное направление воспитания</a:t>
            </a:r>
            <a:endParaRPr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4502994" y="685199"/>
            <a:ext cx="2354375" cy="4817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A086EC-91FD-D8A8-C551-2EFCA7DE83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8334" y="2335189"/>
            <a:ext cx="8939034" cy="62413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B2BB76-E9B7-8F15-8FF2-76E13D0FE8A5}"/>
              </a:ext>
            </a:extLst>
          </p:cNvPr>
          <p:cNvSpPr txBox="1"/>
          <p:nvPr/>
        </p:nvSpPr>
        <p:spPr bwMode="auto">
          <a:xfrm>
            <a:off x="1259681" y="2435397"/>
            <a:ext cx="6264140" cy="49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Целевые ориентиры результатов воспитания на уровне основного общего образования:</a:t>
            </a:r>
          </a:p>
          <a:p>
            <a:pPr marL="457200" indent="-457200" algn="just">
              <a:lnSpc>
                <a:spcPts val="3750"/>
              </a:lnSpc>
              <a:buFont typeface="Wingdings" panose="05000000000000000000" pitchFamily="2" charset="2"/>
              <a:buChar char="Ø"/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Проявляющий уважение к старшим, к российским традиционным семейным ценностям, институту брака как союзу мужчины и женщины для создания семьи, рождения и воспитания детей.</a:t>
            </a:r>
            <a:endParaRPr sz="2700" dirty="0"/>
          </a:p>
        </p:txBody>
      </p:sp>
    </p:spTree>
    <p:extLst>
      <p:ext uri="{BB962C8B-B14F-4D97-AF65-F5344CB8AC3E}">
        <p14:creationId xmlns:p14="http://schemas.microsoft.com/office/powerpoint/2010/main" val="95000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502994" y="685199"/>
            <a:ext cx="2354375" cy="4817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1272513" y="2058848"/>
            <a:ext cx="4664433" cy="4965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По направлению духовно-нравственное воспитание</a:t>
            </a:r>
            <a:b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</a:br>
            <a:endParaRPr lang="ru-RU" sz="2700" dirty="0">
              <a:solidFill>
                <a:srgbClr val="002060"/>
              </a:solidFill>
              <a:latin typeface="Arial"/>
              <a:ea typeface="Lato"/>
              <a:cs typeface="Arial"/>
            </a:endParaRPr>
          </a:p>
          <a:p>
            <a:pPr marL="428625" indent="-428625">
              <a:lnSpc>
                <a:spcPts val="3750"/>
              </a:lnSpc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Arial"/>
                <a:cs typeface="Arial"/>
                <a:hlinkClick r:id="rId3"/>
              </a:rPr>
              <a:t>Мой моральный идеал</a:t>
            </a:r>
            <a:endParaRPr lang="ru-RU" sz="24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428625" indent="-428625">
              <a:lnSpc>
                <a:spcPts val="3750"/>
              </a:lnSpc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Arial"/>
                <a:cs typeface="Arial"/>
                <a:hlinkClick r:id="rId4"/>
              </a:rPr>
              <a:t>Духовная музыка в жизни современного человека</a:t>
            </a:r>
            <a:endParaRPr lang="ru-RU" sz="24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428625" indent="-428625">
              <a:lnSpc>
                <a:spcPts val="3750"/>
              </a:lnSpc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Arial"/>
                <a:cs typeface="Arial"/>
                <a:hlinkClick r:id="rId5"/>
              </a:rPr>
              <a:t>История в произведениях культуры</a:t>
            </a:r>
            <a:endParaRPr lang="ru-RU" sz="24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428625" indent="-428625">
              <a:lnSpc>
                <a:spcPts val="3750"/>
              </a:lnSpc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Arial"/>
                <a:cs typeface="Arial"/>
                <a:hlinkClick r:id="rId6"/>
              </a:rPr>
              <a:t>Народные праздничные обряды</a:t>
            </a:r>
            <a:endParaRPr sz="2400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FACA61E-3D0F-B789-08A6-718B4B4B18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0253" y="2058848"/>
            <a:ext cx="4888796" cy="3455763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4711B8F-8A11-C0D4-A34A-C896FD1E38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68573" y="2058848"/>
            <a:ext cx="4888796" cy="3462372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4625507-776F-DC7A-F43A-D11D64C65E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0253" y="5809102"/>
            <a:ext cx="4950804" cy="346875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F21F8DF-B2BF-6306-FB53-21CA5FDE9B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968573" y="5809102"/>
            <a:ext cx="4884731" cy="346923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9" name="TextBox 8"/>
          <p:cNvSpPr txBox="1"/>
          <p:nvPr/>
        </p:nvSpPr>
        <p:spPr bwMode="auto">
          <a:xfrm>
            <a:off x="1272513" y="705275"/>
            <a:ext cx="80972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проектных заданий</a:t>
            </a:r>
            <a:endParaRPr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63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8757025" y="8622030"/>
            <a:ext cx="5501426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  <a:defRPr/>
            </a:pPr>
            <a:r>
              <a:rPr lang="ru-RU" dirty="0">
                <a:solidFill>
                  <a:srgbClr val="002060"/>
                </a:solidFill>
                <a:latin typeface="Arial"/>
                <a:ea typeface="Lato"/>
                <a:cs typeface="Arial"/>
                <a:hlinkClick r:id="rId2"/>
              </a:rPr>
              <a:t>Познакомиться с проектом</a:t>
            </a:r>
            <a:endParaRPr lang="ru-RU" dirty="0">
              <a:solidFill>
                <a:srgbClr val="002060"/>
              </a:solidFill>
              <a:latin typeface="Arial"/>
              <a:ea typeface="Lato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1259680" y="714634"/>
            <a:ext cx="123128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Эстетическое направление воспитания</a:t>
            </a:r>
            <a:endParaRPr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4502994" y="685199"/>
            <a:ext cx="2354375" cy="481775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56CF7B3-6BF6-76EB-3B1F-C65F28056769}"/>
              </a:ext>
            </a:extLst>
          </p:cNvPr>
          <p:cNvGrpSpPr/>
          <p:nvPr/>
        </p:nvGrpSpPr>
        <p:grpSpPr>
          <a:xfrm>
            <a:off x="8757025" y="1739622"/>
            <a:ext cx="8100344" cy="7019939"/>
            <a:chOff x="839787" y="1094211"/>
            <a:chExt cx="5400229" cy="4679959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CE37880C-AA27-9312-272A-24B2E6D0F3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9787" y="3152494"/>
              <a:ext cx="4752157" cy="2621676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B89DF852-BAAA-CD94-2B82-96EE0FEC9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9787" y="1094211"/>
              <a:ext cx="5400229" cy="2059265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3773232-63EE-B278-8EE7-7E74856A33C2}"/>
              </a:ext>
            </a:extLst>
          </p:cNvPr>
          <p:cNvSpPr txBox="1"/>
          <p:nvPr/>
        </p:nvSpPr>
        <p:spPr bwMode="auto">
          <a:xfrm>
            <a:off x="1259680" y="1739622"/>
            <a:ext cx="7107705" cy="6427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75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Целевые ориентиры результатов воспитания на уровне основного общего образования:</a:t>
            </a:r>
          </a:p>
          <a:p>
            <a:pPr marL="457200" indent="-457200">
              <a:lnSpc>
                <a:spcPts val="3750"/>
              </a:lnSpc>
              <a:buFont typeface="Wingdings" panose="05000000000000000000" pitchFamily="2" charset="2"/>
              <a:buChar char="Ø"/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Выражающий понимание ценности отечественного и мирового искусства, народных традиций и народного творчества в искусстве. </a:t>
            </a:r>
          </a:p>
          <a:p>
            <a:pPr marL="457200" indent="-457200" algn="just">
              <a:lnSpc>
                <a:spcPts val="3750"/>
              </a:lnSpc>
              <a:buFont typeface="Wingdings" panose="05000000000000000000" pitchFamily="2" charset="2"/>
              <a:buChar char="Ø"/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Проявляющий эмоционально-чувственную восприимчивость к разным видам искусства, традициям</a:t>
            </a:r>
          </a:p>
          <a:p>
            <a:pPr>
              <a:lnSpc>
                <a:spcPts val="375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и творчеству своего и других народов, понимание их влияния на поведение людей.</a:t>
            </a:r>
            <a:endParaRPr sz="2700" dirty="0"/>
          </a:p>
        </p:txBody>
      </p:sp>
    </p:spTree>
    <p:extLst>
      <p:ext uri="{BB962C8B-B14F-4D97-AF65-F5344CB8AC3E}">
        <p14:creationId xmlns:p14="http://schemas.microsoft.com/office/powerpoint/2010/main" val="1512925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502994" y="685199"/>
            <a:ext cx="2354375" cy="481775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 bwMode="auto">
          <a:xfrm>
            <a:off x="1702911" y="2430735"/>
            <a:ext cx="1992674" cy="577949"/>
            <a:chOff x="1135274" y="1620489"/>
            <a:chExt cx="1328449" cy="385299"/>
          </a:xfrm>
        </p:grpSpPr>
        <p:sp>
          <p:nvSpPr>
            <p:cNvPr id="14" name="Скругленный прямоугольник 13"/>
            <p:cNvSpPr/>
            <p:nvPr/>
          </p:nvSpPr>
          <p:spPr bwMode="auto">
            <a:xfrm>
              <a:off x="1135274" y="1620489"/>
              <a:ext cx="1328449" cy="385299"/>
            </a:xfrm>
            <a:prstGeom prst="roundRect">
              <a:avLst>
                <a:gd name="adj" fmla="val 50000"/>
              </a:avLst>
            </a:prstGeom>
            <a:solidFill>
              <a:srgbClr val="FFE0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700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1281982" y="1621106"/>
              <a:ext cx="997281" cy="35796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200"/>
                </a:spcAft>
                <a:defRPr/>
              </a:pPr>
              <a:r>
                <a:rPr lang="ru-RU" sz="2700" u="sng" dirty="0">
                  <a:solidFill>
                    <a:srgbClr val="002060"/>
                  </a:solidFill>
                  <a:latin typeface="Arial"/>
                  <a:ea typeface="Calibri"/>
                  <a:cs typeface="Arial"/>
                  <a:hlinkClick r:id="rId3"/>
                </a:rPr>
                <a:t>перейти</a:t>
              </a:r>
              <a:endParaRPr lang="ru-RU" sz="2700" dirty="0">
                <a:solidFill>
                  <a:srgbClr val="002060"/>
                </a:solidFill>
                <a:latin typeface="Arial"/>
                <a:ea typeface="Calibri"/>
                <a:cs typeface="Arial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 bwMode="auto">
          <a:xfrm>
            <a:off x="5658598" y="2395984"/>
            <a:ext cx="1992674" cy="586406"/>
            <a:chOff x="3273764" y="1597321"/>
            <a:chExt cx="1328449" cy="390937"/>
          </a:xfrm>
        </p:grpSpPr>
        <p:sp>
          <p:nvSpPr>
            <p:cNvPr id="15" name="Скругленный прямоугольник 14"/>
            <p:cNvSpPr/>
            <p:nvPr/>
          </p:nvSpPr>
          <p:spPr bwMode="auto">
            <a:xfrm>
              <a:off x="3273764" y="1602959"/>
              <a:ext cx="1328449" cy="385299"/>
            </a:xfrm>
            <a:prstGeom prst="roundRect">
              <a:avLst>
                <a:gd name="adj" fmla="val 50000"/>
              </a:avLst>
            </a:prstGeom>
            <a:solidFill>
              <a:srgbClr val="FFE0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7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3441699" y="1597321"/>
              <a:ext cx="997281" cy="35796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200"/>
                </a:spcAft>
                <a:defRPr/>
              </a:pPr>
              <a:r>
                <a:rPr lang="ru-RU" sz="2700" u="sng" dirty="0">
                  <a:solidFill>
                    <a:srgbClr val="002060"/>
                  </a:solidFill>
                  <a:latin typeface="Arial"/>
                  <a:ea typeface="Times New Roman"/>
                  <a:cs typeface="Arial"/>
                  <a:hlinkClick r:id="rId4"/>
                </a:rPr>
                <a:t>перейти</a:t>
              </a:r>
              <a:endParaRPr lang="ru-RU" sz="2700" dirty="0">
                <a:solidFill>
                  <a:srgbClr val="002060"/>
                </a:solidFill>
                <a:latin typeface="Arial"/>
                <a:ea typeface="Calibri"/>
                <a:cs typeface="Arial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 bwMode="auto">
          <a:xfrm>
            <a:off x="9576049" y="2395984"/>
            <a:ext cx="1992674" cy="577949"/>
            <a:chOff x="5465541" y="1597321"/>
            <a:chExt cx="1328449" cy="385299"/>
          </a:xfrm>
        </p:grpSpPr>
        <p:sp>
          <p:nvSpPr>
            <p:cNvPr id="16" name="Скругленный прямоугольник 15"/>
            <p:cNvSpPr/>
            <p:nvPr/>
          </p:nvSpPr>
          <p:spPr bwMode="auto">
            <a:xfrm>
              <a:off x="5465541" y="1597321"/>
              <a:ext cx="1328449" cy="385299"/>
            </a:xfrm>
            <a:prstGeom prst="roundRect">
              <a:avLst>
                <a:gd name="adj" fmla="val 50000"/>
              </a:avLst>
            </a:prstGeom>
            <a:solidFill>
              <a:srgbClr val="FFE0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700"/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5601416" y="1597321"/>
              <a:ext cx="997281" cy="35796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200"/>
                </a:spcAft>
                <a:defRPr/>
              </a:pPr>
              <a:r>
                <a:rPr lang="ru-RU" sz="2700" u="sng" dirty="0">
                  <a:solidFill>
                    <a:srgbClr val="002060"/>
                  </a:solidFill>
                  <a:latin typeface="Arial"/>
                  <a:ea typeface="Calibri"/>
                  <a:cs typeface="Arial"/>
                  <a:hlinkClick r:id="rId5"/>
                </a:rPr>
                <a:t>перейти</a:t>
              </a:r>
              <a:endParaRPr lang="ru-RU" sz="2700" dirty="0">
                <a:solidFill>
                  <a:srgbClr val="002060"/>
                </a:solidFill>
                <a:latin typeface="Arial"/>
                <a:ea typeface="Calibri"/>
                <a:cs typeface="Arial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 bwMode="auto">
          <a:xfrm>
            <a:off x="13416026" y="2368763"/>
            <a:ext cx="1992674" cy="577949"/>
            <a:chOff x="7653293" y="1579174"/>
            <a:chExt cx="1328449" cy="385299"/>
          </a:xfrm>
        </p:grpSpPr>
        <p:sp>
          <p:nvSpPr>
            <p:cNvPr id="17" name="Скругленный прямоугольник 16"/>
            <p:cNvSpPr/>
            <p:nvPr/>
          </p:nvSpPr>
          <p:spPr bwMode="auto">
            <a:xfrm>
              <a:off x="7653293" y="1579174"/>
              <a:ext cx="1328449" cy="385299"/>
            </a:xfrm>
            <a:prstGeom prst="roundRect">
              <a:avLst>
                <a:gd name="adj" fmla="val 50000"/>
              </a:avLst>
            </a:prstGeom>
            <a:solidFill>
              <a:srgbClr val="FFE0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7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7789167" y="1579174"/>
              <a:ext cx="997281" cy="35796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200"/>
                </a:spcAft>
                <a:defRPr/>
              </a:pPr>
              <a:r>
                <a:rPr lang="ru-RU" sz="2700" u="sng" dirty="0">
                  <a:solidFill>
                    <a:srgbClr val="002060"/>
                  </a:solidFill>
                  <a:latin typeface="Arial"/>
                  <a:ea typeface="Calibri"/>
                  <a:cs typeface="Arial"/>
                  <a:hlinkClick r:id="rId6"/>
                </a:rPr>
                <a:t>перейти</a:t>
              </a:r>
              <a:endParaRPr lang="ru-RU" sz="2700" dirty="0">
                <a:solidFill>
                  <a:srgbClr val="002060"/>
                </a:solidFill>
                <a:latin typeface="Arial"/>
                <a:ea typeface="Calibri"/>
                <a:cs typeface="Arial"/>
              </a:endParaRPr>
            </a:p>
          </p:txBody>
        </p:sp>
      </p:grpSp>
      <p:sp>
        <p:nvSpPr>
          <p:cNvPr id="19" name="TextBox 18"/>
          <p:cNvSpPr txBox="1"/>
          <p:nvPr/>
        </p:nvSpPr>
        <p:spPr bwMode="auto">
          <a:xfrm>
            <a:off x="1239207" y="1314549"/>
            <a:ext cx="13847796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По направлению эстетическое воспитание</a:t>
            </a:r>
            <a:endParaRPr sz="2700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43DF31A-1388-9452-35B9-C69BC0CA8B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5695" y="3391280"/>
            <a:ext cx="3390938" cy="4668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C30CF4C-D96C-9751-99A7-84CE41B9E5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2619" y="3391280"/>
            <a:ext cx="3277056" cy="4668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C43A925-863A-ABF0-CD46-1C46199D3B2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24267"/>
          <a:stretch/>
        </p:blipFill>
        <p:spPr>
          <a:xfrm>
            <a:off x="13445250" y="3381964"/>
            <a:ext cx="3277056" cy="4668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A14E04B-8067-C851-6FFA-E828852485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25663" y="3385848"/>
            <a:ext cx="3423600" cy="46685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/>
          <p:cNvSpPr txBox="1"/>
          <p:nvPr/>
        </p:nvSpPr>
        <p:spPr bwMode="auto">
          <a:xfrm>
            <a:off x="1272513" y="556754"/>
            <a:ext cx="80972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проектных заданий</a:t>
            </a:r>
            <a:endParaRPr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232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8025881" y="8303303"/>
            <a:ext cx="8831487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  <a:defRPr/>
            </a:pPr>
            <a:r>
              <a:rPr lang="ru-RU" dirty="0">
                <a:solidFill>
                  <a:srgbClr val="002060"/>
                </a:solidFill>
                <a:latin typeface="Arial"/>
                <a:ea typeface="Lato"/>
                <a:cs typeface="Arial"/>
                <a:hlinkClick r:id="rId2"/>
              </a:rPr>
              <a:t>Познакомиться с результатами</a:t>
            </a:r>
            <a:r>
              <a:rPr lang="ru-RU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 проекта «Моя пищевая пирамида»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1134421" y="685199"/>
            <a:ext cx="123128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Физическое направление воспитания</a:t>
            </a:r>
            <a:endParaRPr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4502994" y="685199"/>
            <a:ext cx="2354375" cy="4817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4878AF-9C7D-DDAA-B0D9-EF79FF855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1893" y="2002186"/>
            <a:ext cx="8685476" cy="5882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9CB57E-9603-CE9F-DDE6-1066E2E57E81}"/>
              </a:ext>
            </a:extLst>
          </p:cNvPr>
          <p:cNvSpPr txBox="1"/>
          <p:nvPr/>
        </p:nvSpPr>
        <p:spPr bwMode="auto">
          <a:xfrm>
            <a:off x="1134421" y="2002186"/>
            <a:ext cx="6766200" cy="7402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Целевые ориентиры результатов воспитания на уровне основного общего образования:</a:t>
            </a:r>
          </a:p>
          <a:p>
            <a:pPr marL="457200" indent="-457200">
              <a:lnSpc>
                <a:spcPts val="3750"/>
              </a:lnSpc>
              <a:buFont typeface="Wingdings" panose="05000000000000000000" pitchFamily="2" charset="2"/>
              <a:buChar char="Ø"/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Выражающий установку на здоровый образ жизни (здоровое питание, соблюдение гигиенических правил,</a:t>
            </a:r>
          </a:p>
          <a:p>
            <a:pPr algn="just">
              <a:lnSpc>
                <a:spcPts val="375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сбалансированный режим занятий и отдыха, регулярную физическую активность).</a:t>
            </a:r>
          </a:p>
          <a:p>
            <a:pPr marL="457200" indent="-457200">
              <a:lnSpc>
                <a:spcPts val="3750"/>
              </a:lnSpc>
              <a:buFont typeface="Wingdings" panose="05000000000000000000" pitchFamily="2" charset="2"/>
              <a:buChar char="Ø"/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Проявляющий неприятие вредных привычек (курения, употребления алкоголя, наркотиков, игровой и иных форм зависимостей), понимание их последствий, вреда для физического и психического здоровья</a:t>
            </a:r>
            <a:endParaRPr sz="2700" dirty="0"/>
          </a:p>
        </p:txBody>
      </p:sp>
    </p:spTree>
    <p:extLst>
      <p:ext uri="{BB962C8B-B14F-4D97-AF65-F5344CB8AC3E}">
        <p14:creationId xmlns:p14="http://schemas.microsoft.com/office/powerpoint/2010/main" val="279524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502994" y="685199"/>
            <a:ext cx="2354375" cy="481775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 bwMode="auto">
          <a:xfrm>
            <a:off x="1702911" y="2430735"/>
            <a:ext cx="1992674" cy="577949"/>
            <a:chOff x="1135274" y="1620489"/>
            <a:chExt cx="1328449" cy="385299"/>
          </a:xfrm>
        </p:grpSpPr>
        <p:sp>
          <p:nvSpPr>
            <p:cNvPr id="14" name="Скругленный прямоугольник 13"/>
            <p:cNvSpPr/>
            <p:nvPr/>
          </p:nvSpPr>
          <p:spPr bwMode="auto">
            <a:xfrm>
              <a:off x="1135274" y="1620489"/>
              <a:ext cx="1328449" cy="385299"/>
            </a:xfrm>
            <a:prstGeom prst="roundRect">
              <a:avLst>
                <a:gd name="adj" fmla="val 50000"/>
              </a:avLst>
            </a:prstGeom>
            <a:solidFill>
              <a:srgbClr val="FFE0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700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1281982" y="1621106"/>
              <a:ext cx="997281" cy="35796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200"/>
                </a:spcAft>
                <a:defRPr/>
              </a:pPr>
              <a:r>
                <a:rPr lang="ru-RU" sz="2700" u="sng" dirty="0">
                  <a:solidFill>
                    <a:srgbClr val="002060"/>
                  </a:solidFill>
                  <a:latin typeface="Arial"/>
                  <a:ea typeface="Calibri"/>
                  <a:cs typeface="Arial"/>
                  <a:hlinkClick r:id="rId3"/>
                </a:rPr>
                <a:t>перейти</a:t>
              </a:r>
              <a:endParaRPr lang="ru-RU" sz="2700" dirty="0">
                <a:solidFill>
                  <a:srgbClr val="002060"/>
                </a:solidFill>
                <a:latin typeface="Arial"/>
                <a:ea typeface="Calibri"/>
                <a:cs typeface="Arial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 bwMode="auto">
          <a:xfrm>
            <a:off x="9624941" y="2430736"/>
            <a:ext cx="1992674" cy="577949"/>
            <a:chOff x="7653293" y="1579174"/>
            <a:chExt cx="1328449" cy="385299"/>
          </a:xfrm>
        </p:grpSpPr>
        <p:sp>
          <p:nvSpPr>
            <p:cNvPr id="17" name="Скругленный прямоугольник 16"/>
            <p:cNvSpPr/>
            <p:nvPr/>
          </p:nvSpPr>
          <p:spPr bwMode="auto">
            <a:xfrm>
              <a:off x="7653293" y="1579174"/>
              <a:ext cx="1328449" cy="385299"/>
            </a:xfrm>
            <a:prstGeom prst="roundRect">
              <a:avLst>
                <a:gd name="adj" fmla="val 50000"/>
              </a:avLst>
            </a:prstGeom>
            <a:solidFill>
              <a:srgbClr val="FFE0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7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7789167" y="1579174"/>
              <a:ext cx="997281" cy="35796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200"/>
                </a:spcAft>
                <a:defRPr/>
              </a:pPr>
              <a:r>
                <a:rPr lang="ru-RU" sz="2700" u="sng" dirty="0">
                  <a:solidFill>
                    <a:srgbClr val="002060"/>
                  </a:solidFill>
                  <a:latin typeface="Arial"/>
                  <a:ea typeface="Calibri"/>
                  <a:cs typeface="Arial"/>
                  <a:hlinkClick r:id="rId4"/>
                </a:rPr>
                <a:t>перейти</a:t>
              </a:r>
              <a:endParaRPr lang="ru-RU" sz="2700" dirty="0">
                <a:solidFill>
                  <a:srgbClr val="002060"/>
                </a:solidFill>
                <a:latin typeface="Arial"/>
                <a:ea typeface="Calibri"/>
                <a:cs typeface="Arial"/>
              </a:endParaRPr>
            </a:p>
          </p:txBody>
        </p:sp>
      </p:grpSp>
      <p:sp>
        <p:nvSpPr>
          <p:cNvPr id="19" name="TextBox 18"/>
          <p:cNvSpPr txBox="1"/>
          <p:nvPr/>
        </p:nvSpPr>
        <p:spPr bwMode="auto">
          <a:xfrm>
            <a:off x="1239207" y="1314549"/>
            <a:ext cx="13847796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По направлению физическое воспитание</a:t>
            </a:r>
            <a:endParaRPr sz="2700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C7D6ECB-3C49-FD3C-C328-66CF55B368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4938" y="3466895"/>
            <a:ext cx="7470071" cy="524924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90C84FF-50B4-E921-B8C9-B6EA4AC23B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279" y="3521336"/>
            <a:ext cx="7354539" cy="5194799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3" name="TextBox 12"/>
          <p:cNvSpPr txBox="1"/>
          <p:nvPr/>
        </p:nvSpPr>
        <p:spPr bwMode="auto">
          <a:xfrm>
            <a:off x="1272513" y="556754"/>
            <a:ext cx="80972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проектных заданий</a:t>
            </a:r>
            <a:endParaRPr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09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7952884" y="8353388"/>
            <a:ext cx="5501426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  <a:defRPr/>
            </a:pPr>
            <a:r>
              <a:rPr lang="ru-RU" dirty="0">
                <a:solidFill>
                  <a:srgbClr val="002060"/>
                </a:solidFill>
                <a:latin typeface="Arial"/>
                <a:ea typeface="Lato"/>
                <a:cs typeface="Arial"/>
                <a:hlinkClick r:id="rId2"/>
              </a:rPr>
              <a:t>Познакомиться с проектом</a:t>
            </a:r>
            <a:endParaRPr lang="ru-RU" dirty="0">
              <a:solidFill>
                <a:srgbClr val="002060"/>
              </a:solidFill>
              <a:latin typeface="Arial"/>
              <a:ea typeface="Lato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1259681" y="478691"/>
            <a:ext cx="123128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500" b="1" dirty="0">
                <a:solidFill>
                  <a:srgbClr val="002060"/>
                </a:solidFill>
                <a:latin typeface="Raleway"/>
              </a:rPr>
              <a:t>Трудовое направление воспитания</a:t>
            </a:r>
            <a:endParaRPr sz="27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4502994" y="685199"/>
            <a:ext cx="2354375" cy="4817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6DB593-F847-F89C-C507-5A56533DC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2883" y="2002186"/>
            <a:ext cx="8859018" cy="62070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A942B9-49A7-FA9E-48F4-9AFD014D58CE}"/>
              </a:ext>
            </a:extLst>
          </p:cNvPr>
          <p:cNvSpPr txBox="1"/>
          <p:nvPr/>
        </p:nvSpPr>
        <p:spPr bwMode="auto">
          <a:xfrm>
            <a:off x="1259681" y="2002186"/>
            <a:ext cx="6581612" cy="6914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Целевые ориентиры результатов воспитания на уровне основного общего образования:</a:t>
            </a:r>
          </a:p>
          <a:p>
            <a:pPr marL="457200" indent="-457200" algn="just">
              <a:lnSpc>
                <a:spcPts val="3750"/>
              </a:lnSpc>
              <a:buFont typeface="Wingdings" panose="05000000000000000000" pitchFamily="2" charset="2"/>
              <a:buChar char="Ø"/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Проявляющий интерес к практическому изучению профессий и труда различного рода, в том числе на основе применения предметных знаний.</a:t>
            </a:r>
          </a:p>
          <a:p>
            <a:pPr marL="457200" indent="-457200">
              <a:lnSpc>
                <a:spcPts val="3750"/>
              </a:lnSpc>
              <a:buFont typeface="Wingdings" panose="05000000000000000000" pitchFamily="2" charset="2"/>
              <a:buChar char="Ø"/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Выражающий готовность к осознанному выбору и построению индивидуальной траектории образования и жизненных планов с учётом личных и общественных интересов, потребностей</a:t>
            </a:r>
            <a:endParaRPr sz="2700" dirty="0"/>
          </a:p>
        </p:txBody>
      </p:sp>
    </p:spTree>
    <p:extLst>
      <p:ext uri="{BB962C8B-B14F-4D97-AF65-F5344CB8AC3E}">
        <p14:creationId xmlns:p14="http://schemas.microsoft.com/office/powerpoint/2010/main" val="12520980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1272513" y="556754"/>
            <a:ext cx="80972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проектных заданий</a:t>
            </a:r>
            <a:endParaRPr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502994" y="685199"/>
            <a:ext cx="2354375" cy="48177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C2ACC9D-C73B-E963-1D36-73F0CA9AF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9773" y="5840006"/>
            <a:ext cx="4964729" cy="347982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DFEF268-9960-E650-2899-9B8382D58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6483" y="2082743"/>
            <a:ext cx="4998018" cy="3524243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2CAC779-F477-3427-1A2C-926C6B7267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60352" y="2058848"/>
            <a:ext cx="4997016" cy="354813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92F6AB3-A34F-79F7-EA7B-A5F24198E9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60353" y="5796112"/>
            <a:ext cx="4997016" cy="352768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0CE9516-08AD-D94C-2209-6D28DA333AA8}"/>
              </a:ext>
            </a:extLst>
          </p:cNvPr>
          <p:cNvSpPr txBox="1"/>
          <p:nvPr/>
        </p:nvSpPr>
        <p:spPr bwMode="auto">
          <a:xfrm>
            <a:off x="1272513" y="2058848"/>
            <a:ext cx="4964727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По направлению трудовое воспитание</a:t>
            </a:r>
            <a:b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</a:br>
            <a:endParaRPr lang="ru-RU" sz="2700" dirty="0">
              <a:solidFill>
                <a:srgbClr val="002060"/>
              </a:solidFill>
              <a:latin typeface="Arial"/>
              <a:ea typeface="Lato"/>
              <a:cs typeface="Arial"/>
            </a:endParaRPr>
          </a:p>
          <a:p>
            <a:pPr marL="428625" indent="-428625">
              <a:lnSpc>
                <a:spcPts val="3750"/>
              </a:lnSpc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Arial"/>
                <a:cs typeface="Arial"/>
                <a:hlinkClick r:id="rId7"/>
              </a:rPr>
              <a:t>И профессий нет неважных…</a:t>
            </a:r>
            <a:endParaRPr lang="ru-RU" sz="24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428625" indent="-428625">
              <a:lnSpc>
                <a:spcPts val="3750"/>
              </a:lnSpc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Arial"/>
                <a:cs typeface="Arial"/>
                <a:hlinkClick r:id="rId8"/>
              </a:rPr>
              <a:t>Технологии обработки пищевых продуктов (7 класс)</a:t>
            </a:r>
            <a:endParaRPr lang="ru-RU" sz="24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428625" indent="-428625">
              <a:lnSpc>
                <a:spcPts val="3750"/>
              </a:lnSpc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Arial"/>
                <a:cs typeface="Arial"/>
                <a:hlinkClick r:id="rId9"/>
              </a:rPr>
              <a:t>Первые заработанные деньги</a:t>
            </a:r>
            <a:endParaRPr lang="ru-RU" sz="24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428625" indent="-428625">
              <a:lnSpc>
                <a:spcPts val="3750"/>
              </a:lnSpc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  <a:latin typeface="Arial"/>
                <a:cs typeface="Arial"/>
                <a:hlinkClick r:id="rId10"/>
              </a:rPr>
              <a:t>Хозяйственная деятельность человека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6326425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8603940" y="8841751"/>
            <a:ext cx="8208912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  <a:defRPr/>
            </a:pPr>
            <a:r>
              <a:rPr lang="ru-RU" dirty="0">
                <a:solidFill>
                  <a:srgbClr val="002060"/>
                </a:solidFill>
                <a:latin typeface="Arial"/>
                <a:ea typeface="Lato"/>
                <a:cs typeface="Arial"/>
                <a:hlinkClick r:id="rId2"/>
              </a:rPr>
              <a:t>Познакомиться с проектом</a:t>
            </a:r>
            <a:r>
              <a:rPr lang="ru-RU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 «Воздействие человека на природу»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1259681" y="478691"/>
            <a:ext cx="123128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Экологическое направление воспитания</a:t>
            </a:r>
            <a:endParaRPr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4502994" y="685199"/>
            <a:ext cx="2354375" cy="4817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9313E3-5EF1-65CD-13B5-CC5C1B250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3941" y="2002186"/>
            <a:ext cx="8047418" cy="6790008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2E7B3D-C6EC-9877-151E-9FFDFC335B6A}"/>
              </a:ext>
            </a:extLst>
          </p:cNvPr>
          <p:cNvSpPr txBox="1"/>
          <p:nvPr/>
        </p:nvSpPr>
        <p:spPr bwMode="auto">
          <a:xfrm>
            <a:off x="1259681" y="2002186"/>
            <a:ext cx="6696188" cy="6914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Целевые ориентиры результатов воспитания на уровне основного общего образования:</a:t>
            </a:r>
          </a:p>
          <a:p>
            <a:pPr marL="457200" indent="-457200" algn="just">
              <a:lnSpc>
                <a:spcPts val="3750"/>
              </a:lnSpc>
              <a:buFont typeface="Wingdings" panose="05000000000000000000" pitchFamily="2" charset="2"/>
              <a:buChar char="Ø"/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Понимающий ценность природы, зависимость жизни людей от природы, влияние людей на природу, окружающую среду.</a:t>
            </a:r>
          </a:p>
          <a:p>
            <a:pPr marL="457200" indent="-457200">
              <a:lnSpc>
                <a:spcPts val="3750"/>
              </a:lnSpc>
              <a:buFont typeface="Wingdings" panose="05000000000000000000" pitchFamily="2" charset="2"/>
              <a:buChar char="Ø"/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Проявляющий любовь и бережное отношение к природе, неприятие действий, приносящих вред природе, особенно живым существам.</a:t>
            </a:r>
          </a:p>
          <a:p>
            <a:pPr marL="457200" indent="-457200">
              <a:lnSpc>
                <a:spcPts val="3750"/>
              </a:lnSpc>
              <a:buFont typeface="Wingdings" panose="05000000000000000000" pitchFamily="2" charset="2"/>
              <a:buChar char="Ø"/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Выражающий готовность в своей деятельности придерживаться экологических норм</a:t>
            </a:r>
            <a:endParaRPr sz="2700" dirty="0"/>
          </a:p>
        </p:txBody>
      </p:sp>
    </p:spTree>
    <p:extLst>
      <p:ext uri="{BB962C8B-B14F-4D97-AF65-F5344CB8AC3E}">
        <p14:creationId xmlns:p14="http://schemas.microsoft.com/office/powerpoint/2010/main" val="10349271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502994" y="685199"/>
            <a:ext cx="2354375" cy="481775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 bwMode="auto">
          <a:xfrm>
            <a:off x="1702911" y="2430735"/>
            <a:ext cx="1992674" cy="577949"/>
            <a:chOff x="1135274" y="1620489"/>
            <a:chExt cx="1328449" cy="385299"/>
          </a:xfrm>
        </p:grpSpPr>
        <p:sp>
          <p:nvSpPr>
            <p:cNvPr id="14" name="Скругленный прямоугольник 13"/>
            <p:cNvSpPr/>
            <p:nvPr/>
          </p:nvSpPr>
          <p:spPr bwMode="auto">
            <a:xfrm>
              <a:off x="1135274" y="1620489"/>
              <a:ext cx="1328449" cy="385299"/>
            </a:xfrm>
            <a:prstGeom prst="roundRect">
              <a:avLst>
                <a:gd name="adj" fmla="val 50000"/>
              </a:avLst>
            </a:prstGeom>
            <a:solidFill>
              <a:srgbClr val="FFE0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700"/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1281982" y="1621106"/>
              <a:ext cx="997281" cy="35796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200"/>
                </a:spcAft>
                <a:defRPr/>
              </a:pPr>
              <a:r>
                <a:rPr lang="ru-RU" sz="2700" u="sng" dirty="0">
                  <a:solidFill>
                    <a:srgbClr val="002060"/>
                  </a:solidFill>
                  <a:latin typeface="Arial"/>
                  <a:ea typeface="Calibri"/>
                  <a:cs typeface="Arial"/>
                  <a:hlinkClick r:id="rId3"/>
                </a:rPr>
                <a:t>перейти</a:t>
              </a:r>
              <a:endParaRPr lang="ru-RU" sz="2700" dirty="0">
                <a:solidFill>
                  <a:srgbClr val="002060"/>
                </a:solidFill>
                <a:latin typeface="Arial"/>
                <a:ea typeface="Calibri"/>
                <a:cs typeface="Arial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 bwMode="auto">
          <a:xfrm>
            <a:off x="5226550" y="2395984"/>
            <a:ext cx="1992674" cy="586406"/>
            <a:chOff x="3273764" y="1597321"/>
            <a:chExt cx="1328449" cy="390937"/>
          </a:xfrm>
        </p:grpSpPr>
        <p:sp>
          <p:nvSpPr>
            <p:cNvPr id="15" name="Скругленный прямоугольник 14"/>
            <p:cNvSpPr/>
            <p:nvPr/>
          </p:nvSpPr>
          <p:spPr bwMode="auto">
            <a:xfrm>
              <a:off x="3273764" y="1602959"/>
              <a:ext cx="1328449" cy="385299"/>
            </a:xfrm>
            <a:prstGeom prst="roundRect">
              <a:avLst>
                <a:gd name="adj" fmla="val 50000"/>
              </a:avLst>
            </a:prstGeom>
            <a:solidFill>
              <a:srgbClr val="FFE0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7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3441699" y="1597321"/>
              <a:ext cx="997281" cy="35796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200"/>
                </a:spcAft>
                <a:defRPr/>
              </a:pPr>
              <a:r>
                <a:rPr lang="ru-RU" sz="2700" u="sng" dirty="0">
                  <a:solidFill>
                    <a:srgbClr val="002060"/>
                  </a:solidFill>
                  <a:latin typeface="Arial"/>
                  <a:ea typeface="Times New Roman"/>
                  <a:cs typeface="Arial"/>
                  <a:hlinkClick r:id="rId4"/>
                </a:rPr>
                <a:t>перейти</a:t>
              </a:r>
              <a:endParaRPr lang="ru-RU" sz="2700" dirty="0">
                <a:solidFill>
                  <a:srgbClr val="002060"/>
                </a:solidFill>
                <a:latin typeface="Arial"/>
                <a:ea typeface="Calibri"/>
                <a:cs typeface="Arial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 bwMode="auto">
          <a:xfrm>
            <a:off x="9576049" y="2395984"/>
            <a:ext cx="1992674" cy="577949"/>
            <a:chOff x="5465541" y="1597321"/>
            <a:chExt cx="1328449" cy="385299"/>
          </a:xfrm>
        </p:grpSpPr>
        <p:sp>
          <p:nvSpPr>
            <p:cNvPr id="16" name="Скругленный прямоугольник 15"/>
            <p:cNvSpPr/>
            <p:nvPr/>
          </p:nvSpPr>
          <p:spPr bwMode="auto">
            <a:xfrm>
              <a:off x="5465541" y="1597321"/>
              <a:ext cx="1328449" cy="385299"/>
            </a:xfrm>
            <a:prstGeom prst="roundRect">
              <a:avLst>
                <a:gd name="adj" fmla="val 50000"/>
              </a:avLst>
            </a:prstGeom>
            <a:solidFill>
              <a:srgbClr val="FFE0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700"/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5601416" y="1597321"/>
              <a:ext cx="997281" cy="35796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200"/>
                </a:spcAft>
                <a:defRPr/>
              </a:pPr>
              <a:r>
                <a:rPr lang="ru-RU" sz="2700" u="sng" dirty="0">
                  <a:solidFill>
                    <a:srgbClr val="002060"/>
                  </a:solidFill>
                  <a:latin typeface="Arial"/>
                  <a:ea typeface="Calibri"/>
                  <a:cs typeface="Arial"/>
                  <a:hlinkClick r:id="rId5"/>
                </a:rPr>
                <a:t>перейти</a:t>
              </a:r>
              <a:endParaRPr lang="ru-RU" sz="2700" dirty="0">
                <a:solidFill>
                  <a:srgbClr val="002060"/>
                </a:solidFill>
                <a:latin typeface="Arial"/>
                <a:ea typeface="Calibri"/>
                <a:cs typeface="Arial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 bwMode="auto">
          <a:xfrm>
            <a:off x="13632050" y="2368763"/>
            <a:ext cx="1992674" cy="577949"/>
            <a:chOff x="7653293" y="1579174"/>
            <a:chExt cx="1328449" cy="385299"/>
          </a:xfrm>
        </p:grpSpPr>
        <p:sp>
          <p:nvSpPr>
            <p:cNvPr id="17" name="Скругленный прямоугольник 16"/>
            <p:cNvSpPr/>
            <p:nvPr/>
          </p:nvSpPr>
          <p:spPr bwMode="auto">
            <a:xfrm>
              <a:off x="7653293" y="1579174"/>
              <a:ext cx="1328449" cy="385299"/>
            </a:xfrm>
            <a:prstGeom prst="roundRect">
              <a:avLst>
                <a:gd name="adj" fmla="val 50000"/>
              </a:avLst>
            </a:prstGeom>
            <a:solidFill>
              <a:srgbClr val="FFE0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7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7789167" y="1579174"/>
              <a:ext cx="997281" cy="35796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200"/>
                </a:spcAft>
                <a:defRPr/>
              </a:pPr>
              <a:r>
                <a:rPr lang="ru-RU" sz="2700" u="sng" dirty="0">
                  <a:solidFill>
                    <a:srgbClr val="002060"/>
                  </a:solidFill>
                  <a:latin typeface="Arial"/>
                  <a:ea typeface="Calibri"/>
                  <a:cs typeface="Arial"/>
                  <a:hlinkClick r:id="rId6"/>
                </a:rPr>
                <a:t>перейти</a:t>
              </a:r>
              <a:endParaRPr lang="ru-RU" sz="2700" dirty="0">
                <a:solidFill>
                  <a:srgbClr val="002060"/>
                </a:solidFill>
                <a:latin typeface="Arial"/>
                <a:ea typeface="Calibri"/>
                <a:cs typeface="Arial"/>
              </a:endParaRPr>
            </a:p>
          </p:txBody>
        </p:sp>
      </p:grpSp>
      <p:sp>
        <p:nvSpPr>
          <p:cNvPr id="19" name="TextBox 18"/>
          <p:cNvSpPr txBox="1"/>
          <p:nvPr/>
        </p:nvSpPr>
        <p:spPr bwMode="auto">
          <a:xfrm>
            <a:off x="1239207" y="1314549"/>
            <a:ext cx="13847796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Arial"/>
                <a:ea typeface="Lato"/>
                <a:cs typeface="Arial"/>
              </a:rPr>
              <a:t>По направлению экологическое воспитание</a:t>
            </a:r>
            <a:endParaRPr sz="27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1B84B9-5A58-BDC0-6B5D-A7D1FE90A1D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800"/>
          <a:stretch/>
        </p:blipFill>
        <p:spPr>
          <a:xfrm>
            <a:off x="1522949" y="3440290"/>
            <a:ext cx="3089577" cy="5102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44D312-C2D3-850F-8B67-402400D9D5B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7330"/>
          <a:stretch/>
        </p:blipFill>
        <p:spPr>
          <a:xfrm>
            <a:off x="4989584" y="3449723"/>
            <a:ext cx="3964307" cy="5102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B919E02-A9C0-41B8-4426-BF230A9061F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2473"/>
          <a:stretch/>
        </p:blipFill>
        <p:spPr>
          <a:xfrm>
            <a:off x="9333344" y="3440290"/>
            <a:ext cx="3669348" cy="5102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662CF21-010C-896D-9AFA-5F249EB205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82145" y="3440289"/>
            <a:ext cx="4027083" cy="5120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/>
          <p:cNvSpPr txBox="1"/>
          <p:nvPr/>
        </p:nvSpPr>
        <p:spPr bwMode="auto">
          <a:xfrm>
            <a:off x="1272513" y="556754"/>
            <a:ext cx="80972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проектных заданий</a:t>
            </a:r>
            <a:endParaRPr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7076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DBC41962-A3BF-A68F-BB4D-88A9A347A81F}"/>
              </a:ext>
            </a:extLst>
          </p:cNvPr>
          <p:cNvSpPr/>
          <p:nvPr/>
        </p:nvSpPr>
        <p:spPr>
          <a:xfrm>
            <a:off x="954885" y="1850232"/>
            <a:ext cx="9834144" cy="2093118"/>
          </a:xfrm>
          <a:prstGeom prst="roundRect">
            <a:avLst>
              <a:gd name="adj" fmla="val 6196"/>
            </a:avLst>
          </a:prstGeom>
          <a:solidFill>
            <a:srgbClr val="D0E3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 dirty="0"/>
          </a:p>
        </p:txBody>
      </p: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F3B02205-104E-A46A-158A-03E7A3DAC137}"/>
              </a:ext>
            </a:extLst>
          </p:cNvPr>
          <p:cNvGrpSpPr/>
          <p:nvPr/>
        </p:nvGrpSpPr>
        <p:grpSpPr>
          <a:xfrm>
            <a:off x="1152267" y="2046509"/>
            <a:ext cx="9552926" cy="1644422"/>
            <a:chOff x="971358" y="1364339"/>
            <a:chExt cx="6368617" cy="109628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645FAE4-6012-3A93-4956-B8369BEA998F}"/>
                </a:ext>
              </a:extLst>
            </p:cNvPr>
            <p:cNvSpPr txBox="1"/>
            <p:nvPr/>
          </p:nvSpPr>
          <p:spPr>
            <a:xfrm>
              <a:off x="971358" y="1752734"/>
              <a:ext cx="636861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2100" dirty="0">
                  <a:solidFill>
                    <a:srgbClr val="00206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Каждый участник проектного задания делает небольшой эксперимент </a:t>
              </a:r>
              <a:br>
                <a:rPr lang="ru-RU" sz="2100" dirty="0">
                  <a:solidFill>
                    <a:srgbClr val="00206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ru-RU" sz="2100" dirty="0">
                  <a:solidFill>
                    <a:srgbClr val="00206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или исследование, сравнимые по сложности с индивидуальным школьным проектом (что и как делать зафиксировано в разделе «Исследования»)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78B8E59-8890-3691-DCE3-D593100619FA}"/>
                </a:ext>
              </a:extLst>
            </p:cNvPr>
            <p:cNvSpPr txBox="1"/>
            <p:nvPr/>
          </p:nvSpPr>
          <p:spPr>
            <a:xfrm>
              <a:off x="1402595" y="1368186"/>
              <a:ext cx="21825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700" b="1" dirty="0">
                  <a:solidFill>
                    <a:srgbClr val="00206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Исследование</a:t>
              </a:r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8DB99FA3-1D3F-D70C-DD62-3C28C5274A69}"/>
                </a:ext>
              </a:extLst>
            </p:cNvPr>
            <p:cNvSpPr/>
            <p:nvPr/>
          </p:nvSpPr>
          <p:spPr>
            <a:xfrm>
              <a:off x="1000469" y="1364339"/>
              <a:ext cx="369332" cy="369332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4202219-F985-71E6-832D-A24377C59223}"/>
                </a:ext>
              </a:extLst>
            </p:cNvPr>
            <p:cNvSpPr txBox="1"/>
            <p:nvPr/>
          </p:nvSpPr>
          <p:spPr>
            <a:xfrm>
              <a:off x="1058201" y="1369749"/>
              <a:ext cx="3228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700" b="1" dirty="0">
                  <a:solidFill>
                    <a:srgbClr val="D0E3A7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1</a:t>
              </a:r>
            </a:p>
          </p:txBody>
        </p: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A3FCDED9-073C-80DF-9B7A-CE853F60B7A0}"/>
              </a:ext>
            </a:extLst>
          </p:cNvPr>
          <p:cNvGrpSpPr/>
          <p:nvPr/>
        </p:nvGrpSpPr>
        <p:grpSpPr>
          <a:xfrm>
            <a:off x="2562323" y="4528378"/>
            <a:ext cx="5566973" cy="2093118"/>
            <a:chOff x="1690616" y="2934355"/>
            <a:chExt cx="3711314" cy="1395412"/>
          </a:xfrm>
        </p:grpSpPr>
        <p:sp>
          <p:nvSpPr>
            <p:cNvPr id="34" name="Скругленный прямоугольник 33">
              <a:extLst>
                <a:ext uri="{FF2B5EF4-FFF2-40B4-BE49-F238E27FC236}">
                  <a16:creationId xmlns:a16="http://schemas.microsoft.com/office/drawing/2014/main" id="{2B688157-FF63-1941-A233-08ECF51760C9}"/>
                </a:ext>
              </a:extLst>
            </p:cNvPr>
            <p:cNvSpPr/>
            <p:nvPr/>
          </p:nvSpPr>
          <p:spPr>
            <a:xfrm>
              <a:off x="1690616" y="2934355"/>
              <a:ext cx="3668783" cy="1395412"/>
            </a:xfrm>
            <a:prstGeom prst="roundRect">
              <a:avLst>
                <a:gd name="adj" fmla="val 6196"/>
              </a:avLst>
            </a:prstGeom>
            <a:solidFill>
              <a:srgbClr val="FFF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E11CD6E-43D7-A31A-63A4-1EBFB9BA86DA}"/>
                </a:ext>
              </a:extLst>
            </p:cNvPr>
            <p:cNvSpPr txBox="1"/>
            <p:nvPr/>
          </p:nvSpPr>
          <p:spPr>
            <a:xfrm>
              <a:off x="1822203" y="3453601"/>
              <a:ext cx="3319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2100" dirty="0">
                  <a:solidFill>
                    <a:srgbClr val="00206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Результат каждого участника эксперимента или исследования поступает в общую базу данных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2E5B6D0-0631-A414-2303-DCFBDA08EA82}"/>
                </a:ext>
              </a:extLst>
            </p:cNvPr>
            <p:cNvSpPr txBox="1"/>
            <p:nvPr/>
          </p:nvSpPr>
          <p:spPr>
            <a:xfrm>
              <a:off x="2253440" y="3069053"/>
              <a:ext cx="31484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700" b="1" dirty="0">
                  <a:solidFill>
                    <a:srgbClr val="00206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Результат исследования</a:t>
              </a:r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0981C45D-5326-DEA4-ADB3-2E018B2AC8DD}"/>
                </a:ext>
              </a:extLst>
            </p:cNvPr>
            <p:cNvSpPr/>
            <p:nvPr/>
          </p:nvSpPr>
          <p:spPr>
            <a:xfrm>
              <a:off x="1851305" y="3065206"/>
              <a:ext cx="369332" cy="369332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3147DD2-688E-A971-E60F-0CF826932CF8}"/>
                </a:ext>
              </a:extLst>
            </p:cNvPr>
            <p:cNvSpPr txBox="1"/>
            <p:nvPr/>
          </p:nvSpPr>
          <p:spPr>
            <a:xfrm>
              <a:off x="1907788" y="3069359"/>
              <a:ext cx="3228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700" b="1" dirty="0">
                  <a:solidFill>
                    <a:srgbClr val="FFF0B6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</a:t>
              </a: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EC29CA38-1A82-494B-B9B7-BB3CB6425D97}"/>
              </a:ext>
            </a:extLst>
          </p:cNvPr>
          <p:cNvGrpSpPr/>
          <p:nvPr/>
        </p:nvGrpSpPr>
        <p:grpSpPr>
          <a:xfrm>
            <a:off x="5279125" y="7178020"/>
            <a:ext cx="11642039" cy="2093118"/>
            <a:chOff x="3519416" y="4663402"/>
            <a:chExt cx="7761359" cy="1395412"/>
          </a:xfrm>
        </p:grpSpPr>
        <p:sp>
          <p:nvSpPr>
            <p:cNvPr id="49" name="Скругленный прямоугольник 48">
              <a:extLst>
                <a:ext uri="{FF2B5EF4-FFF2-40B4-BE49-F238E27FC236}">
                  <a16:creationId xmlns:a16="http://schemas.microsoft.com/office/drawing/2014/main" id="{F9AB4105-0A7F-B769-1097-2BF33F3B38DC}"/>
                </a:ext>
              </a:extLst>
            </p:cNvPr>
            <p:cNvSpPr/>
            <p:nvPr/>
          </p:nvSpPr>
          <p:spPr>
            <a:xfrm>
              <a:off x="3519416" y="4663402"/>
              <a:ext cx="7761359" cy="1395412"/>
            </a:xfrm>
            <a:prstGeom prst="roundRect">
              <a:avLst>
                <a:gd name="adj" fmla="val 6196"/>
              </a:avLst>
            </a:prstGeom>
            <a:solidFill>
              <a:srgbClr val="10B0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7129901-7FB6-723B-8D33-EC5E48D23356}"/>
                </a:ext>
              </a:extLst>
            </p:cNvPr>
            <p:cNvSpPr txBox="1"/>
            <p:nvPr/>
          </p:nvSpPr>
          <p:spPr>
            <a:xfrm>
              <a:off x="3651003" y="5182649"/>
              <a:ext cx="75872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2100" dirty="0">
                  <a:solidFill>
                    <a:schemeClr val="bg1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Общий результат может представлять новое знание, предмет для дискуссий, основу новых проектных заданий и выводов, формирования географически распределенных групп школьников и учителей. Результаты можно настраивать под свои задачи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0E06100-975B-5A1A-271E-D655987E1219}"/>
                </a:ext>
              </a:extLst>
            </p:cNvPr>
            <p:cNvSpPr txBox="1"/>
            <p:nvPr/>
          </p:nvSpPr>
          <p:spPr>
            <a:xfrm>
              <a:off x="4082240" y="4798100"/>
              <a:ext cx="29309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700" b="1" dirty="0">
                  <a:solidFill>
                    <a:schemeClr val="bg1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Новое знание</a:t>
              </a:r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64A05EC6-0A12-5FAF-0B92-EF33F7DB006F}"/>
                </a:ext>
              </a:extLst>
            </p:cNvPr>
            <p:cNvSpPr/>
            <p:nvPr/>
          </p:nvSpPr>
          <p:spPr>
            <a:xfrm>
              <a:off x="3680105" y="4794253"/>
              <a:ext cx="369332" cy="3693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  <p:pic>
          <p:nvPicPr>
            <p:cNvPr id="55" name="Рисунок 54" descr="Флажок со сплошной заливкой">
              <a:extLst>
                <a:ext uri="{FF2B5EF4-FFF2-40B4-BE49-F238E27FC236}">
                  <a16:creationId xmlns:a16="http://schemas.microsoft.com/office/drawing/2014/main" id="{63313199-6F29-2797-03C5-A97616E2B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744413" y="4860304"/>
              <a:ext cx="242701" cy="242701"/>
            </a:xfrm>
            <a:prstGeom prst="rect">
              <a:avLst/>
            </a:prstGeom>
          </p:spPr>
        </p:pic>
      </p:grp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BBB47E9B-FCCC-8DC4-FC11-AB53F4FC038C}"/>
              </a:ext>
            </a:extLst>
          </p:cNvPr>
          <p:cNvCxnSpPr>
            <a:cxnSpLocks/>
            <a:endCxn id="40" idx="1"/>
          </p:cNvCxnSpPr>
          <p:nvPr/>
        </p:nvCxnSpPr>
        <p:spPr>
          <a:xfrm>
            <a:off x="8065498" y="5590917"/>
            <a:ext cx="652529" cy="0"/>
          </a:xfrm>
          <a:prstGeom prst="straightConnector1">
            <a:avLst/>
          </a:prstGeom>
          <a:ln w="25400" cap="rnd">
            <a:solidFill>
              <a:srgbClr val="002060"/>
            </a:solidFill>
            <a:round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>
            <a:extLst>
              <a:ext uri="{FF2B5EF4-FFF2-40B4-BE49-F238E27FC236}">
                <a16:creationId xmlns:a16="http://schemas.microsoft.com/office/drawing/2014/main" id="{F0CCE85B-6F81-7610-9767-D6DD1EC9E80B}"/>
              </a:ext>
            </a:extLst>
          </p:cNvPr>
          <p:cNvCxnSpPr>
            <a:cxnSpLocks/>
          </p:cNvCxnSpPr>
          <p:nvPr/>
        </p:nvCxnSpPr>
        <p:spPr>
          <a:xfrm>
            <a:off x="12770387" y="6641669"/>
            <a:ext cx="0" cy="536352"/>
          </a:xfrm>
          <a:prstGeom prst="straightConnector1">
            <a:avLst/>
          </a:prstGeom>
          <a:ln w="25400" cap="rnd">
            <a:solidFill>
              <a:srgbClr val="002060"/>
            </a:solidFill>
            <a:round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>
            <a:extLst>
              <a:ext uri="{FF2B5EF4-FFF2-40B4-BE49-F238E27FC236}">
                <a16:creationId xmlns:a16="http://schemas.microsoft.com/office/drawing/2014/main" id="{16FC3FAF-DF6C-796E-6B4A-7E514E3787CE}"/>
              </a:ext>
            </a:extLst>
          </p:cNvPr>
          <p:cNvCxnSpPr>
            <a:cxnSpLocks/>
            <a:endCxn id="34" idx="0"/>
          </p:cNvCxnSpPr>
          <p:nvPr/>
        </p:nvCxnSpPr>
        <p:spPr>
          <a:xfrm>
            <a:off x="5313910" y="3943351"/>
            <a:ext cx="2" cy="585029"/>
          </a:xfrm>
          <a:prstGeom prst="straightConnector1">
            <a:avLst/>
          </a:prstGeom>
          <a:ln w="25400" cap="rnd">
            <a:solidFill>
              <a:srgbClr val="002060"/>
            </a:solidFill>
            <a:round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2F0BEA2D-B901-AD17-3D07-3F3335DBC12C}"/>
              </a:ext>
            </a:extLst>
          </p:cNvPr>
          <p:cNvGrpSpPr/>
          <p:nvPr/>
        </p:nvGrpSpPr>
        <p:grpSpPr>
          <a:xfrm>
            <a:off x="8718026" y="2047737"/>
            <a:ext cx="8203137" cy="4589739"/>
            <a:chOff x="5812017" y="1365158"/>
            <a:chExt cx="5468758" cy="3059826"/>
          </a:xfrm>
        </p:grpSpPr>
        <p:grpSp>
          <p:nvGrpSpPr>
            <p:cNvPr id="58" name="Группа 57">
              <a:extLst>
                <a:ext uri="{FF2B5EF4-FFF2-40B4-BE49-F238E27FC236}">
                  <a16:creationId xmlns:a16="http://schemas.microsoft.com/office/drawing/2014/main" id="{95E997EC-85E6-035C-A278-A8B7A3201619}"/>
                </a:ext>
              </a:extLst>
            </p:cNvPr>
            <p:cNvGrpSpPr/>
            <p:nvPr/>
          </p:nvGrpSpPr>
          <p:grpSpPr>
            <a:xfrm>
              <a:off x="5812017" y="3029572"/>
              <a:ext cx="5468758" cy="1395412"/>
              <a:chOff x="5725931" y="2934355"/>
              <a:chExt cx="5468758" cy="1395412"/>
            </a:xfrm>
          </p:grpSpPr>
          <p:sp>
            <p:nvSpPr>
              <p:cNvPr id="40" name="Скругленный прямоугольник 39">
                <a:extLst>
                  <a:ext uri="{FF2B5EF4-FFF2-40B4-BE49-F238E27FC236}">
                    <a16:creationId xmlns:a16="http://schemas.microsoft.com/office/drawing/2014/main" id="{2EFEA5BB-01DF-A0F6-BD71-B1444DDBC02D}"/>
                  </a:ext>
                </a:extLst>
              </p:cNvPr>
              <p:cNvSpPr/>
              <p:nvPr/>
            </p:nvSpPr>
            <p:spPr>
              <a:xfrm>
                <a:off x="5725931" y="2934355"/>
                <a:ext cx="5468758" cy="1395412"/>
              </a:xfrm>
              <a:prstGeom prst="roundRect">
                <a:avLst>
                  <a:gd name="adj" fmla="val 6196"/>
                </a:avLst>
              </a:prstGeom>
              <a:solidFill>
                <a:srgbClr val="FFB3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700" dirty="0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8BDD051-63BE-78CD-FBC8-2B89BA111A24}"/>
                  </a:ext>
                </a:extLst>
              </p:cNvPr>
              <p:cNvSpPr txBox="1"/>
              <p:nvPr/>
            </p:nvSpPr>
            <p:spPr>
              <a:xfrm>
                <a:off x="5857518" y="3453601"/>
                <a:ext cx="522667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ru-RU" sz="2100" dirty="0">
                    <a:solidFill>
                      <a:srgbClr val="002060"/>
                    </a:solidFill>
                    <a:latin typeface="Arial" panose="020B0604020202020204" pitchFamily="34" charset="0"/>
                    <a:ea typeface="Lato" panose="020F0502020204030203" pitchFamily="34" charset="0"/>
                    <a:cs typeface="Arial" panose="020B0604020202020204" pitchFamily="34" charset="0"/>
                  </a:rPr>
                  <a:t>На основе результатов участников формируется общий результат, представленный в виде инфографических </a:t>
                </a:r>
                <a:br>
                  <a:rPr lang="ru-RU" sz="2100" dirty="0">
                    <a:solidFill>
                      <a:srgbClr val="002060"/>
                    </a:solidFill>
                    <a:latin typeface="Arial" panose="020B0604020202020204" pitchFamily="34" charset="0"/>
                    <a:ea typeface="Lato" panose="020F0502020204030203" pitchFamily="34" charset="0"/>
                    <a:cs typeface="Arial" panose="020B0604020202020204" pitchFamily="34" charset="0"/>
                  </a:rPr>
                </a:br>
                <a:r>
                  <a:rPr lang="ru-RU" sz="2100" dirty="0">
                    <a:solidFill>
                      <a:srgbClr val="002060"/>
                    </a:solidFill>
                    <a:latin typeface="Arial" panose="020B0604020202020204" pitchFamily="34" charset="0"/>
                    <a:ea typeface="Lato" panose="020F0502020204030203" pitchFamily="34" charset="0"/>
                    <a:cs typeface="Arial" panose="020B0604020202020204" pitchFamily="34" charset="0"/>
                  </a:rPr>
                  <a:t>виджетов: карт, графиков, галерей, «облаков тегов» и пр.</a:t>
                </a:r>
              </a:p>
            </p:txBody>
          </p:sp>
          <p:sp>
            <p:nvSpPr>
              <p:cNvPr id="42" name="Овал 41">
                <a:extLst>
                  <a:ext uri="{FF2B5EF4-FFF2-40B4-BE49-F238E27FC236}">
                    <a16:creationId xmlns:a16="http://schemas.microsoft.com/office/drawing/2014/main" id="{5C4F87F1-17F8-42D1-2380-0136A0F4F89D}"/>
                  </a:ext>
                </a:extLst>
              </p:cNvPr>
              <p:cNvSpPr/>
              <p:nvPr/>
            </p:nvSpPr>
            <p:spPr>
              <a:xfrm>
                <a:off x="5886620" y="3065206"/>
                <a:ext cx="369332" cy="36933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700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4B49223-CF9C-D47D-FF00-85F3DD3DEDCF}"/>
                  </a:ext>
                </a:extLst>
              </p:cNvPr>
              <p:cNvSpPr txBox="1"/>
              <p:nvPr/>
            </p:nvSpPr>
            <p:spPr>
              <a:xfrm>
                <a:off x="5943104" y="3067882"/>
                <a:ext cx="3228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700" b="1" dirty="0">
                    <a:solidFill>
                      <a:srgbClr val="FFB36D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3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A3FC800-180B-0B20-7CB8-F3BCC4ADA1F7}"/>
                  </a:ext>
                </a:extLst>
              </p:cNvPr>
              <p:cNvSpPr txBox="1"/>
              <p:nvPr/>
            </p:nvSpPr>
            <p:spPr>
              <a:xfrm>
                <a:off x="6294260" y="3067709"/>
                <a:ext cx="43799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7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Lato" panose="020F0502020204030203" pitchFamily="34" charset="0"/>
                    <a:cs typeface="Arial" panose="020B0604020202020204" pitchFamily="34" charset="0"/>
                  </a:rPr>
                  <a:t>Общий результат</a:t>
                </a:r>
              </a:p>
            </p:txBody>
          </p:sp>
        </p:grpSp>
        <p:pic>
          <p:nvPicPr>
            <p:cNvPr id="76" name="Рисунок 75">
              <a:extLst>
                <a:ext uri="{FF2B5EF4-FFF2-40B4-BE49-F238E27FC236}">
                  <a16:creationId xmlns:a16="http://schemas.microsoft.com/office/drawing/2014/main" id="{D5DA5097-5773-E3AA-7CDD-1DED473D1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26585" y="1365158"/>
              <a:ext cx="2564399" cy="1703494"/>
            </a:xfrm>
            <a:prstGeom prst="rect">
              <a:avLst/>
            </a:prstGeom>
          </p:spPr>
        </p:pic>
      </p:grpSp>
      <p:sp>
        <p:nvSpPr>
          <p:cNvPr id="5" name="Text 0">
            <a:extLst>
              <a:ext uri="{FF2B5EF4-FFF2-40B4-BE49-F238E27FC236}">
                <a16:creationId xmlns:a16="http://schemas.microsoft.com/office/drawing/2014/main" id="{EA3B717D-F5D9-B2EC-9BBB-8B083E8ECA6B}"/>
              </a:ext>
            </a:extLst>
          </p:cNvPr>
          <p:cNvSpPr/>
          <p:nvPr/>
        </p:nvSpPr>
        <p:spPr>
          <a:xfrm>
            <a:off x="933449" y="926086"/>
            <a:ext cx="11535641" cy="52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выполнения проектного задания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1E740E-1579-3D90-5EA9-CF3FA8D824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02994" y="685199"/>
            <a:ext cx="2354375" cy="4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2826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E935CB4B-0A61-5731-D3A9-80EFA28ADEB8}"/>
              </a:ext>
            </a:extLst>
          </p:cNvPr>
          <p:cNvSpPr/>
          <p:nvPr/>
        </p:nvSpPr>
        <p:spPr>
          <a:xfrm>
            <a:off x="996289" y="7219904"/>
            <a:ext cx="2051711" cy="7342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5E5303E9-5722-9C5B-D47C-8570D07523C1}"/>
              </a:ext>
            </a:extLst>
          </p:cNvPr>
          <p:cNvSpPr/>
          <p:nvPr/>
        </p:nvSpPr>
        <p:spPr>
          <a:xfrm>
            <a:off x="930973" y="781725"/>
            <a:ext cx="4970171" cy="734238"/>
          </a:xfrm>
          <a:prstGeom prst="roundRect">
            <a:avLst>
              <a:gd name="adj" fmla="val 50000"/>
            </a:avLst>
          </a:prstGeom>
          <a:solidFill>
            <a:srgbClr val="FFE0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8B5B8CC9-FBD8-A9CF-AAB6-87330A638DF7}"/>
              </a:ext>
            </a:extLst>
          </p:cNvPr>
          <p:cNvSpPr/>
          <p:nvPr/>
        </p:nvSpPr>
        <p:spPr>
          <a:xfrm>
            <a:off x="1165314" y="952499"/>
            <a:ext cx="8210550" cy="734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ru-RU" sz="4200" b="1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Межвозрастные</a:t>
            </a:r>
            <a:endParaRPr lang="en-US" sz="4200" b="1" dirty="0">
              <a:solidFill>
                <a:srgbClr val="0D2D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138CD1-9595-6564-4EEF-B0AFE13DBA1C}"/>
              </a:ext>
            </a:extLst>
          </p:cNvPr>
          <p:cNvSpPr txBox="1"/>
          <p:nvPr/>
        </p:nvSpPr>
        <p:spPr>
          <a:xfrm>
            <a:off x="933450" y="2256438"/>
            <a:ext cx="6684671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800"/>
              </a:spcBef>
              <a:buClr>
                <a:schemeClr val="tx1"/>
              </a:buClr>
              <a:buSzPct val="120000"/>
              <a:tabLst>
                <a:tab pos="268288" algn="l"/>
              </a:tabLst>
            </a:pPr>
            <a:r>
              <a:rPr lang="ru-RU" sz="26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Цель:</a:t>
            </a:r>
            <a: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проанализировать опыт персонажей литературных произведений, поделиться мнением </a:t>
            </a:r>
            <a:b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</a:br>
            <a: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о прочитанных произведениях.</a:t>
            </a:r>
          </a:p>
          <a:p>
            <a:pPr algn="just">
              <a:spcBef>
                <a:spcPts val="1800"/>
              </a:spcBef>
              <a:buClr>
                <a:schemeClr val="tx1"/>
              </a:buClr>
              <a:buSzPct val="120000"/>
              <a:tabLst>
                <a:tab pos="268288" algn="l"/>
              </a:tabLst>
            </a:pPr>
            <a:r>
              <a:rPr lang="ru-RU" sz="26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В зависимости от возраста </a:t>
            </a:r>
            <a: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участника для анализа может быть выбрана</a:t>
            </a:r>
            <a:b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</a:br>
            <a: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как простая для понимания литература, так и произведение, затрагивающее более сложные морально-нравственные вопросы.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A1F5E9-71BE-2644-7181-8B2700797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0" y="2170867"/>
            <a:ext cx="9208681" cy="64701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839078-04F9-DA74-E35E-D22EA6C49699}"/>
              </a:ext>
            </a:extLst>
          </p:cNvPr>
          <p:cNvSpPr txBox="1"/>
          <p:nvPr/>
        </p:nvSpPr>
        <p:spPr>
          <a:xfrm>
            <a:off x="1276439" y="7333107"/>
            <a:ext cx="171331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27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7-10 лет</a:t>
            </a:r>
            <a:endParaRPr lang="en-US" altLang="ru-RU" sz="27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1CAB41BB-EE30-B5A1-B000-07378B309FB1}"/>
              </a:ext>
            </a:extLst>
          </p:cNvPr>
          <p:cNvSpPr/>
          <p:nvPr/>
        </p:nvSpPr>
        <p:spPr>
          <a:xfrm>
            <a:off x="3232009" y="7219904"/>
            <a:ext cx="2051711" cy="7342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DE7F08-0AAE-F789-B48C-A8D938152567}"/>
              </a:ext>
            </a:extLst>
          </p:cNvPr>
          <p:cNvSpPr txBox="1"/>
          <p:nvPr/>
        </p:nvSpPr>
        <p:spPr>
          <a:xfrm>
            <a:off x="3385159" y="7333107"/>
            <a:ext cx="19550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27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11-13 лет</a:t>
            </a:r>
            <a:endParaRPr lang="en-US" altLang="ru-RU" sz="27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73821ED-2B3C-60A9-23E3-79D478D0C346}"/>
              </a:ext>
            </a:extLst>
          </p:cNvPr>
          <p:cNvSpPr/>
          <p:nvPr/>
        </p:nvSpPr>
        <p:spPr>
          <a:xfrm>
            <a:off x="996289" y="8118145"/>
            <a:ext cx="2051711" cy="7342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9631B8-46F1-7A95-A0F2-57FD6D5AAF8E}"/>
              </a:ext>
            </a:extLst>
          </p:cNvPr>
          <p:cNvSpPr txBox="1"/>
          <p:nvPr/>
        </p:nvSpPr>
        <p:spPr>
          <a:xfrm>
            <a:off x="1149439" y="8231348"/>
            <a:ext cx="19550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27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14-15 лет</a:t>
            </a:r>
            <a:endParaRPr lang="en-US" altLang="ru-RU" sz="27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01DDBB69-1157-A110-82DD-D492D7EEF1EA}"/>
              </a:ext>
            </a:extLst>
          </p:cNvPr>
          <p:cNvSpPr/>
          <p:nvPr/>
        </p:nvSpPr>
        <p:spPr>
          <a:xfrm>
            <a:off x="3205784" y="8118145"/>
            <a:ext cx="2051711" cy="7342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E8D6F8-C9B1-9DF5-CE88-15A39873DA6A}"/>
              </a:ext>
            </a:extLst>
          </p:cNvPr>
          <p:cNvSpPr txBox="1"/>
          <p:nvPr/>
        </p:nvSpPr>
        <p:spPr>
          <a:xfrm>
            <a:off x="3358934" y="8231348"/>
            <a:ext cx="19550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27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16-18 лет</a:t>
            </a:r>
            <a:endParaRPr lang="en-US" altLang="ru-RU" sz="27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9BADB7-9421-CCCA-C4B1-484E4945F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2994" y="685199"/>
            <a:ext cx="2354375" cy="4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455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5E5303E9-5722-9C5B-D47C-8570D07523C1}"/>
              </a:ext>
            </a:extLst>
          </p:cNvPr>
          <p:cNvSpPr/>
          <p:nvPr/>
        </p:nvSpPr>
        <p:spPr>
          <a:xfrm>
            <a:off x="930973" y="781725"/>
            <a:ext cx="8147711" cy="734238"/>
          </a:xfrm>
          <a:prstGeom prst="roundRect">
            <a:avLst>
              <a:gd name="adj" fmla="val 50000"/>
            </a:avLst>
          </a:prstGeom>
          <a:solidFill>
            <a:srgbClr val="FFE0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8B5B8CC9-FBD8-A9CF-AAB6-87330A638DF7}"/>
              </a:ext>
            </a:extLst>
          </p:cNvPr>
          <p:cNvSpPr/>
          <p:nvPr/>
        </p:nvSpPr>
        <p:spPr>
          <a:xfrm>
            <a:off x="1165314" y="952499"/>
            <a:ext cx="8210550" cy="734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ru-RU" sz="4200" b="1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Связаны с реальной жизнью</a:t>
            </a:r>
            <a:endParaRPr lang="en-US" sz="4200" b="1" dirty="0">
              <a:solidFill>
                <a:srgbClr val="0D2D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138CD1-9595-6564-4EEF-B0AFE13DBA1C}"/>
              </a:ext>
            </a:extLst>
          </p:cNvPr>
          <p:cNvSpPr txBox="1"/>
          <p:nvPr/>
        </p:nvSpPr>
        <p:spPr>
          <a:xfrm>
            <a:off x="933450" y="2612038"/>
            <a:ext cx="6587489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800"/>
              </a:spcBef>
              <a:buClr>
                <a:schemeClr val="tx1"/>
              </a:buClr>
              <a:buSzPct val="120000"/>
              <a:tabLst>
                <a:tab pos="268288" algn="l"/>
              </a:tabLst>
            </a:pP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Цель: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исследовать управление бюджетом и понять, умеют ли школьники рационально использовать карманные деньги.</a:t>
            </a:r>
          </a:p>
          <a:p>
            <a:pPr algn="just">
              <a:spcBef>
                <a:spcPts val="1800"/>
              </a:spcBef>
              <a:buClr>
                <a:schemeClr val="tx1"/>
              </a:buClr>
              <a:buSzPct val="120000"/>
              <a:tabLst>
                <a:tab pos="268288" algn="l"/>
              </a:tabLst>
            </a:pP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Проектное задание помогает разобраться с понятием «семейный бюджет» на близком для школьника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практическом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примере — карманных деньгах, а также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связан с решением реальной жизненной задачи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— будущим планированием семейного бюджета.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5C5CAAB-303F-C4FF-0BF2-EA1999314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2419" y="2253275"/>
            <a:ext cx="9048661" cy="64106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88D68B-2B3C-0B97-3B8D-4C5F1ED5A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2994" y="685199"/>
            <a:ext cx="2354375" cy="4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8548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A8D42A-DD35-FACF-CB32-BA576E657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640" y="2592061"/>
            <a:ext cx="16433967" cy="7167867"/>
          </a:xfrm>
          <a:prstGeom prst="rect">
            <a:avLst/>
          </a:prstGeom>
        </p:spPr>
      </p:pic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C6322A56-A06E-BA99-7305-8DE45D5FF27B}"/>
              </a:ext>
            </a:extLst>
          </p:cNvPr>
          <p:cNvSpPr/>
          <p:nvPr/>
        </p:nvSpPr>
        <p:spPr>
          <a:xfrm>
            <a:off x="4111959" y="780232"/>
            <a:ext cx="6180903" cy="116286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81F22392-16B4-C6FD-DE91-62D0FE739798}"/>
              </a:ext>
            </a:extLst>
          </p:cNvPr>
          <p:cNvSpPr/>
          <p:nvPr/>
        </p:nvSpPr>
        <p:spPr>
          <a:xfrm>
            <a:off x="596767" y="809065"/>
            <a:ext cx="3131172" cy="734238"/>
          </a:xfrm>
          <a:prstGeom prst="roundRect">
            <a:avLst>
              <a:gd name="adj" fmla="val 50000"/>
            </a:avLst>
          </a:prstGeom>
          <a:solidFill>
            <a:srgbClr val="FFE0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E42436-4A06-3519-14C7-28B446EC0151}"/>
              </a:ext>
            </a:extLst>
          </p:cNvPr>
          <p:cNvSpPr txBox="1"/>
          <p:nvPr/>
        </p:nvSpPr>
        <p:spPr>
          <a:xfrm>
            <a:off x="619646" y="811803"/>
            <a:ext cx="312296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8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Библиотека</a:t>
            </a:r>
            <a:endParaRPr lang="en" sz="3800" b="1" dirty="0">
              <a:solidFill>
                <a:srgbClr val="002060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82A755-45A6-F09A-9131-8FAC3BED8D4D}"/>
              </a:ext>
            </a:extLst>
          </p:cNvPr>
          <p:cNvSpPr txBox="1"/>
          <p:nvPr/>
        </p:nvSpPr>
        <p:spPr>
          <a:xfrm>
            <a:off x="4271863" y="839950"/>
            <a:ext cx="59101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Фильтрация по предметам </a:t>
            </a:r>
            <a:b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</a:br>
            <a: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и уровням общего образования</a:t>
            </a:r>
            <a:endParaRPr lang="en-US" altLang="ru-RU" sz="28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ru-RU" sz="2800" dirty="0">
              <a:solidFill>
                <a:srgbClr val="0D2D67"/>
              </a:solidFill>
              <a:latin typeface="Lato Regular" pitchFamily="34" charset="0"/>
              <a:ea typeface="Lato Regular" pitchFamily="34" charset="-122"/>
              <a:cs typeface="Lato Regular" pitchFamily="34" charset="-120"/>
              <a:sym typeface="Arial"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DB47FECE-08B8-B445-0F12-D48290E93997}"/>
              </a:ext>
            </a:extLst>
          </p:cNvPr>
          <p:cNvCxnSpPr>
            <a:cxnSpLocks/>
          </p:cNvCxnSpPr>
          <p:nvPr/>
        </p:nvCxnSpPr>
        <p:spPr>
          <a:xfrm>
            <a:off x="5945817" y="1966546"/>
            <a:ext cx="0" cy="1855177"/>
          </a:xfrm>
          <a:prstGeom prst="straightConnector1">
            <a:avLst/>
          </a:prstGeom>
          <a:ln w="28575">
            <a:solidFill>
              <a:srgbClr val="011F6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7F7F26E4-65B7-1270-57A5-D030713A4EA5}"/>
              </a:ext>
            </a:extLst>
          </p:cNvPr>
          <p:cNvSpPr/>
          <p:nvPr/>
        </p:nvSpPr>
        <p:spPr>
          <a:xfrm>
            <a:off x="11049547" y="780232"/>
            <a:ext cx="6180902" cy="116286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6B5173-5B5B-9D82-780D-EA67FFAD5ADE}"/>
              </a:ext>
            </a:extLst>
          </p:cNvPr>
          <p:cNvSpPr txBox="1"/>
          <p:nvPr/>
        </p:nvSpPr>
        <p:spPr>
          <a:xfrm>
            <a:off x="11117179" y="878450"/>
            <a:ext cx="60314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Полнотекстовый поиск проектных заданий вынесен отдельно </a:t>
            </a:r>
            <a:endParaRPr lang="en-US" altLang="ru-RU" sz="28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ru-RU" sz="2800" dirty="0">
              <a:solidFill>
                <a:srgbClr val="0D2D67"/>
              </a:solidFill>
              <a:latin typeface="Lato Regular" pitchFamily="34" charset="0"/>
              <a:ea typeface="Lato Regular" pitchFamily="34" charset="-122"/>
              <a:cs typeface="Lato Regular" pitchFamily="34" charset="-120"/>
              <a:sym typeface="Arial"/>
            </a:endParaRP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1E9B916B-FB13-5E5F-7170-C95E7478E4C0}"/>
              </a:ext>
            </a:extLst>
          </p:cNvPr>
          <p:cNvCxnSpPr>
            <a:cxnSpLocks/>
          </p:cNvCxnSpPr>
          <p:nvPr/>
        </p:nvCxnSpPr>
        <p:spPr>
          <a:xfrm>
            <a:off x="12709398" y="1966546"/>
            <a:ext cx="0" cy="461344"/>
          </a:xfrm>
          <a:prstGeom prst="straightConnector1">
            <a:avLst/>
          </a:prstGeom>
          <a:ln w="28575">
            <a:solidFill>
              <a:srgbClr val="011F6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4444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A500821-B0F4-766C-AE86-48E04B697FC7}"/>
              </a:ext>
            </a:extLst>
          </p:cNvPr>
          <p:cNvGrpSpPr/>
          <p:nvPr/>
        </p:nvGrpSpPr>
        <p:grpSpPr>
          <a:xfrm>
            <a:off x="-437709" y="172748"/>
            <a:ext cx="18844934" cy="10698628"/>
            <a:chOff x="-437709" y="172748"/>
            <a:chExt cx="18844934" cy="10698628"/>
          </a:xfrm>
        </p:grpSpPr>
        <p:sp>
          <p:nvSpPr>
            <p:cNvPr id="14" name="5-конечная звезда 13">
              <a:extLst>
                <a:ext uri="{FF2B5EF4-FFF2-40B4-BE49-F238E27FC236}">
                  <a16:creationId xmlns:a16="http://schemas.microsoft.com/office/drawing/2014/main" id="{4506B08F-09E0-1461-5A03-D5468963C03B}"/>
                </a:ext>
              </a:extLst>
            </p:cNvPr>
            <p:cNvSpPr/>
            <p:nvPr/>
          </p:nvSpPr>
          <p:spPr>
            <a:xfrm rot="17893831">
              <a:off x="9983586" y="8127731"/>
              <a:ext cx="2743645" cy="2743645"/>
            </a:xfrm>
            <a:prstGeom prst="star5">
              <a:avLst/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5-конечная звезда 14">
              <a:extLst>
                <a:ext uri="{FF2B5EF4-FFF2-40B4-BE49-F238E27FC236}">
                  <a16:creationId xmlns:a16="http://schemas.microsoft.com/office/drawing/2014/main" id="{DF8DF9FA-CC91-E035-8036-828E65AB3277}"/>
                </a:ext>
              </a:extLst>
            </p:cNvPr>
            <p:cNvSpPr/>
            <p:nvPr/>
          </p:nvSpPr>
          <p:spPr>
            <a:xfrm rot="18154311">
              <a:off x="15974367" y="8448195"/>
              <a:ext cx="1167450" cy="116745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5-конечная звезда 15">
              <a:extLst>
                <a:ext uri="{FF2B5EF4-FFF2-40B4-BE49-F238E27FC236}">
                  <a16:creationId xmlns:a16="http://schemas.microsoft.com/office/drawing/2014/main" id="{B4C82E92-8DBD-F0A8-C012-6ED3BB8F955D}"/>
                </a:ext>
              </a:extLst>
            </p:cNvPr>
            <p:cNvSpPr/>
            <p:nvPr/>
          </p:nvSpPr>
          <p:spPr>
            <a:xfrm rot="18563229">
              <a:off x="5803415" y="8838948"/>
              <a:ext cx="863854" cy="863854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5-конечная звезда 17">
              <a:extLst>
                <a:ext uri="{FF2B5EF4-FFF2-40B4-BE49-F238E27FC236}">
                  <a16:creationId xmlns:a16="http://schemas.microsoft.com/office/drawing/2014/main" id="{5F46DFF9-8A5A-76E3-0D25-52D616E60750}"/>
                </a:ext>
              </a:extLst>
            </p:cNvPr>
            <p:cNvSpPr/>
            <p:nvPr/>
          </p:nvSpPr>
          <p:spPr>
            <a:xfrm rot="18563229">
              <a:off x="13883928" y="7195971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5-конечная звезда 18">
              <a:extLst>
                <a:ext uri="{FF2B5EF4-FFF2-40B4-BE49-F238E27FC236}">
                  <a16:creationId xmlns:a16="http://schemas.microsoft.com/office/drawing/2014/main" id="{FA452930-4253-83B6-3E0C-E2F196A25551}"/>
                </a:ext>
              </a:extLst>
            </p:cNvPr>
            <p:cNvSpPr/>
            <p:nvPr/>
          </p:nvSpPr>
          <p:spPr>
            <a:xfrm rot="18563229">
              <a:off x="17935098" y="5567608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5-конечная звезда 19">
              <a:extLst>
                <a:ext uri="{FF2B5EF4-FFF2-40B4-BE49-F238E27FC236}">
                  <a16:creationId xmlns:a16="http://schemas.microsoft.com/office/drawing/2014/main" id="{91C2D00E-DB89-B5EE-E06C-5AED79F86B5E}"/>
                </a:ext>
              </a:extLst>
            </p:cNvPr>
            <p:cNvSpPr/>
            <p:nvPr/>
          </p:nvSpPr>
          <p:spPr>
            <a:xfrm rot="18563229">
              <a:off x="17314177" y="2539961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5-конечная звезда 20">
              <a:extLst>
                <a:ext uri="{FF2B5EF4-FFF2-40B4-BE49-F238E27FC236}">
                  <a16:creationId xmlns:a16="http://schemas.microsoft.com/office/drawing/2014/main" id="{6E16B545-864E-454E-3720-BC075FF02208}"/>
                </a:ext>
              </a:extLst>
            </p:cNvPr>
            <p:cNvSpPr/>
            <p:nvPr/>
          </p:nvSpPr>
          <p:spPr>
            <a:xfrm rot="18154311">
              <a:off x="13654035" y="172748"/>
              <a:ext cx="1094439" cy="1094439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5-конечная звезда 21">
              <a:extLst>
                <a:ext uri="{FF2B5EF4-FFF2-40B4-BE49-F238E27FC236}">
                  <a16:creationId xmlns:a16="http://schemas.microsoft.com/office/drawing/2014/main" id="{2AA435CE-1F9C-1B14-BB8A-20E17AD673D7}"/>
                </a:ext>
              </a:extLst>
            </p:cNvPr>
            <p:cNvSpPr/>
            <p:nvPr/>
          </p:nvSpPr>
          <p:spPr>
            <a:xfrm rot="18563229">
              <a:off x="1032778" y="3479760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5-конечная звезда 23">
              <a:extLst>
                <a:ext uri="{FF2B5EF4-FFF2-40B4-BE49-F238E27FC236}">
                  <a16:creationId xmlns:a16="http://schemas.microsoft.com/office/drawing/2014/main" id="{24FBC078-EF05-CBE8-F108-8A4E2926D22A}"/>
                </a:ext>
              </a:extLst>
            </p:cNvPr>
            <p:cNvSpPr/>
            <p:nvPr/>
          </p:nvSpPr>
          <p:spPr>
            <a:xfrm rot="19008560">
              <a:off x="5017853" y="679005"/>
              <a:ext cx="1167450" cy="116745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5-конечная звезда 27">
              <a:extLst>
                <a:ext uri="{FF2B5EF4-FFF2-40B4-BE49-F238E27FC236}">
                  <a16:creationId xmlns:a16="http://schemas.microsoft.com/office/drawing/2014/main" id="{2BADC790-D568-98C9-CCF8-A394A1A178C4}"/>
                </a:ext>
              </a:extLst>
            </p:cNvPr>
            <p:cNvSpPr/>
            <p:nvPr/>
          </p:nvSpPr>
          <p:spPr>
            <a:xfrm rot="375276">
              <a:off x="10898329" y="1773160"/>
              <a:ext cx="1921265" cy="1921265"/>
            </a:xfrm>
            <a:prstGeom prst="star5">
              <a:avLst/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5-конечная звезда 28">
              <a:extLst>
                <a:ext uri="{FF2B5EF4-FFF2-40B4-BE49-F238E27FC236}">
                  <a16:creationId xmlns:a16="http://schemas.microsoft.com/office/drawing/2014/main" id="{60E74391-E64C-7DAF-2965-35AD446F8C95}"/>
                </a:ext>
              </a:extLst>
            </p:cNvPr>
            <p:cNvSpPr/>
            <p:nvPr/>
          </p:nvSpPr>
          <p:spPr>
            <a:xfrm rot="18563229">
              <a:off x="8119378" y="1498561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5-конечная звезда 29">
              <a:extLst>
                <a:ext uri="{FF2B5EF4-FFF2-40B4-BE49-F238E27FC236}">
                  <a16:creationId xmlns:a16="http://schemas.microsoft.com/office/drawing/2014/main" id="{C2AEED5C-9D3F-E935-F489-D5B3A7429479}"/>
                </a:ext>
              </a:extLst>
            </p:cNvPr>
            <p:cNvSpPr/>
            <p:nvPr/>
          </p:nvSpPr>
          <p:spPr>
            <a:xfrm rot="1890895">
              <a:off x="14774161" y="4515522"/>
              <a:ext cx="1363340" cy="136334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5-конечная звезда 30">
              <a:extLst>
                <a:ext uri="{FF2B5EF4-FFF2-40B4-BE49-F238E27FC236}">
                  <a16:creationId xmlns:a16="http://schemas.microsoft.com/office/drawing/2014/main" id="{B324B4B4-924E-3C78-8886-454891371C61}"/>
                </a:ext>
              </a:extLst>
            </p:cNvPr>
            <p:cNvSpPr/>
            <p:nvPr/>
          </p:nvSpPr>
          <p:spPr>
            <a:xfrm rot="17596028">
              <a:off x="6253939" y="6277824"/>
              <a:ext cx="472126" cy="472126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2" name="5-конечная звезда 31">
              <a:extLst>
                <a:ext uri="{FF2B5EF4-FFF2-40B4-BE49-F238E27FC236}">
                  <a16:creationId xmlns:a16="http://schemas.microsoft.com/office/drawing/2014/main" id="{945F25BD-7DB1-494A-5BB0-DFEB80067AF9}"/>
                </a:ext>
              </a:extLst>
            </p:cNvPr>
            <p:cNvSpPr/>
            <p:nvPr/>
          </p:nvSpPr>
          <p:spPr>
            <a:xfrm rot="18154311">
              <a:off x="-437709" y="1422534"/>
              <a:ext cx="1167450" cy="116745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8" name="5-конечная звезда 37">
              <a:extLst>
                <a:ext uri="{FF2B5EF4-FFF2-40B4-BE49-F238E27FC236}">
                  <a16:creationId xmlns:a16="http://schemas.microsoft.com/office/drawing/2014/main" id="{DECFDD28-DD70-1952-3723-0B1588F38980}"/>
                </a:ext>
              </a:extLst>
            </p:cNvPr>
            <p:cNvSpPr/>
            <p:nvPr/>
          </p:nvSpPr>
          <p:spPr>
            <a:xfrm rot="1034967">
              <a:off x="1139414" y="7642007"/>
              <a:ext cx="1990171" cy="1990171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9" name="5-конечная звезда 38">
              <a:extLst>
                <a:ext uri="{FF2B5EF4-FFF2-40B4-BE49-F238E27FC236}">
                  <a16:creationId xmlns:a16="http://schemas.microsoft.com/office/drawing/2014/main" id="{01762EA8-5D5C-C8F6-AF73-D1BA38FE84DD}"/>
                </a:ext>
              </a:extLst>
            </p:cNvPr>
            <p:cNvSpPr/>
            <p:nvPr/>
          </p:nvSpPr>
          <p:spPr>
            <a:xfrm rot="18563229">
              <a:off x="4194150" y="8189294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81F22392-16B4-C6FD-DE91-62D0FE739798}"/>
              </a:ext>
            </a:extLst>
          </p:cNvPr>
          <p:cNvSpPr/>
          <p:nvPr/>
        </p:nvSpPr>
        <p:spPr>
          <a:xfrm>
            <a:off x="650458" y="809065"/>
            <a:ext cx="3302226" cy="1482866"/>
          </a:xfrm>
          <a:prstGeom prst="roundRect">
            <a:avLst>
              <a:gd name="adj" fmla="val 50000"/>
            </a:avLst>
          </a:prstGeom>
          <a:solidFill>
            <a:srgbClr val="FFE0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E42436-4A06-3519-14C7-28B446EC0151}"/>
              </a:ext>
            </a:extLst>
          </p:cNvPr>
          <p:cNvSpPr txBox="1"/>
          <p:nvPr/>
        </p:nvSpPr>
        <p:spPr>
          <a:xfrm>
            <a:off x="608060" y="820215"/>
            <a:ext cx="3430264" cy="139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Проектные задания</a:t>
            </a:r>
            <a:endParaRPr lang="en" sz="4200" dirty="0">
              <a:solidFill>
                <a:srgbClr val="002060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F0FB4D59-0D78-66ED-55F5-84B92C52A6BA}"/>
              </a:ext>
            </a:extLst>
          </p:cNvPr>
          <p:cNvSpPr/>
          <p:nvPr/>
        </p:nvSpPr>
        <p:spPr>
          <a:xfrm>
            <a:off x="14085630" y="826779"/>
            <a:ext cx="3658968" cy="2249729"/>
          </a:xfrm>
          <a:prstGeom prst="roundRect">
            <a:avLst>
              <a:gd name="adj" fmla="val 20340"/>
            </a:avLst>
          </a:prstGeom>
          <a:solidFill>
            <a:srgbClr val="FFDF6D"/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76BA8B-2FDC-53F5-99A1-184D9DD0BC95}"/>
              </a:ext>
            </a:extLst>
          </p:cNvPr>
          <p:cNvSpPr txBox="1"/>
          <p:nvPr/>
        </p:nvSpPr>
        <p:spPr>
          <a:xfrm>
            <a:off x="14415536" y="948489"/>
            <a:ext cx="30148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altLang="ru-RU" sz="22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Анкета для фиксации результатов исследования или эксперимента участника проектного задания</a:t>
            </a:r>
            <a:endParaRPr lang="en-US" altLang="ru-RU" sz="22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ru-RU" sz="2200" dirty="0">
              <a:solidFill>
                <a:srgbClr val="0D2D67"/>
              </a:solidFill>
              <a:latin typeface="Lato Regular" pitchFamily="34" charset="0"/>
              <a:ea typeface="Lato Regular" pitchFamily="34" charset="-122"/>
              <a:cs typeface="Lato Regular" pitchFamily="34" charset="-120"/>
              <a:sym typeface="Arial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B4CBD29-D1D2-1C9C-7B49-6626758A1175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13479774" y="1941703"/>
            <a:ext cx="605856" cy="9941"/>
          </a:xfrm>
          <a:prstGeom prst="straightConnector1">
            <a:avLst/>
          </a:prstGeom>
          <a:ln w="25400">
            <a:solidFill>
              <a:srgbClr val="011F6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685CB117-A61E-93DC-E760-B7910C66B6BA}"/>
              </a:ext>
            </a:extLst>
          </p:cNvPr>
          <p:cNvCxnSpPr>
            <a:cxnSpLocks/>
          </p:cNvCxnSpPr>
          <p:nvPr/>
        </p:nvCxnSpPr>
        <p:spPr>
          <a:xfrm flipH="1">
            <a:off x="13556967" y="6411125"/>
            <a:ext cx="528662" cy="0"/>
          </a:xfrm>
          <a:prstGeom prst="straightConnector1">
            <a:avLst/>
          </a:prstGeom>
          <a:ln w="25400">
            <a:solidFill>
              <a:srgbClr val="011F6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57AEF097-E491-B0A3-5202-AB5FFB44A2F0}"/>
              </a:ext>
            </a:extLst>
          </p:cNvPr>
          <p:cNvSpPr/>
          <p:nvPr/>
        </p:nvSpPr>
        <p:spPr>
          <a:xfrm>
            <a:off x="608060" y="2906261"/>
            <a:ext cx="3643225" cy="971028"/>
          </a:xfrm>
          <a:prstGeom prst="roundRect">
            <a:avLst>
              <a:gd name="adj" fmla="val 50000"/>
            </a:avLst>
          </a:prstGeom>
          <a:solidFill>
            <a:srgbClr val="FFDF6D"/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EF79E9B-04AF-810E-4F86-184EB2D437C1}"/>
              </a:ext>
            </a:extLst>
          </p:cNvPr>
          <p:cNvSpPr txBox="1"/>
          <p:nvPr/>
        </p:nvSpPr>
        <p:spPr>
          <a:xfrm>
            <a:off x="871791" y="2987817"/>
            <a:ext cx="38416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22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Этапы выполнения проектного задания</a:t>
            </a:r>
            <a:endParaRPr lang="en-US" altLang="ru-RU" sz="22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C545809D-B606-823E-08FE-862A6E8886EB}"/>
              </a:ext>
            </a:extLst>
          </p:cNvPr>
          <p:cNvCxnSpPr>
            <a:cxnSpLocks/>
          </p:cNvCxnSpPr>
          <p:nvPr/>
        </p:nvCxnSpPr>
        <p:spPr>
          <a:xfrm>
            <a:off x="4251285" y="3391840"/>
            <a:ext cx="544556" cy="18862"/>
          </a:xfrm>
          <a:prstGeom prst="straightConnector1">
            <a:avLst/>
          </a:prstGeom>
          <a:ln w="25400">
            <a:solidFill>
              <a:srgbClr val="011F6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AECEB005-2542-63DB-5060-34C0A79813E5}"/>
              </a:ext>
            </a:extLst>
          </p:cNvPr>
          <p:cNvSpPr/>
          <p:nvPr/>
        </p:nvSpPr>
        <p:spPr>
          <a:xfrm>
            <a:off x="625645" y="5692464"/>
            <a:ext cx="3643225" cy="1800748"/>
          </a:xfrm>
          <a:prstGeom prst="roundRect">
            <a:avLst>
              <a:gd name="adj" fmla="val 27617"/>
            </a:avLst>
          </a:prstGeom>
          <a:solidFill>
            <a:srgbClr val="FFDF6D"/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592E524-2AE0-CC4E-ED89-A8085D2E705F}"/>
              </a:ext>
            </a:extLst>
          </p:cNvPr>
          <p:cNvSpPr txBox="1"/>
          <p:nvPr/>
        </p:nvSpPr>
        <p:spPr>
          <a:xfrm>
            <a:off x="889376" y="5843305"/>
            <a:ext cx="38416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22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Виджеты результатов проектного задания доступны из основного раздела</a:t>
            </a:r>
            <a:endParaRPr lang="en-US" altLang="ru-RU" sz="22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6B8BC9D1-37B3-B488-526E-DBAF6D36D80A}"/>
              </a:ext>
            </a:extLst>
          </p:cNvPr>
          <p:cNvCxnSpPr>
            <a:cxnSpLocks/>
          </p:cNvCxnSpPr>
          <p:nvPr/>
        </p:nvCxnSpPr>
        <p:spPr>
          <a:xfrm>
            <a:off x="4268870" y="6411125"/>
            <a:ext cx="526971" cy="0"/>
          </a:xfrm>
          <a:prstGeom prst="straightConnector1">
            <a:avLst/>
          </a:prstGeom>
          <a:ln w="25400">
            <a:solidFill>
              <a:srgbClr val="011F6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35">
            <a:extLst>
              <a:ext uri="{FF2B5EF4-FFF2-40B4-BE49-F238E27FC236}">
                <a16:creationId xmlns:a16="http://schemas.microsoft.com/office/drawing/2014/main" id="{4E6D116B-64F1-1F7F-D48A-889492A8182D}"/>
              </a:ext>
            </a:extLst>
          </p:cNvPr>
          <p:cNvSpPr/>
          <p:nvPr/>
        </p:nvSpPr>
        <p:spPr>
          <a:xfrm>
            <a:off x="14085629" y="5819342"/>
            <a:ext cx="3643225" cy="1129467"/>
          </a:xfrm>
          <a:prstGeom prst="roundRect">
            <a:avLst>
              <a:gd name="adj" fmla="val 34875"/>
            </a:avLst>
          </a:prstGeom>
          <a:solidFill>
            <a:srgbClr val="FFDF6D"/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8BF9E9-579F-2590-6AAD-B47FE80CBCDD}"/>
              </a:ext>
            </a:extLst>
          </p:cNvPr>
          <p:cNvSpPr txBox="1"/>
          <p:nvPr/>
        </p:nvSpPr>
        <p:spPr>
          <a:xfrm>
            <a:off x="14349361" y="5970183"/>
            <a:ext cx="33129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22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Основная информация о проектном задании</a:t>
            </a:r>
            <a:endParaRPr lang="en-US" altLang="ru-RU" sz="22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477" y="846661"/>
            <a:ext cx="8712850" cy="8253723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3208874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31">
            <a:extLst>
              <a:ext uri="{FF2B5EF4-FFF2-40B4-BE49-F238E27FC236}">
                <a16:creationId xmlns:a16="http://schemas.microsoft.com/office/drawing/2014/main" id="{A6571DC1-73BA-AC54-8C19-355C362E1D1D}"/>
              </a:ext>
            </a:extLst>
          </p:cNvPr>
          <p:cNvSpPr/>
          <p:nvPr/>
        </p:nvSpPr>
        <p:spPr>
          <a:xfrm rot="18154311">
            <a:off x="16791544" y="9365988"/>
            <a:ext cx="1167450" cy="1167450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5-конечная звезда 31">
            <a:extLst>
              <a:ext uri="{FF2B5EF4-FFF2-40B4-BE49-F238E27FC236}">
                <a16:creationId xmlns:a16="http://schemas.microsoft.com/office/drawing/2014/main" id="{AEEE324E-68EA-0CF2-6643-939B6C1F5C58}"/>
              </a:ext>
            </a:extLst>
          </p:cNvPr>
          <p:cNvSpPr/>
          <p:nvPr/>
        </p:nvSpPr>
        <p:spPr>
          <a:xfrm rot="18154311">
            <a:off x="4832382" y="676011"/>
            <a:ext cx="1167450" cy="1167450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5-конечная звезда 31">
            <a:extLst>
              <a:ext uri="{FF2B5EF4-FFF2-40B4-BE49-F238E27FC236}">
                <a16:creationId xmlns:a16="http://schemas.microsoft.com/office/drawing/2014/main" id="{96206668-9587-8DAC-124E-1D81829703C0}"/>
              </a:ext>
            </a:extLst>
          </p:cNvPr>
          <p:cNvSpPr/>
          <p:nvPr/>
        </p:nvSpPr>
        <p:spPr>
          <a:xfrm rot="18154311">
            <a:off x="8474459" y="8370045"/>
            <a:ext cx="1167450" cy="1167450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5-конечная звезда 31">
            <a:extLst>
              <a:ext uri="{FF2B5EF4-FFF2-40B4-BE49-F238E27FC236}">
                <a16:creationId xmlns:a16="http://schemas.microsoft.com/office/drawing/2014/main" id="{0B4E74C5-0B64-14D9-AED9-7A821D607265}"/>
              </a:ext>
            </a:extLst>
          </p:cNvPr>
          <p:cNvSpPr/>
          <p:nvPr/>
        </p:nvSpPr>
        <p:spPr>
          <a:xfrm rot="18154311">
            <a:off x="1448786" y="5099799"/>
            <a:ext cx="1167450" cy="1167450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5-конечная звезда 31">
            <a:extLst>
              <a:ext uri="{FF2B5EF4-FFF2-40B4-BE49-F238E27FC236}">
                <a16:creationId xmlns:a16="http://schemas.microsoft.com/office/drawing/2014/main" id="{C49C85A0-16B7-2E31-9C28-1538E33E326D}"/>
              </a:ext>
            </a:extLst>
          </p:cNvPr>
          <p:cNvSpPr/>
          <p:nvPr/>
        </p:nvSpPr>
        <p:spPr>
          <a:xfrm rot="18154311">
            <a:off x="1045607" y="8437710"/>
            <a:ext cx="1542628" cy="1559186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36D786-4076-6FD2-FDFB-79FD506FA5D5}"/>
              </a:ext>
            </a:extLst>
          </p:cNvPr>
          <p:cNvSpPr txBox="1"/>
          <p:nvPr/>
        </p:nvSpPr>
        <p:spPr>
          <a:xfrm>
            <a:off x="531574" y="755205"/>
            <a:ext cx="6797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с результатами</a:t>
            </a:r>
            <a:endParaRPr lang="en" sz="4200" b="1" dirty="0">
              <a:solidFill>
                <a:srgbClr val="002060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12" name="5-конечная звезда 31">
            <a:extLst>
              <a:ext uri="{FF2B5EF4-FFF2-40B4-BE49-F238E27FC236}">
                <a16:creationId xmlns:a16="http://schemas.microsoft.com/office/drawing/2014/main" id="{242CA17F-7E45-8957-61A2-772641DCFAE1}"/>
              </a:ext>
            </a:extLst>
          </p:cNvPr>
          <p:cNvSpPr/>
          <p:nvPr/>
        </p:nvSpPr>
        <p:spPr>
          <a:xfrm rot="18154311">
            <a:off x="14348865" y="977648"/>
            <a:ext cx="1167450" cy="1167450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B13FAB2-C53D-A75B-2FB0-26C9AEDAD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2994" y="685199"/>
            <a:ext cx="2354375" cy="4817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223" y="1746804"/>
            <a:ext cx="7467600" cy="640080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2436" y="1773422"/>
            <a:ext cx="6958873" cy="640080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8762468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4F1F12-63C2-2C82-ACCC-D3F66CBD8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834846" cy="1028700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A01F781B-C91D-E9F5-A20A-1F969975CC52}"/>
              </a:ext>
            </a:extLst>
          </p:cNvPr>
          <p:cNvSpPr/>
          <p:nvPr/>
        </p:nvSpPr>
        <p:spPr>
          <a:xfrm>
            <a:off x="589624" y="6541707"/>
            <a:ext cx="5705798" cy="2860583"/>
          </a:xfrm>
          <a:prstGeom prst="roundRect">
            <a:avLst>
              <a:gd name="adj" fmla="val 20149"/>
            </a:avLst>
          </a:prstGeom>
          <a:solidFill>
            <a:srgbClr val="FFDF6D"/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19761779-828C-9AFF-9D59-3690FFBA3E3C}"/>
              </a:ext>
            </a:extLst>
          </p:cNvPr>
          <p:cNvCxnSpPr>
            <a:cxnSpLocks/>
          </p:cNvCxnSpPr>
          <p:nvPr/>
        </p:nvCxnSpPr>
        <p:spPr>
          <a:xfrm>
            <a:off x="6295422" y="8427821"/>
            <a:ext cx="1042086" cy="0"/>
          </a:xfrm>
          <a:prstGeom prst="straightConnector1">
            <a:avLst/>
          </a:prstGeom>
          <a:ln w="25400">
            <a:solidFill>
              <a:srgbClr val="011F6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0133056-D3C2-2BB6-DC4E-28E9F16D402E}"/>
              </a:ext>
            </a:extLst>
          </p:cNvPr>
          <p:cNvSpPr txBox="1"/>
          <p:nvPr/>
        </p:nvSpPr>
        <p:spPr>
          <a:xfrm>
            <a:off x="930983" y="6936157"/>
            <a:ext cx="50230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800"/>
              </a:spcBef>
              <a:buClr>
                <a:schemeClr val="tx1"/>
              </a:buClr>
              <a:buSzPct val="120000"/>
              <a:tabLst>
                <a:tab pos="268288" algn="l"/>
              </a:tabLst>
            </a:pPr>
            <a:r>
              <a:rPr lang="ru-RU" sz="30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Д</a:t>
            </a:r>
            <a:r>
              <a:rPr lang="ru-RU" altLang="ru-RU" sz="30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обавили фильтрацию результатов по группам (классу, школе и др.) и по отдельным пользователям</a:t>
            </a:r>
            <a:endParaRPr lang="ru-RU" sz="3000" dirty="0">
              <a:solidFill>
                <a:srgbClr val="002060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63B7FE37-FBBD-7DA3-309F-95735E1EEBB0}"/>
              </a:ext>
            </a:extLst>
          </p:cNvPr>
          <p:cNvSpPr/>
          <p:nvPr/>
        </p:nvSpPr>
        <p:spPr>
          <a:xfrm>
            <a:off x="12284559" y="4310446"/>
            <a:ext cx="5029201" cy="1162868"/>
          </a:xfrm>
          <a:prstGeom prst="roundRect">
            <a:avLst>
              <a:gd name="adj" fmla="val 50000"/>
            </a:avLst>
          </a:prstGeom>
          <a:solidFill>
            <a:srgbClr val="FFDF6D">
              <a:alpha val="87000"/>
            </a:srgbClr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70B40D-90F6-68BD-5FD9-C9DDC8CCD66E}"/>
              </a:ext>
            </a:extLst>
          </p:cNvPr>
          <p:cNvSpPr txBox="1"/>
          <p:nvPr/>
        </p:nvSpPr>
        <p:spPr>
          <a:xfrm>
            <a:off x="12742844" y="4370164"/>
            <a:ext cx="45709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Переключайтесь между слоями карты</a:t>
            </a:r>
            <a:endParaRPr lang="en-US" altLang="ru-RU" sz="28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333422DB-1545-D8DB-8629-AF5961021082}"/>
              </a:ext>
            </a:extLst>
          </p:cNvPr>
          <p:cNvSpPr/>
          <p:nvPr/>
        </p:nvSpPr>
        <p:spPr>
          <a:xfrm>
            <a:off x="10605052" y="427383"/>
            <a:ext cx="1229794" cy="288234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66BB71CB-A1A9-E2B5-ED54-C5E938BB478F}"/>
              </a:ext>
            </a:extLst>
          </p:cNvPr>
          <p:cNvSpPr/>
          <p:nvPr/>
        </p:nvSpPr>
        <p:spPr>
          <a:xfrm>
            <a:off x="12284559" y="5856495"/>
            <a:ext cx="5029201" cy="1162868"/>
          </a:xfrm>
          <a:prstGeom prst="roundRect">
            <a:avLst>
              <a:gd name="adj" fmla="val 50000"/>
            </a:avLst>
          </a:prstGeom>
          <a:solidFill>
            <a:srgbClr val="FFDF6D">
              <a:alpha val="87000"/>
            </a:srgbClr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7B099E8-A9F8-E613-22C5-8898450AC8CB}"/>
              </a:ext>
            </a:extLst>
          </p:cNvPr>
          <p:cNvSpPr txBox="1"/>
          <p:nvPr/>
        </p:nvSpPr>
        <p:spPr>
          <a:xfrm>
            <a:off x="12742844" y="5916213"/>
            <a:ext cx="45709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Добавляйте новый слой </a:t>
            </a:r>
            <a:b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</a:br>
            <a: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с результатами на карте</a:t>
            </a:r>
            <a:endParaRPr lang="en-US" altLang="ru-RU" sz="28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</p:txBody>
      </p:sp>
      <p:sp>
        <p:nvSpPr>
          <p:cNvPr id="33" name="Text 0">
            <a:extLst>
              <a:ext uri="{FF2B5EF4-FFF2-40B4-BE49-F238E27FC236}">
                <a16:creationId xmlns:a16="http://schemas.microsoft.com/office/drawing/2014/main" id="{824A6DAE-E66B-2513-0ECD-6EFADC9CFD70}"/>
              </a:ext>
            </a:extLst>
          </p:cNvPr>
          <p:cNvSpPr/>
          <p:nvPr/>
        </p:nvSpPr>
        <p:spPr>
          <a:xfrm>
            <a:off x="12295584" y="1012217"/>
            <a:ext cx="5623705" cy="1092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200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Просматривать </a:t>
            </a:r>
            <a:br>
              <a:rPr lang="ru-RU" sz="4200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200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</a:t>
            </a:r>
            <a:br>
              <a:rPr lang="ru-RU" sz="4200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200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карте стало еще удобней</a:t>
            </a:r>
            <a:endParaRPr lang="en-US" sz="4200" dirty="0">
              <a:solidFill>
                <a:srgbClr val="0D2D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21F53581-2399-C983-CB62-D082C3CD64AC}"/>
              </a:ext>
            </a:extLst>
          </p:cNvPr>
          <p:cNvSpPr/>
          <p:nvPr/>
        </p:nvSpPr>
        <p:spPr>
          <a:xfrm>
            <a:off x="12301185" y="7402662"/>
            <a:ext cx="5029201" cy="1162868"/>
          </a:xfrm>
          <a:prstGeom prst="roundRect">
            <a:avLst>
              <a:gd name="adj" fmla="val 50000"/>
            </a:avLst>
          </a:prstGeom>
          <a:solidFill>
            <a:srgbClr val="FFDF6D">
              <a:alpha val="87000"/>
            </a:srgbClr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4F1A6B-CE31-647B-EC5D-3E2914A1C25C}"/>
              </a:ext>
            </a:extLst>
          </p:cNvPr>
          <p:cNvSpPr txBox="1"/>
          <p:nvPr/>
        </p:nvSpPr>
        <p:spPr>
          <a:xfrm>
            <a:off x="12759470" y="7462380"/>
            <a:ext cx="45709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Настраивайте вид слоев </a:t>
            </a:r>
            <a:b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</a:br>
            <a: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под свою задачу</a:t>
            </a:r>
            <a:endParaRPr lang="en-US" altLang="ru-RU" sz="28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89676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E1E732-3919-447A-B0B6-0FE977D20C02}"/>
              </a:ext>
            </a:extLst>
          </p:cNvPr>
          <p:cNvSpPr txBox="1"/>
          <p:nvPr/>
        </p:nvSpPr>
        <p:spPr>
          <a:xfrm>
            <a:off x="1259681" y="478691"/>
            <a:ext cx="1134795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проектных заданий</a:t>
            </a:r>
          </a:p>
          <a:p>
            <a:r>
              <a:rPr lang="ru-RU" sz="3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«Традиционные семейные ценности»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624189" y="6991304"/>
            <a:ext cx="197552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>
                <a:latin typeface="Arial" pitchFamily="34" charset="0"/>
                <a:cs typeface="Arial" pitchFamily="34" charset="0"/>
                <a:hlinkClick r:id="rId3"/>
              </a:rPr>
              <a:t>1 - 2 класс</a:t>
            </a:r>
            <a:r>
              <a:rPr lang="ru-RU" sz="27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051708" y="8064200"/>
            <a:ext cx="206654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>
                <a:latin typeface="Arial" pitchFamily="34" charset="0"/>
                <a:cs typeface="Arial" pitchFamily="34" charset="0"/>
                <a:hlinkClick r:id="rId4"/>
              </a:rPr>
              <a:t>3 - 4 класс</a:t>
            </a:r>
            <a:r>
              <a:rPr lang="ru-RU" sz="27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3878204" y="9260985"/>
            <a:ext cx="195568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>
                <a:latin typeface="Arial" pitchFamily="34" charset="0"/>
                <a:cs typeface="Arial" pitchFamily="34" charset="0"/>
                <a:hlinkClick r:id="rId5"/>
              </a:rPr>
              <a:t>5 - 9 класс</a:t>
            </a:r>
            <a:r>
              <a:rPr lang="ru-RU" sz="27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BC8EB6-F576-D7B7-529A-91EA8F627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880" y="2262961"/>
            <a:ext cx="6142138" cy="4117706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ADCC69-93D3-B5AD-6AF1-4E12BA69B9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5032" y="2905432"/>
            <a:ext cx="6929049" cy="4593703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BB3952-2E93-46E6-E86B-B79D36E6A7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65167" y="4527755"/>
            <a:ext cx="6564408" cy="4361997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9" name="5-конечная звезда 31">
            <a:extLst>
              <a:ext uri="{FF2B5EF4-FFF2-40B4-BE49-F238E27FC236}">
                <a16:creationId xmlns:a16="http://schemas.microsoft.com/office/drawing/2014/main" id="{D02B3BE8-C031-B674-113E-041B8A8FEB06}"/>
              </a:ext>
            </a:extLst>
          </p:cNvPr>
          <p:cNvSpPr/>
          <p:nvPr/>
        </p:nvSpPr>
        <p:spPr>
          <a:xfrm rot="18154311">
            <a:off x="1234297" y="7820967"/>
            <a:ext cx="1167450" cy="1167450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5-конечная звезда 31">
            <a:extLst>
              <a:ext uri="{FF2B5EF4-FFF2-40B4-BE49-F238E27FC236}">
                <a16:creationId xmlns:a16="http://schemas.microsoft.com/office/drawing/2014/main" id="{558473DE-8099-CE28-2D39-47319DC79C5B}"/>
              </a:ext>
            </a:extLst>
          </p:cNvPr>
          <p:cNvSpPr/>
          <p:nvPr/>
        </p:nvSpPr>
        <p:spPr>
          <a:xfrm rot="18154311">
            <a:off x="13695098" y="813523"/>
            <a:ext cx="1167450" cy="1167450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5-конечная звезда 31">
            <a:extLst>
              <a:ext uri="{FF2B5EF4-FFF2-40B4-BE49-F238E27FC236}">
                <a16:creationId xmlns:a16="http://schemas.microsoft.com/office/drawing/2014/main" id="{5BCE0C2F-329E-BBA2-8059-EED279563656}"/>
              </a:ext>
            </a:extLst>
          </p:cNvPr>
          <p:cNvSpPr/>
          <p:nvPr/>
        </p:nvSpPr>
        <p:spPr>
          <a:xfrm rot="18154311">
            <a:off x="9912090" y="8540557"/>
            <a:ext cx="1167450" cy="1167450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E6D358F-80D5-5F18-D12D-BEF95ECBED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502994" y="685199"/>
            <a:ext cx="2354375" cy="4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3090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244" y="2139396"/>
            <a:ext cx="8229600" cy="6729031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39244" y="636641"/>
            <a:ext cx="11786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371600">
              <a:defRPr/>
            </a:pP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Lato" pitchFamily="34" charset="0"/>
                <a:cs typeface="Arial" panose="020B0604020202020204" pitchFamily="34" charset="0"/>
              </a:rPr>
              <a:t>Серия «</a:t>
            </a:r>
            <a:r>
              <a:rPr lang="ru-RU" sz="2800" b="1" dirty="0" err="1">
                <a:solidFill>
                  <a:srgbClr val="002060"/>
                </a:solidFill>
                <a:latin typeface="Arial" panose="020B0604020202020204" pitchFamily="34" charset="0"/>
                <a:ea typeface="Lato" pitchFamily="34" charset="0"/>
                <a:cs typeface="Arial" panose="020B0604020202020204" pitchFamily="34" charset="0"/>
              </a:rPr>
              <a:t>ГлобалЛаб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Lato" pitchFamily="34" charset="0"/>
                <a:cs typeface="Arial" panose="020B0604020202020204" pitchFamily="34" charset="0"/>
              </a:rPr>
              <a:t>-Экспедиция»</a:t>
            </a:r>
          </a:p>
          <a:p>
            <a:pPr algn="just" defTabSz="1371600">
              <a:defRPr/>
            </a:pP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ea typeface="Lato" pitchFamily="34" charset="0"/>
                <a:cs typeface="Arial" panose="020B0604020202020204" pitchFamily="34" charset="0"/>
              </a:rPr>
              <a:t>Готовые образовательные </a:t>
            </a:r>
            <a:r>
              <a:rPr lang="ru-RU" sz="2800" dirty="0" err="1">
                <a:solidFill>
                  <a:srgbClr val="002060"/>
                </a:solidFill>
                <a:latin typeface="Arial" panose="020B0604020202020204" pitchFamily="34" charset="0"/>
                <a:ea typeface="Lato" pitchFamily="34" charset="0"/>
                <a:cs typeface="Arial" panose="020B0604020202020204" pitchFamily="34" charset="0"/>
              </a:rPr>
              <a:t>квесты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ea typeface="Lato" pitchFamily="34" charset="0"/>
                <a:cs typeface="Arial" panose="020B0604020202020204" pitchFamily="34" charset="0"/>
              </a:rPr>
              <a:t> для дополнительного образования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13FAB2-C53D-A75B-2FB0-26C9AEDAD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2994" y="685199"/>
            <a:ext cx="2354375" cy="481775"/>
          </a:xfrm>
          <a:prstGeom prst="rect">
            <a:avLst/>
          </a:prstGeom>
        </p:spPr>
      </p:pic>
      <p:sp>
        <p:nvSpPr>
          <p:cNvPr id="6" name="5-конечная звезда 31">
            <a:extLst>
              <a:ext uri="{FF2B5EF4-FFF2-40B4-BE49-F238E27FC236}">
                <a16:creationId xmlns:a16="http://schemas.microsoft.com/office/drawing/2014/main" id="{C49C85A0-16B7-2E31-9C28-1538E33E326D}"/>
              </a:ext>
            </a:extLst>
          </p:cNvPr>
          <p:cNvSpPr/>
          <p:nvPr/>
        </p:nvSpPr>
        <p:spPr>
          <a:xfrm rot="18154311">
            <a:off x="1045607" y="8437710"/>
            <a:ext cx="1542628" cy="1559186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5-конечная звезда 31">
            <a:extLst>
              <a:ext uri="{FF2B5EF4-FFF2-40B4-BE49-F238E27FC236}">
                <a16:creationId xmlns:a16="http://schemas.microsoft.com/office/drawing/2014/main" id="{C49C85A0-16B7-2E31-9C28-1538E33E326D}"/>
              </a:ext>
            </a:extLst>
          </p:cNvPr>
          <p:cNvSpPr/>
          <p:nvPr/>
        </p:nvSpPr>
        <p:spPr>
          <a:xfrm rot="18154311">
            <a:off x="12659462" y="290104"/>
            <a:ext cx="1542628" cy="1559186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5-конечная звезда 31">
            <a:extLst>
              <a:ext uri="{FF2B5EF4-FFF2-40B4-BE49-F238E27FC236}">
                <a16:creationId xmlns:a16="http://schemas.microsoft.com/office/drawing/2014/main" id="{96206668-9587-8DAC-124E-1D81829703C0}"/>
              </a:ext>
            </a:extLst>
          </p:cNvPr>
          <p:cNvSpPr/>
          <p:nvPr/>
        </p:nvSpPr>
        <p:spPr>
          <a:xfrm rot="18154311">
            <a:off x="16273643" y="8614880"/>
            <a:ext cx="1167450" cy="1167450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386" y="2161556"/>
            <a:ext cx="7984746" cy="6684709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126784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8817" y="1000609"/>
            <a:ext cx="6470169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1371600">
              <a:defRPr/>
            </a:pPr>
            <a:r>
              <a:rPr lang="ru-RU" sz="4200" b="1" dirty="0">
                <a:solidFill>
                  <a:srgbClr val="002060"/>
                </a:solidFill>
                <a:latin typeface="Arial" panose="020B0604020202020204" pitchFamily="34" charset="0"/>
                <a:ea typeface="Lato" pitchFamily="34" charset="0"/>
                <a:cs typeface="Arial" panose="020B0604020202020204" pitchFamily="34" charset="0"/>
              </a:rPr>
              <a:t>Тесты с автопроверкой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13FAB2-C53D-A75B-2FB0-26C9AEDAD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2994" y="685199"/>
            <a:ext cx="2354375" cy="4817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490" y="2079320"/>
            <a:ext cx="7143750" cy="662940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4521" y="2079320"/>
            <a:ext cx="6413326" cy="662940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7573977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0F6A290B-2AC2-BCBD-CACE-4D59D886F370}"/>
              </a:ext>
            </a:extLst>
          </p:cNvPr>
          <p:cNvSpPr/>
          <p:nvPr/>
        </p:nvSpPr>
        <p:spPr>
          <a:xfrm>
            <a:off x="968471" y="2427424"/>
            <a:ext cx="15942087" cy="1747610"/>
          </a:xfrm>
          <a:prstGeom prst="roundRect">
            <a:avLst>
              <a:gd name="adj" fmla="val 10993"/>
            </a:avLst>
          </a:prstGeom>
          <a:solidFill>
            <a:schemeClr val="bg1"/>
          </a:solidFill>
          <a:ln w="25400">
            <a:noFill/>
          </a:ln>
          <a:effectLst>
            <a:outerShdw blurRad="419100" sx="103348" sy="103348" algn="ctr" rotWithShape="0">
              <a:srgbClr val="011F6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F0C8E4-CAD3-10BA-9445-0965D4947715}"/>
              </a:ext>
            </a:extLst>
          </p:cNvPr>
          <p:cNvSpPr txBox="1"/>
          <p:nvPr/>
        </p:nvSpPr>
        <p:spPr>
          <a:xfrm>
            <a:off x="1320737" y="2994752"/>
            <a:ext cx="14457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При выполнении готовых проектных заданий обучающиеся приобретают первые навыки проектно-исследовательской деятельности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78556609-F100-48C4-BBA3-2A33D669524F}"/>
              </a:ext>
            </a:extLst>
          </p:cNvPr>
          <p:cNvSpPr/>
          <p:nvPr/>
        </p:nvSpPr>
        <p:spPr>
          <a:xfrm>
            <a:off x="1377442" y="2066760"/>
            <a:ext cx="5655600" cy="757634"/>
          </a:xfrm>
          <a:prstGeom prst="roundRect">
            <a:avLst>
              <a:gd name="adj" fmla="val 50000"/>
            </a:avLst>
          </a:prstGeom>
          <a:solidFill>
            <a:srgbClr val="FFDF6D"/>
          </a:solidFill>
          <a:ln w="63500">
            <a:noFill/>
          </a:ln>
          <a:effectLst>
            <a:outerShdw blurRad="304800" algn="ctr" rotWithShape="0">
              <a:srgbClr val="10B063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4BF18E-51E8-4B46-D1D9-07EC097F78CF}"/>
              </a:ext>
            </a:extLst>
          </p:cNvPr>
          <p:cNvSpPr txBox="1"/>
          <p:nvPr/>
        </p:nvSpPr>
        <p:spPr>
          <a:xfrm>
            <a:off x="1887209" y="2116289"/>
            <a:ext cx="4665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Проектное задание</a:t>
            </a:r>
          </a:p>
        </p:txBody>
      </p:sp>
      <p:sp>
        <p:nvSpPr>
          <p:cNvPr id="15" name="Text 0">
            <a:extLst>
              <a:ext uri="{FF2B5EF4-FFF2-40B4-BE49-F238E27FC236}">
                <a16:creationId xmlns:a16="http://schemas.microsoft.com/office/drawing/2014/main" id="{3ED735C1-F2E1-8E7C-9D4B-1FBE6ECD089A}"/>
              </a:ext>
            </a:extLst>
          </p:cNvPr>
          <p:cNvSpPr/>
          <p:nvPr/>
        </p:nvSpPr>
        <p:spPr>
          <a:xfrm>
            <a:off x="933449" y="952500"/>
            <a:ext cx="11535641" cy="52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ru-RU" sz="4200" b="1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Цифровые ресурсы и инструменты</a:t>
            </a:r>
            <a:endParaRPr lang="en-US" sz="4200" b="1" dirty="0">
              <a:solidFill>
                <a:srgbClr val="0D2D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4420E4E0-79A3-9B78-8E37-DF9663B586D3}"/>
              </a:ext>
            </a:extLst>
          </p:cNvPr>
          <p:cNvSpPr/>
          <p:nvPr/>
        </p:nvSpPr>
        <p:spPr>
          <a:xfrm>
            <a:off x="968471" y="4901875"/>
            <a:ext cx="15942087" cy="1747610"/>
          </a:xfrm>
          <a:prstGeom prst="roundRect">
            <a:avLst>
              <a:gd name="adj" fmla="val 10993"/>
            </a:avLst>
          </a:prstGeom>
          <a:solidFill>
            <a:schemeClr val="bg1"/>
          </a:solidFill>
          <a:ln w="25400">
            <a:noFill/>
          </a:ln>
          <a:effectLst>
            <a:outerShdw blurRad="419100" sx="103348" sy="103348" algn="ctr" rotWithShape="0">
              <a:srgbClr val="011F6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53EB77-62A2-BECC-0111-D2FADE325D43}"/>
              </a:ext>
            </a:extLst>
          </p:cNvPr>
          <p:cNvSpPr txBox="1"/>
          <p:nvPr/>
        </p:nvSpPr>
        <p:spPr>
          <a:xfrm>
            <a:off x="1320738" y="5469203"/>
            <a:ext cx="12915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None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Конструктор позволяет школьникам совершать первые шаги в создании собственных проектных заданий и исследований</a:t>
            </a: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6603324B-8177-DD59-23EB-93AA92BFC792}"/>
              </a:ext>
            </a:extLst>
          </p:cNvPr>
          <p:cNvSpPr/>
          <p:nvPr/>
        </p:nvSpPr>
        <p:spPr>
          <a:xfrm>
            <a:off x="1377441" y="4527984"/>
            <a:ext cx="8465805" cy="757634"/>
          </a:xfrm>
          <a:prstGeom prst="roundRect">
            <a:avLst>
              <a:gd name="adj" fmla="val 50000"/>
            </a:avLst>
          </a:prstGeom>
          <a:solidFill>
            <a:srgbClr val="FFDF6D"/>
          </a:solidFill>
          <a:ln w="63500">
            <a:noFill/>
          </a:ln>
          <a:effectLst>
            <a:outerShdw blurRad="304800" algn="ctr" rotWithShape="0">
              <a:srgbClr val="10B063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39348EF-D5FA-5C1A-138A-C1210921E118}"/>
              </a:ext>
            </a:extLst>
          </p:cNvPr>
          <p:cNvSpPr txBox="1"/>
          <p:nvPr/>
        </p:nvSpPr>
        <p:spPr>
          <a:xfrm>
            <a:off x="1887208" y="4615979"/>
            <a:ext cx="7956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Конструктор проектных заданий</a:t>
            </a: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28AA1AD9-10A4-3777-C4EF-80E779F0B23D}"/>
              </a:ext>
            </a:extLst>
          </p:cNvPr>
          <p:cNvSpPr/>
          <p:nvPr/>
        </p:nvSpPr>
        <p:spPr>
          <a:xfrm>
            <a:off x="968471" y="7383002"/>
            <a:ext cx="15942087" cy="1747610"/>
          </a:xfrm>
          <a:prstGeom prst="roundRect">
            <a:avLst>
              <a:gd name="adj" fmla="val 10993"/>
            </a:avLst>
          </a:prstGeom>
          <a:solidFill>
            <a:schemeClr val="bg1"/>
          </a:solidFill>
          <a:ln w="25400">
            <a:noFill/>
          </a:ln>
          <a:effectLst>
            <a:outerShdw blurRad="419100" sx="103348" sy="103348" algn="ctr" rotWithShape="0">
              <a:srgbClr val="011F6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C143EE0-98A7-A8F7-D3B4-28574AF88C16}"/>
              </a:ext>
            </a:extLst>
          </p:cNvPr>
          <p:cNvSpPr txBox="1"/>
          <p:nvPr/>
        </p:nvSpPr>
        <p:spPr>
          <a:xfrm>
            <a:off x="1320737" y="7968259"/>
            <a:ext cx="149950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Рабочее пространство для управления индивидуальным или групповым проектом позволяет планировать весь проектный процесс и управлять им — от идеи до представления результатов</a:t>
            </a: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54A5A56B-75A0-87F9-AE64-7EDFEA44FB01}"/>
              </a:ext>
            </a:extLst>
          </p:cNvPr>
          <p:cNvSpPr/>
          <p:nvPr/>
        </p:nvSpPr>
        <p:spPr>
          <a:xfrm>
            <a:off x="1377441" y="7009111"/>
            <a:ext cx="6188771" cy="757634"/>
          </a:xfrm>
          <a:prstGeom prst="roundRect">
            <a:avLst>
              <a:gd name="adj" fmla="val 50000"/>
            </a:avLst>
          </a:prstGeom>
          <a:solidFill>
            <a:srgbClr val="FFDF6D"/>
          </a:solidFill>
          <a:ln w="63500">
            <a:noFill/>
          </a:ln>
          <a:effectLst>
            <a:outerShdw blurRad="304800" algn="ctr" rotWithShape="0">
              <a:srgbClr val="10B063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3C51D47-0F29-5673-7335-9787E007722C}"/>
              </a:ext>
            </a:extLst>
          </p:cNvPr>
          <p:cNvSpPr txBox="1"/>
          <p:nvPr/>
        </p:nvSpPr>
        <p:spPr>
          <a:xfrm>
            <a:off x="1887209" y="7059836"/>
            <a:ext cx="5350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Управление проектом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8DE464-E840-B33F-BCA3-17FB5B645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2994" y="685199"/>
            <a:ext cx="2354375" cy="4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5202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9637824-B538-5C4F-2C49-005FFD89B16A}"/>
              </a:ext>
            </a:extLst>
          </p:cNvPr>
          <p:cNvGrpSpPr/>
          <p:nvPr/>
        </p:nvGrpSpPr>
        <p:grpSpPr>
          <a:xfrm>
            <a:off x="-12077" y="-219881"/>
            <a:ext cx="18419302" cy="10870540"/>
            <a:chOff x="-12077" y="-219881"/>
            <a:chExt cx="18419302" cy="10870540"/>
          </a:xfrm>
        </p:grpSpPr>
        <p:sp>
          <p:nvSpPr>
            <p:cNvPr id="16" name="5-конечная звезда 15">
              <a:extLst>
                <a:ext uri="{FF2B5EF4-FFF2-40B4-BE49-F238E27FC236}">
                  <a16:creationId xmlns:a16="http://schemas.microsoft.com/office/drawing/2014/main" id="{D786775E-1845-910B-2338-D002D2F6F78D}"/>
                </a:ext>
              </a:extLst>
            </p:cNvPr>
            <p:cNvSpPr/>
            <p:nvPr/>
          </p:nvSpPr>
          <p:spPr>
            <a:xfrm rot="17893831">
              <a:off x="9983586" y="7907014"/>
              <a:ext cx="2743645" cy="2743645"/>
            </a:xfrm>
            <a:prstGeom prst="star5">
              <a:avLst/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5-конечная звезда 16">
              <a:extLst>
                <a:ext uri="{FF2B5EF4-FFF2-40B4-BE49-F238E27FC236}">
                  <a16:creationId xmlns:a16="http://schemas.microsoft.com/office/drawing/2014/main" id="{B949CCC6-B5CC-0A70-00C2-6E245FA304AC}"/>
                </a:ext>
              </a:extLst>
            </p:cNvPr>
            <p:cNvSpPr/>
            <p:nvPr/>
          </p:nvSpPr>
          <p:spPr>
            <a:xfrm rot="18154311">
              <a:off x="15974367" y="8448195"/>
              <a:ext cx="1167450" cy="116745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5-конечная звезда 17">
              <a:extLst>
                <a:ext uri="{FF2B5EF4-FFF2-40B4-BE49-F238E27FC236}">
                  <a16:creationId xmlns:a16="http://schemas.microsoft.com/office/drawing/2014/main" id="{5DEC0572-9C0A-69A7-E374-68548A867484}"/>
                </a:ext>
              </a:extLst>
            </p:cNvPr>
            <p:cNvSpPr/>
            <p:nvPr/>
          </p:nvSpPr>
          <p:spPr>
            <a:xfrm rot="18563229">
              <a:off x="5803415" y="8838948"/>
              <a:ext cx="863854" cy="863854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5-конечная звезда 18">
              <a:extLst>
                <a:ext uri="{FF2B5EF4-FFF2-40B4-BE49-F238E27FC236}">
                  <a16:creationId xmlns:a16="http://schemas.microsoft.com/office/drawing/2014/main" id="{9C41FA28-2001-053F-DE96-F479EF172FEC}"/>
                </a:ext>
              </a:extLst>
            </p:cNvPr>
            <p:cNvSpPr/>
            <p:nvPr/>
          </p:nvSpPr>
          <p:spPr>
            <a:xfrm rot="18563229">
              <a:off x="37691" y="5935112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5-конечная звезда 19">
              <a:extLst>
                <a:ext uri="{FF2B5EF4-FFF2-40B4-BE49-F238E27FC236}">
                  <a16:creationId xmlns:a16="http://schemas.microsoft.com/office/drawing/2014/main" id="{A107A91B-CBBD-CCCE-9595-55B2F22A9C6A}"/>
                </a:ext>
              </a:extLst>
            </p:cNvPr>
            <p:cNvSpPr/>
            <p:nvPr/>
          </p:nvSpPr>
          <p:spPr>
            <a:xfrm rot="18563229">
              <a:off x="17935098" y="5567608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5-конечная звезда 20">
              <a:extLst>
                <a:ext uri="{FF2B5EF4-FFF2-40B4-BE49-F238E27FC236}">
                  <a16:creationId xmlns:a16="http://schemas.microsoft.com/office/drawing/2014/main" id="{D97FB61E-0899-79C4-C5AD-7F4D9DA4E766}"/>
                </a:ext>
              </a:extLst>
            </p:cNvPr>
            <p:cNvSpPr/>
            <p:nvPr/>
          </p:nvSpPr>
          <p:spPr>
            <a:xfrm rot="18563229">
              <a:off x="17314177" y="2539961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5-конечная звезда 21">
              <a:extLst>
                <a:ext uri="{FF2B5EF4-FFF2-40B4-BE49-F238E27FC236}">
                  <a16:creationId xmlns:a16="http://schemas.microsoft.com/office/drawing/2014/main" id="{79510359-457A-0905-BB3D-8AE1D0DDB130}"/>
                </a:ext>
              </a:extLst>
            </p:cNvPr>
            <p:cNvSpPr/>
            <p:nvPr/>
          </p:nvSpPr>
          <p:spPr>
            <a:xfrm rot="18154311">
              <a:off x="13654035" y="172748"/>
              <a:ext cx="1094439" cy="1094439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5-конечная звезда 22">
              <a:extLst>
                <a:ext uri="{FF2B5EF4-FFF2-40B4-BE49-F238E27FC236}">
                  <a16:creationId xmlns:a16="http://schemas.microsoft.com/office/drawing/2014/main" id="{CAAD1FF1-EBE7-E51F-36CF-1396640F80F8}"/>
                </a:ext>
              </a:extLst>
            </p:cNvPr>
            <p:cNvSpPr/>
            <p:nvPr/>
          </p:nvSpPr>
          <p:spPr>
            <a:xfrm rot="18563229">
              <a:off x="1012928" y="3462706"/>
              <a:ext cx="483914" cy="498566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5-конечная звезда 23">
              <a:extLst>
                <a:ext uri="{FF2B5EF4-FFF2-40B4-BE49-F238E27FC236}">
                  <a16:creationId xmlns:a16="http://schemas.microsoft.com/office/drawing/2014/main" id="{BF3BF614-F886-AF15-35FC-D0526A48DB08}"/>
                </a:ext>
              </a:extLst>
            </p:cNvPr>
            <p:cNvSpPr/>
            <p:nvPr/>
          </p:nvSpPr>
          <p:spPr>
            <a:xfrm rot="19670203">
              <a:off x="2660345" y="3908996"/>
              <a:ext cx="1921265" cy="1921265"/>
            </a:xfrm>
            <a:prstGeom prst="star5">
              <a:avLst/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5-конечная звезда 24">
              <a:extLst>
                <a:ext uri="{FF2B5EF4-FFF2-40B4-BE49-F238E27FC236}">
                  <a16:creationId xmlns:a16="http://schemas.microsoft.com/office/drawing/2014/main" id="{4340B436-C0A5-959E-136E-56342557AB54}"/>
                </a:ext>
              </a:extLst>
            </p:cNvPr>
            <p:cNvSpPr/>
            <p:nvPr/>
          </p:nvSpPr>
          <p:spPr>
            <a:xfrm rot="19008560">
              <a:off x="5017853" y="679005"/>
              <a:ext cx="1167450" cy="116745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5-конечная звезда 25">
              <a:extLst>
                <a:ext uri="{FF2B5EF4-FFF2-40B4-BE49-F238E27FC236}">
                  <a16:creationId xmlns:a16="http://schemas.microsoft.com/office/drawing/2014/main" id="{E4A8488F-CCED-A2B0-9AE7-068B953D0C10}"/>
                </a:ext>
              </a:extLst>
            </p:cNvPr>
            <p:cNvSpPr/>
            <p:nvPr/>
          </p:nvSpPr>
          <p:spPr>
            <a:xfrm rot="19014927">
              <a:off x="10898329" y="1836222"/>
              <a:ext cx="1921265" cy="1921265"/>
            </a:xfrm>
            <a:prstGeom prst="star5">
              <a:avLst/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5-конечная звезда 26">
              <a:extLst>
                <a:ext uri="{FF2B5EF4-FFF2-40B4-BE49-F238E27FC236}">
                  <a16:creationId xmlns:a16="http://schemas.microsoft.com/office/drawing/2014/main" id="{054475DC-4D11-F37D-E48E-AD320A212BAC}"/>
                </a:ext>
              </a:extLst>
            </p:cNvPr>
            <p:cNvSpPr/>
            <p:nvPr/>
          </p:nvSpPr>
          <p:spPr>
            <a:xfrm rot="18563229">
              <a:off x="8119378" y="1498561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5-конечная звезда 27">
              <a:extLst>
                <a:ext uri="{FF2B5EF4-FFF2-40B4-BE49-F238E27FC236}">
                  <a16:creationId xmlns:a16="http://schemas.microsoft.com/office/drawing/2014/main" id="{6EC413A1-3B33-528B-4BBE-AC4CD948F786}"/>
                </a:ext>
              </a:extLst>
            </p:cNvPr>
            <p:cNvSpPr/>
            <p:nvPr/>
          </p:nvSpPr>
          <p:spPr>
            <a:xfrm rot="1890895">
              <a:off x="14774161" y="4515522"/>
              <a:ext cx="1363340" cy="136334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5-конечная звезда 28">
              <a:extLst>
                <a:ext uri="{FF2B5EF4-FFF2-40B4-BE49-F238E27FC236}">
                  <a16:creationId xmlns:a16="http://schemas.microsoft.com/office/drawing/2014/main" id="{8C310AF0-9B84-F323-F37D-558CEDEDC5FD}"/>
                </a:ext>
              </a:extLst>
            </p:cNvPr>
            <p:cNvSpPr/>
            <p:nvPr/>
          </p:nvSpPr>
          <p:spPr>
            <a:xfrm rot="17596028">
              <a:off x="6253939" y="6277824"/>
              <a:ext cx="472126" cy="472126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5-конечная звезда 29">
              <a:extLst>
                <a:ext uri="{FF2B5EF4-FFF2-40B4-BE49-F238E27FC236}">
                  <a16:creationId xmlns:a16="http://schemas.microsoft.com/office/drawing/2014/main" id="{525397D8-CD06-04A6-98DD-4F3BC97B1D4E}"/>
                </a:ext>
              </a:extLst>
            </p:cNvPr>
            <p:cNvSpPr/>
            <p:nvPr/>
          </p:nvSpPr>
          <p:spPr>
            <a:xfrm rot="18154311">
              <a:off x="-12077" y="-219881"/>
              <a:ext cx="1167450" cy="116745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5-конечная звезда 30">
              <a:extLst>
                <a:ext uri="{FF2B5EF4-FFF2-40B4-BE49-F238E27FC236}">
                  <a16:creationId xmlns:a16="http://schemas.microsoft.com/office/drawing/2014/main" id="{F02A97F8-E4C7-9884-06C9-2A63762A7C44}"/>
                </a:ext>
              </a:extLst>
            </p:cNvPr>
            <p:cNvSpPr/>
            <p:nvPr/>
          </p:nvSpPr>
          <p:spPr>
            <a:xfrm>
              <a:off x="273755" y="7974256"/>
              <a:ext cx="1990171" cy="1990171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2" name="5-конечная звезда 31">
              <a:extLst>
                <a:ext uri="{FF2B5EF4-FFF2-40B4-BE49-F238E27FC236}">
                  <a16:creationId xmlns:a16="http://schemas.microsoft.com/office/drawing/2014/main" id="{0077E012-7DD0-117C-00C0-9D5341FC7A51}"/>
                </a:ext>
              </a:extLst>
            </p:cNvPr>
            <p:cNvSpPr/>
            <p:nvPr/>
          </p:nvSpPr>
          <p:spPr>
            <a:xfrm rot="18563229">
              <a:off x="4194150" y="8189294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3" name="5-конечная звезда 32">
              <a:extLst>
                <a:ext uri="{FF2B5EF4-FFF2-40B4-BE49-F238E27FC236}">
                  <a16:creationId xmlns:a16="http://schemas.microsoft.com/office/drawing/2014/main" id="{B15801DC-360C-58EB-3DE4-8C6D65608722}"/>
                </a:ext>
              </a:extLst>
            </p:cNvPr>
            <p:cNvSpPr/>
            <p:nvPr/>
          </p:nvSpPr>
          <p:spPr>
            <a:xfrm rot="18154311">
              <a:off x="8997639" y="4893940"/>
              <a:ext cx="1769411" cy="1769411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4" name="5-конечная звезда 33">
              <a:extLst>
                <a:ext uri="{FF2B5EF4-FFF2-40B4-BE49-F238E27FC236}">
                  <a16:creationId xmlns:a16="http://schemas.microsoft.com/office/drawing/2014/main" id="{F58A5968-A720-568D-A34A-3AC912984A2F}"/>
                </a:ext>
              </a:extLst>
            </p:cNvPr>
            <p:cNvSpPr/>
            <p:nvPr/>
          </p:nvSpPr>
          <p:spPr>
            <a:xfrm rot="18563229">
              <a:off x="6560159" y="3194892"/>
              <a:ext cx="863854" cy="863854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D6BFF3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48" name="Text 0">
            <a:extLst>
              <a:ext uri="{FF2B5EF4-FFF2-40B4-BE49-F238E27FC236}">
                <a16:creationId xmlns:a16="http://schemas.microsoft.com/office/drawing/2014/main" id="{358ECFC9-2F03-E451-5E1C-A76BA2C5D3F4}"/>
              </a:ext>
            </a:extLst>
          </p:cNvPr>
          <p:cNvSpPr/>
          <p:nvPr/>
        </p:nvSpPr>
        <p:spPr>
          <a:xfrm>
            <a:off x="933449" y="952500"/>
            <a:ext cx="12279506" cy="52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ru-RU" sz="4200" b="1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Конструктор — создаем проектное задание</a:t>
            </a:r>
            <a:endParaRPr lang="en-US" sz="4200" b="1" dirty="0">
              <a:solidFill>
                <a:srgbClr val="0D2D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B4444A61-6923-43CC-4B8E-3537238B9972}"/>
              </a:ext>
            </a:extLst>
          </p:cNvPr>
          <p:cNvSpPr/>
          <p:nvPr/>
        </p:nvSpPr>
        <p:spPr>
          <a:xfrm>
            <a:off x="933449" y="1900711"/>
            <a:ext cx="5706837" cy="1162868"/>
          </a:xfrm>
          <a:prstGeom prst="roundRect">
            <a:avLst>
              <a:gd name="adj" fmla="val 50000"/>
            </a:avLst>
          </a:prstGeom>
          <a:solidFill>
            <a:srgbClr val="D6BFF3">
              <a:alpha val="87000"/>
            </a:srgbClr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59CF44-AA77-EB3B-045D-07B9D54626C6}"/>
              </a:ext>
            </a:extLst>
          </p:cNvPr>
          <p:cNvSpPr txBox="1"/>
          <p:nvPr/>
        </p:nvSpPr>
        <p:spPr>
          <a:xfrm>
            <a:off x="1331265" y="2003099"/>
            <a:ext cx="48784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Прогресс-бар показывает, сколько осталось заполнить</a:t>
            </a:r>
            <a:endParaRPr lang="en-US" altLang="ru-RU" sz="28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CABD00CE-43EE-8F4F-3705-9A4EB19F5074}"/>
              </a:ext>
            </a:extLst>
          </p:cNvPr>
          <p:cNvCxnSpPr>
            <a:cxnSpLocks/>
          </p:cNvCxnSpPr>
          <p:nvPr/>
        </p:nvCxnSpPr>
        <p:spPr>
          <a:xfrm>
            <a:off x="5338169" y="3063579"/>
            <a:ext cx="0" cy="1493222"/>
          </a:xfrm>
          <a:prstGeom prst="straightConnector1">
            <a:avLst/>
          </a:prstGeom>
          <a:ln w="28575">
            <a:solidFill>
              <a:srgbClr val="011F6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0824135-89D4-58F6-75B5-EC3E6667925D}"/>
              </a:ext>
            </a:extLst>
          </p:cNvPr>
          <p:cNvSpPr/>
          <p:nvPr/>
        </p:nvSpPr>
        <p:spPr>
          <a:xfrm>
            <a:off x="7475762" y="1900711"/>
            <a:ext cx="9420504" cy="1162868"/>
          </a:xfrm>
          <a:prstGeom prst="roundRect">
            <a:avLst>
              <a:gd name="adj" fmla="val 50000"/>
            </a:avLst>
          </a:prstGeom>
          <a:solidFill>
            <a:srgbClr val="D6BFF3">
              <a:alpha val="87000"/>
            </a:srgbClr>
          </a:solidFill>
          <a:ln w="28575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992AF0-9840-E9B1-F8C3-C49015E867DC}"/>
              </a:ext>
            </a:extLst>
          </p:cNvPr>
          <p:cNvSpPr txBox="1"/>
          <p:nvPr/>
        </p:nvSpPr>
        <p:spPr>
          <a:xfrm>
            <a:off x="7704904" y="2022114"/>
            <a:ext cx="89622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Форма упростилась — создание проектного задания стало интуитивно понятным для пользователя</a:t>
            </a:r>
            <a:endParaRPr lang="en-US" altLang="ru-RU" sz="28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4D55BCA8-817A-C2D2-B85E-EA309AFAC581}"/>
              </a:ext>
            </a:extLst>
          </p:cNvPr>
          <p:cNvCxnSpPr>
            <a:cxnSpLocks/>
          </p:cNvCxnSpPr>
          <p:nvPr/>
        </p:nvCxnSpPr>
        <p:spPr>
          <a:xfrm>
            <a:off x="11542924" y="3063579"/>
            <a:ext cx="0" cy="1493222"/>
          </a:xfrm>
          <a:prstGeom prst="straightConnector1">
            <a:avLst/>
          </a:prstGeom>
          <a:ln w="28575">
            <a:solidFill>
              <a:srgbClr val="011F6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4867D1-7A9F-17C5-6379-81635EA47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49" y="4586518"/>
            <a:ext cx="16450755" cy="4958075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304800" algn="ctr" rotWithShape="0">
              <a:srgbClr val="011F60">
                <a:alpha val="1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11672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0C0673ED-6A76-18D1-A136-A13581922797}"/>
              </a:ext>
            </a:extLst>
          </p:cNvPr>
          <p:cNvSpPr/>
          <p:nvPr/>
        </p:nvSpPr>
        <p:spPr>
          <a:xfrm>
            <a:off x="933449" y="952500"/>
            <a:ext cx="12283787" cy="432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ru-RU" sz="4200" b="1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Разработано для системы образования</a:t>
            </a:r>
            <a:endParaRPr lang="en-US" sz="4200" b="1" dirty="0">
              <a:solidFill>
                <a:srgbClr val="0D2D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283F89C-07F6-108B-B68E-2FFA9DEE1516}"/>
              </a:ext>
            </a:extLst>
          </p:cNvPr>
          <p:cNvSpPr txBox="1"/>
          <p:nvPr/>
        </p:nvSpPr>
        <p:spPr>
          <a:xfrm>
            <a:off x="933449" y="2501919"/>
            <a:ext cx="1119845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10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tabLst>
                <a:tab pos="268288" algn="l"/>
              </a:tabLst>
            </a:pP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Роли 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куратора (учителя)</a:t>
            </a: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и 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участника</a:t>
            </a: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(ученика)</a:t>
            </a:r>
          </a:p>
          <a:p>
            <a:pPr marL="457200" indent="-457200" algn="just">
              <a:spcBef>
                <a:spcPts val="10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tabLst>
                <a:tab pos="268288" algn="l"/>
              </a:tabLst>
            </a:pP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Методические подсказки </a:t>
            </a: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для учителя </a:t>
            </a:r>
          </a:p>
          <a:p>
            <a:pPr marL="457200" indent="-457200" algn="just">
              <a:spcBef>
                <a:spcPts val="10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tabLst>
                <a:tab pos="268288" algn="l"/>
              </a:tabLst>
            </a:pP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Система назначения проекта </a:t>
            </a: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для индивидуальной работы или группе учеников </a:t>
            </a:r>
          </a:p>
          <a:p>
            <a:pPr marL="457200" indent="-457200" algn="just">
              <a:spcBef>
                <a:spcPts val="10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tabLst>
                <a:tab pos="268288" algn="l"/>
              </a:tabLst>
            </a:pP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Возможность 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следить за статусом</a:t>
            </a: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выполнения </a:t>
            </a:r>
            <a:b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проекта и 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ходом работы каждого ученика</a:t>
            </a:r>
          </a:p>
          <a:p>
            <a:pPr marL="457200" indent="-457200" algn="just">
              <a:spcBef>
                <a:spcPts val="10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tabLst>
                <a:tab pos="268288" algn="l"/>
              </a:tabLst>
            </a:pP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Возможность 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оценивать</a:t>
            </a:r>
          </a:p>
          <a:p>
            <a:pPr marL="457200" indent="-457200" algn="just">
              <a:spcBef>
                <a:spcPts val="10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tabLst>
                <a:tab pos="268288" algn="l"/>
              </a:tabLst>
            </a:pP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Рефлексивный дневник</a:t>
            </a: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, который увидит</a:t>
            </a:r>
            <a:b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только куратор</a:t>
            </a:r>
          </a:p>
          <a:p>
            <a:pPr marL="457200" indent="-457200" algn="just">
              <a:spcBef>
                <a:spcPts val="10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tabLst>
                <a:tab pos="268288" algn="l"/>
              </a:tabLst>
            </a:pP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Наследование настроек</a:t>
            </a: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— изменения </a:t>
            </a:r>
            <a:b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основного проекта, внесенные куратором, автоматически переходят всем, кому назначен проект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D3AEAB-E213-9DFA-1E3A-7073ED1F9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66722" y="5510337"/>
            <a:ext cx="4055807" cy="47766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8528C9-2E96-9D1C-B285-5FB3C1CDA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2994" y="685199"/>
            <a:ext cx="2354375" cy="4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4267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5-конечная звезда 19">
            <a:extLst>
              <a:ext uri="{FF2B5EF4-FFF2-40B4-BE49-F238E27FC236}">
                <a16:creationId xmlns:a16="http://schemas.microsoft.com/office/drawing/2014/main" id="{9083F935-3297-24F8-626C-13955D00E5C4}"/>
              </a:ext>
            </a:extLst>
          </p:cNvPr>
          <p:cNvSpPr/>
          <p:nvPr/>
        </p:nvSpPr>
        <p:spPr>
          <a:xfrm rot="19670203">
            <a:off x="435166" y="7198261"/>
            <a:ext cx="2297189" cy="2297189"/>
          </a:xfrm>
          <a:prstGeom prst="star5">
            <a:avLst/>
          </a:prstGeom>
          <a:solidFill>
            <a:srgbClr val="FFDF6D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5-конечная звезда 33">
            <a:extLst>
              <a:ext uri="{FF2B5EF4-FFF2-40B4-BE49-F238E27FC236}">
                <a16:creationId xmlns:a16="http://schemas.microsoft.com/office/drawing/2014/main" id="{18868634-E01B-8507-BB02-F21DBF24568A}"/>
              </a:ext>
            </a:extLst>
          </p:cNvPr>
          <p:cNvSpPr/>
          <p:nvPr/>
        </p:nvSpPr>
        <p:spPr>
          <a:xfrm rot="17893831">
            <a:off x="9983586" y="8127731"/>
            <a:ext cx="2743645" cy="2743645"/>
          </a:xfrm>
          <a:prstGeom prst="star5">
            <a:avLst/>
          </a:prstGeom>
          <a:solidFill>
            <a:srgbClr val="FFDF6D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5-конечная звезда 34">
            <a:extLst>
              <a:ext uri="{FF2B5EF4-FFF2-40B4-BE49-F238E27FC236}">
                <a16:creationId xmlns:a16="http://schemas.microsoft.com/office/drawing/2014/main" id="{B4DFF026-A85D-AFA8-AB80-44220E2F34E2}"/>
              </a:ext>
            </a:extLst>
          </p:cNvPr>
          <p:cNvSpPr/>
          <p:nvPr/>
        </p:nvSpPr>
        <p:spPr>
          <a:xfrm rot="18154311">
            <a:off x="15974367" y="8448195"/>
            <a:ext cx="1167450" cy="1167450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5-конечная звезда 35">
            <a:extLst>
              <a:ext uri="{FF2B5EF4-FFF2-40B4-BE49-F238E27FC236}">
                <a16:creationId xmlns:a16="http://schemas.microsoft.com/office/drawing/2014/main" id="{25AB91E2-06AD-5E34-ADF3-8153D5ABABE4}"/>
              </a:ext>
            </a:extLst>
          </p:cNvPr>
          <p:cNvSpPr/>
          <p:nvPr/>
        </p:nvSpPr>
        <p:spPr>
          <a:xfrm rot="18563229">
            <a:off x="6047255" y="8656068"/>
            <a:ext cx="863854" cy="863854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5-конечная звезда 36">
            <a:extLst>
              <a:ext uri="{FF2B5EF4-FFF2-40B4-BE49-F238E27FC236}">
                <a16:creationId xmlns:a16="http://schemas.microsoft.com/office/drawing/2014/main" id="{CD011072-BE5A-B1A0-CEA3-80282EA9F96F}"/>
              </a:ext>
            </a:extLst>
          </p:cNvPr>
          <p:cNvSpPr/>
          <p:nvPr/>
        </p:nvSpPr>
        <p:spPr>
          <a:xfrm rot="18563229">
            <a:off x="14022473" y="7777860"/>
            <a:ext cx="472127" cy="472127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5-конечная звезда 37">
            <a:extLst>
              <a:ext uri="{FF2B5EF4-FFF2-40B4-BE49-F238E27FC236}">
                <a16:creationId xmlns:a16="http://schemas.microsoft.com/office/drawing/2014/main" id="{588968D5-392C-C1F2-F418-EDF6D2E5CD82}"/>
              </a:ext>
            </a:extLst>
          </p:cNvPr>
          <p:cNvSpPr/>
          <p:nvPr/>
        </p:nvSpPr>
        <p:spPr>
          <a:xfrm rot="18563229">
            <a:off x="17935098" y="5567608"/>
            <a:ext cx="472127" cy="472127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5-конечная звезда 38">
            <a:extLst>
              <a:ext uri="{FF2B5EF4-FFF2-40B4-BE49-F238E27FC236}">
                <a16:creationId xmlns:a16="http://schemas.microsoft.com/office/drawing/2014/main" id="{1AA4F16B-CE62-D756-BF9B-A7EF5F18E1AA}"/>
              </a:ext>
            </a:extLst>
          </p:cNvPr>
          <p:cNvSpPr/>
          <p:nvPr/>
        </p:nvSpPr>
        <p:spPr>
          <a:xfrm rot="18563229">
            <a:off x="17314177" y="2539961"/>
            <a:ext cx="472127" cy="472127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5-конечная звезда 39">
            <a:extLst>
              <a:ext uri="{FF2B5EF4-FFF2-40B4-BE49-F238E27FC236}">
                <a16:creationId xmlns:a16="http://schemas.microsoft.com/office/drawing/2014/main" id="{0ED02715-C05B-F2AA-613D-9B912FA32F89}"/>
              </a:ext>
            </a:extLst>
          </p:cNvPr>
          <p:cNvSpPr/>
          <p:nvPr/>
        </p:nvSpPr>
        <p:spPr>
          <a:xfrm rot="18154311">
            <a:off x="11893782" y="1753912"/>
            <a:ext cx="1094439" cy="1094439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5-конечная звезда 41">
            <a:extLst>
              <a:ext uri="{FF2B5EF4-FFF2-40B4-BE49-F238E27FC236}">
                <a16:creationId xmlns:a16="http://schemas.microsoft.com/office/drawing/2014/main" id="{2C67FFE7-3D47-7A19-0449-A521BFF4DD32}"/>
              </a:ext>
            </a:extLst>
          </p:cNvPr>
          <p:cNvSpPr/>
          <p:nvPr/>
        </p:nvSpPr>
        <p:spPr>
          <a:xfrm rot="18563229">
            <a:off x="1171323" y="4061649"/>
            <a:ext cx="472127" cy="472127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5-конечная звезда 42">
            <a:extLst>
              <a:ext uri="{FF2B5EF4-FFF2-40B4-BE49-F238E27FC236}">
                <a16:creationId xmlns:a16="http://schemas.microsoft.com/office/drawing/2014/main" id="{F1F13EB1-137E-AFBA-C741-03D094395DFC}"/>
              </a:ext>
            </a:extLst>
          </p:cNvPr>
          <p:cNvSpPr/>
          <p:nvPr/>
        </p:nvSpPr>
        <p:spPr>
          <a:xfrm rot="19670203">
            <a:off x="3153262" y="3749371"/>
            <a:ext cx="1921265" cy="1921265"/>
          </a:xfrm>
          <a:prstGeom prst="star5">
            <a:avLst/>
          </a:prstGeom>
          <a:solidFill>
            <a:srgbClr val="FFDF6D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5-конечная звезда 43">
            <a:extLst>
              <a:ext uri="{FF2B5EF4-FFF2-40B4-BE49-F238E27FC236}">
                <a16:creationId xmlns:a16="http://schemas.microsoft.com/office/drawing/2014/main" id="{C08ADF1D-5039-2923-D16C-36731AA77FB7}"/>
              </a:ext>
            </a:extLst>
          </p:cNvPr>
          <p:cNvSpPr/>
          <p:nvPr/>
        </p:nvSpPr>
        <p:spPr>
          <a:xfrm rot="19008560">
            <a:off x="5017853" y="207952"/>
            <a:ext cx="1167450" cy="1167450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5-конечная звезда 45">
            <a:extLst>
              <a:ext uri="{FF2B5EF4-FFF2-40B4-BE49-F238E27FC236}">
                <a16:creationId xmlns:a16="http://schemas.microsoft.com/office/drawing/2014/main" id="{A10CDAE4-B965-3604-A3B6-D57031C94270}"/>
              </a:ext>
            </a:extLst>
          </p:cNvPr>
          <p:cNvSpPr/>
          <p:nvPr/>
        </p:nvSpPr>
        <p:spPr>
          <a:xfrm rot="18563229">
            <a:off x="8119378" y="1498561"/>
            <a:ext cx="472127" cy="472127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5-конечная звезда 46">
            <a:extLst>
              <a:ext uri="{FF2B5EF4-FFF2-40B4-BE49-F238E27FC236}">
                <a16:creationId xmlns:a16="http://schemas.microsoft.com/office/drawing/2014/main" id="{D6725062-414A-F861-BD65-BA218C1E1F42}"/>
              </a:ext>
            </a:extLst>
          </p:cNvPr>
          <p:cNvSpPr/>
          <p:nvPr/>
        </p:nvSpPr>
        <p:spPr>
          <a:xfrm rot="20128929">
            <a:off x="13859764" y="5263665"/>
            <a:ext cx="1363340" cy="1363340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5-конечная звезда 47">
            <a:extLst>
              <a:ext uri="{FF2B5EF4-FFF2-40B4-BE49-F238E27FC236}">
                <a16:creationId xmlns:a16="http://schemas.microsoft.com/office/drawing/2014/main" id="{4FB7E22A-43D2-699E-9338-EECD7FBB51CA}"/>
              </a:ext>
            </a:extLst>
          </p:cNvPr>
          <p:cNvSpPr/>
          <p:nvPr/>
        </p:nvSpPr>
        <p:spPr>
          <a:xfrm rot="17596028">
            <a:off x="6392484" y="6859713"/>
            <a:ext cx="472126" cy="472126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5-конечная звезда 48">
            <a:extLst>
              <a:ext uri="{FF2B5EF4-FFF2-40B4-BE49-F238E27FC236}">
                <a16:creationId xmlns:a16="http://schemas.microsoft.com/office/drawing/2014/main" id="{F63DAAB8-581D-76F4-1A52-7845AD8EBE6E}"/>
              </a:ext>
            </a:extLst>
          </p:cNvPr>
          <p:cNvSpPr/>
          <p:nvPr/>
        </p:nvSpPr>
        <p:spPr>
          <a:xfrm rot="18154311">
            <a:off x="1293167" y="1031396"/>
            <a:ext cx="1167450" cy="1167450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5-конечная звезда 7">
            <a:extLst>
              <a:ext uri="{FF2B5EF4-FFF2-40B4-BE49-F238E27FC236}">
                <a16:creationId xmlns:a16="http://schemas.microsoft.com/office/drawing/2014/main" id="{5491ED31-6785-A8B3-194A-6F5B3C4A988A}"/>
              </a:ext>
            </a:extLst>
          </p:cNvPr>
          <p:cNvSpPr/>
          <p:nvPr/>
        </p:nvSpPr>
        <p:spPr>
          <a:xfrm rot="18563229">
            <a:off x="14022473" y="7611606"/>
            <a:ext cx="472127" cy="472127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5-конечная звезда 9">
            <a:extLst>
              <a:ext uri="{FF2B5EF4-FFF2-40B4-BE49-F238E27FC236}">
                <a16:creationId xmlns:a16="http://schemas.microsoft.com/office/drawing/2014/main" id="{14764180-91AB-941D-50B6-098073E78812}"/>
              </a:ext>
            </a:extLst>
          </p:cNvPr>
          <p:cNvSpPr/>
          <p:nvPr/>
        </p:nvSpPr>
        <p:spPr>
          <a:xfrm rot="18563229">
            <a:off x="1171323" y="3895395"/>
            <a:ext cx="472127" cy="472127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5-конечная звезда 10">
            <a:extLst>
              <a:ext uri="{FF2B5EF4-FFF2-40B4-BE49-F238E27FC236}">
                <a16:creationId xmlns:a16="http://schemas.microsoft.com/office/drawing/2014/main" id="{A7A7CC90-9E1D-5EEA-642E-430C45CA2868}"/>
              </a:ext>
            </a:extLst>
          </p:cNvPr>
          <p:cNvSpPr/>
          <p:nvPr/>
        </p:nvSpPr>
        <p:spPr>
          <a:xfrm rot="375276">
            <a:off x="11036874" y="2188795"/>
            <a:ext cx="1921265" cy="1921265"/>
          </a:xfrm>
          <a:prstGeom prst="star5">
            <a:avLst/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5-конечная звезда 11">
            <a:extLst>
              <a:ext uri="{FF2B5EF4-FFF2-40B4-BE49-F238E27FC236}">
                <a16:creationId xmlns:a16="http://schemas.microsoft.com/office/drawing/2014/main" id="{2A210C7B-CC34-EA7E-E71F-FD112C8870C0}"/>
              </a:ext>
            </a:extLst>
          </p:cNvPr>
          <p:cNvSpPr/>
          <p:nvPr/>
        </p:nvSpPr>
        <p:spPr>
          <a:xfrm rot="17596028">
            <a:off x="6392484" y="6693459"/>
            <a:ext cx="472126" cy="472126"/>
          </a:xfrm>
          <a:prstGeom prst="star5">
            <a:avLst>
              <a:gd name="adj" fmla="val 31803"/>
              <a:gd name="hf" fmla="val 105146"/>
              <a:gd name="vf" fmla="val 110557"/>
            </a:avLst>
          </a:prstGeom>
          <a:solidFill>
            <a:srgbClr val="FFDF6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2E9A287-B6E3-B788-F6AF-B5BAA3F91B57}"/>
              </a:ext>
            </a:extLst>
          </p:cNvPr>
          <p:cNvGrpSpPr/>
          <p:nvPr/>
        </p:nvGrpSpPr>
        <p:grpSpPr>
          <a:xfrm>
            <a:off x="984840" y="2259784"/>
            <a:ext cx="7694024" cy="2610463"/>
            <a:chOff x="984840" y="2426038"/>
            <a:chExt cx="7694024" cy="2610463"/>
          </a:xfrm>
        </p:grpSpPr>
        <p:sp>
          <p:nvSpPr>
            <p:cNvPr id="21" name="Скругленный прямоугольник 20">
              <a:extLst>
                <a:ext uri="{FF2B5EF4-FFF2-40B4-BE49-F238E27FC236}">
                  <a16:creationId xmlns:a16="http://schemas.microsoft.com/office/drawing/2014/main" id="{4D82FCFB-714B-64ED-469C-0E9C5CC7B08E}"/>
                </a:ext>
              </a:extLst>
            </p:cNvPr>
            <p:cNvSpPr/>
            <p:nvPr/>
          </p:nvSpPr>
          <p:spPr>
            <a:xfrm>
              <a:off x="984840" y="2426038"/>
              <a:ext cx="7694024" cy="26104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206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DEB2B3-60CC-AC14-3266-2C04AFAE3590}"/>
                </a:ext>
              </a:extLst>
            </p:cNvPr>
            <p:cNvSpPr txBox="1"/>
            <p:nvPr/>
          </p:nvSpPr>
          <p:spPr>
            <a:xfrm>
              <a:off x="2083651" y="2974273"/>
              <a:ext cx="558344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>
                  <a:solidFill>
                    <a:srgbClr val="011F6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Обучающие семинары и вебинары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DF37184-1474-BE21-1206-32E20C78B66F}"/>
              </a:ext>
            </a:extLst>
          </p:cNvPr>
          <p:cNvGrpSpPr/>
          <p:nvPr/>
        </p:nvGrpSpPr>
        <p:grpSpPr>
          <a:xfrm>
            <a:off x="9740507" y="6055930"/>
            <a:ext cx="7694024" cy="2610463"/>
            <a:chOff x="9740507" y="6222184"/>
            <a:chExt cx="7694024" cy="2610463"/>
          </a:xfrm>
        </p:grpSpPr>
        <p:sp>
          <p:nvSpPr>
            <p:cNvPr id="25" name="Скругленный прямоугольник 24">
              <a:extLst>
                <a:ext uri="{FF2B5EF4-FFF2-40B4-BE49-F238E27FC236}">
                  <a16:creationId xmlns:a16="http://schemas.microsoft.com/office/drawing/2014/main" id="{18E6A2D7-98D1-AACA-1274-DC1B418DAE8A}"/>
                </a:ext>
              </a:extLst>
            </p:cNvPr>
            <p:cNvSpPr/>
            <p:nvPr/>
          </p:nvSpPr>
          <p:spPr>
            <a:xfrm>
              <a:off x="9740507" y="6222184"/>
              <a:ext cx="7694024" cy="26104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206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80A06C3-37B0-AE53-D2D0-F01558A19CAD}"/>
                </a:ext>
              </a:extLst>
            </p:cNvPr>
            <p:cNvSpPr txBox="1"/>
            <p:nvPr/>
          </p:nvSpPr>
          <p:spPr>
            <a:xfrm>
              <a:off x="9911207" y="6865695"/>
              <a:ext cx="724178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>
                  <a:solidFill>
                    <a:srgbClr val="011F6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Модерация проектных заданий</a:t>
              </a:r>
            </a:p>
          </p:txBody>
        </p:sp>
      </p:grpSp>
      <p:sp>
        <p:nvSpPr>
          <p:cNvPr id="27" name="Text 0">
            <a:extLst>
              <a:ext uri="{FF2B5EF4-FFF2-40B4-BE49-F238E27FC236}">
                <a16:creationId xmlns:a16="http://schemas.microsoft.com/office/drawing/2014/main" id="{914F52D5-4DA6-6EED-D5AF-A8C92A7854E0}"/>
              </a:ext>
            </a:extLst>
          </p:cNvPr>
          <p:cNvSpPr/>
          <p:nvPr/>
        </p:nvSpPr>
        <p:spPr>
          <a:xfrm>
            <a:off x="3800225" y="952499"/>
            <a:ext cx="10664993" cy="491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50"/>
              </a:lnSpc>
            </a:pPr>
            <a:r>
              <a:rPr lang="ru-RU" sz="4200" b="1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Методическая поддержка</a:t>
            </a:r>
            <a:endParaRPr lang="en-US" sz="4200" b="1" dirty="0">
              <a:solidFill>
                <a:srgbClr val="0D2D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4FD5315-4F12-2436-1141-B69BADBD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7858" y="3831033"/>
            <a:ext cx="3544968" cy="3566213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3005A16-34E5-7828-D989-C691D6A39A8B}"/>
              </a:ext>
            </a:extLst>
          </p:cNvPr>
          <p:cNvGrpSpPr/>
          <p:nvPr/>
        </p:nvGrpSpPr>
        <p:grpSpPr>
          <a:xfrm>
            <a:off x="9685088" y="2259784"/>
            <a:ext cx="7694024" cy="2610463"/>
            <a:chOff x="9685088" y="2426038"/>
            <a:chExt cx="7694024" cy="2610463"/>
          </a:xfrm>
        </p:grpSpPr>
        <p:sp>
          <p:nvSpPr>
            <p:cNvPr id="30" name="Скругленный прямоугольник 29">
              <a:extLst>
                <a:ext uri="{FF2B5EF4-FFF2-40B4-BE49-F238E27FC236}">
                  <a16:creationId xmlns:a16="http://schemas.microsoft.com/office/drawing/2014/main" id="{41C5F81C-DDD1-12CC-2119-02DE2B83AE67}"/>
                </a:ext>
              </a:extLst>
            </p:cNvPr>
            <p:cNvSpPr/>
            <p:nvPr/>
          </p:nvSpPr>
          <p:spPr>
            <a:xfrm>
              <a:off x="9685088" y="2426038"/>
              <a:ext cx="7694024" cy="26104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206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577E7F5-7F5C-9CEB-ACE7-992BF6AA9F0B}"/>
                </a:ext>
              </a:extLst>
            </p:cNvPr>
            <p:cNvSpPr txBox="1"/>
            <p:nvPr/>
          </p:nvSpPr>
          <p:spPr>
            <a:xfrm>
              <a:off x="9979697" y="2832543"/>
              <a:ext cx="706364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solidFill>
                    <a:srgbClr val="011F6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Методические материалы — учебные планы, методические рекомендации и др.</a:t>
              </a: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6C3012B7-3DE6-CB41-1E8F-3A06E5C0EE79}"/>
              </a:ext>
            </a:extLst>
          </p:cNvPr>
          <p:cNvGrpSpPr/>
          <p:nvPr/>
        </p:nvGrpSpPr>
        <p:grpSpPr>
          <a:xfrm>
            <a:off x="949561" y="6088678"/>
            <a:ext cx="7694024" cy="2610463"/>
            <a:chOff x="949561" y="6254932"/>
            <a:chExt cx="7694024" cy="2610463"/>
          </a:xfrm>
        </p:grpSpPr>
        <p:sp>
          <p:nvSpPr>
            <p:cNvPr id="33" name="Скругленный прямоугольник 32">
              <a:extLst>
                <a:ext uri="{FF2B5EF4-FFF2-40B4-BE49-F238E27FC236}">
                  <a16:creationId xmlns:a16="http://schemas.microsoft.com/office/drawing/2014/main" id="{90A4C3E7-23C0-06C8-E3D6-8461886473FB}"/>
                </a:ext>
              </a:extLst>
            </p:cNvPr>
            <p:cNvSpPr/>
            <p:nvPr/>
          </p:nvSpPr>
          <p:spPr>
            <a:xfrm>
              <a:off x="949561" y="6254932"/>
              <a:ext cx="7694024" cy="26104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206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B1EF504-E468-C9A0-8E84-46FFF1E20E9B}"/>
                </a:ext>
              </a:extLst>
            </p:cNvPr>
            <p:cNvSpPr txBox="1"/>
            <p:nvPr/>
          </p:nvSpPr>
          <p:spPr>
            <a:xfrm>
              <a:off x="1503441" y="6385131"/>
              <a:ext cx="6400223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solidFill>
                    <a:srgbClr val="011F6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Подборка проектных заданий для на уроков и внеурочной деятельности на каждый месяц</a:t>
              </a: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BD043A-120C-C85E-B65B-F38356E0D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2994" y="685199"/>
            <a:ext cx="2354375" cy="4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963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5-конечная звезда 58">
            <a:extLst>
              <a:ext uri="{FF2B5EF4-FFF2-40B4-BE49-F238E27FC236}">
                <a16:creationId xmlns:a16="http://schemas.microsoft.com/office/drawing/2014/main" id="{5876629F-26F2-DD55-BD36-481050018F58}"/>
              </a:ext>
            </a:extLst>
          </p:cNvPr>
          <p:cNvSpPr/>
          <p:nvPr/>
        </p:nvSpPr>
        <p:spPr>
          <a:xfrm rot="20520483">
            <a:off x="-926059" y="-2115963"/>
            <a:ext cx="4850691" cy="4850691"/>
          </a:xfrm>
          <a:prstGeom prst="star5">
            <a:avLst/>
          </a:prstGeom>
          <a:solidFill>
            <a:srgbClr val="FFE0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32EA092C-FC81-9BC2-1747-BBA1B1BFB05C}"/>
              </a:ext>
            </a:extLst>
          </p:cNvPr>
          <p:cNvGrpSpPr/>
          <p:nvPr/>
        </p:nvGrpSpPr>
        <p:grpSpPr>
          <a:xfrm>
            <a:off x="8489521" y="1728470"/>
            <a:ext cx="3677877" cy="7423150"/>
            <a:chOff x="8557255" y="1728470"/>
            <a:chExt cx="3677877" cy="7423150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218D229A-B847-FCE2-43AC-5387193DD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723155">
              <a:off x="8701103" y="2218122"/>
              <a:ext cx="3297363" cy="6864618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408B527E-EC3C-219D-FB30-BB9F57251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723155">
              <a:off x="8557255" y="1728470"/>
              <a:ext cx="3677877" cy="7423150"/>
            </a:xfrm>
            <a:prstGeom prst="rect">
              <a:avLst/>
            </a:prstGeom>
            <a:effectLst>
              <a:outerShdw blurRad="304800" sx="103000" sy="103000" algn="ctr" rotWithShape="0">
                <a:srgbClr val="011F60">
                  <a:alpha val="10000"/>
                </a:srgbClr>
              </a:outerShdw>
            </a:effectLst>
          </p:spPr>
        </p:pic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DF0184EE-DD0D-BB9E-6D57-1A7786197693}"/>
              </a:ext>
            </a:extLst>
          </p:cNvPr>
          <p:cNvGrpSpPr/>
          <p:nvPr/>
        </p:nvGrpSpPr>
        <p:grpSpPr>
          <a:xfrm>
            <a:off x="13176966" y="1728470"/>
            <a:ext cx="3677877" cy="7423150"/>
            <a:chOff x="13176966" y="1728470"/>
            <a:chExt cx="3677877" cy="7423150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AD87629-DB16-11A8-F3E8-4C143C0F29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b="31753"/>
            <a:stretch/>
          </p:blipFill>
          <p:spPr>
            <a:xfrm rot="723155">
              <a:off x="13353979" y="2218426"/>
              <a:ext cx="3233878" cy="6864618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836ADBED-9E41-3C0C-E982-C9BE13B89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723155">
              <a:off x="13176966" y="1728470"/>
              <a:ext cx="3677877" cy="7423150"/>
            </a:xfrm>
            <a:prstGeom prst="rect">
              <a:avLst/>
            </a:prstGeom>
            <a:effectLst>
              <a:outerShdw blurRad="304800" sx="103000" sy="103000" algn="ctr" rotWithShape="0">
                <a:srgbClr val="011F60">
                  <a:alpha val="10000"/>
                </a:srgbClr>
              </a:outerShdw>
            </a:effectLst>
          </p:spPr>
        </p:pic>
      </p:grpSp>
      <p:sp>
        <p:nvSpPr>
          <p:cNvPr id="21" name="Text 0">
            <a:extLst>
              <a:ext uri="{FF2B5EF4-FFF2-40B4-BE49-F238E27FC236}">
                <a16:creationId xmlns:a16="http://schemas.microsoft.com/office/drawing/2014/main" id="{CBC1DDE1-6F62-CE8A-0F2C-D2748C2DA60E}"/>
              </a:ext>
            </a:extLst>
          </p:cNvPr>
          <p:cNvSpPr/>
          <p:nvPr/>
        </p:nvSpPr>
        <p:spPr>
          <a:xfrm>
            <a:off x="933449" y="952500"/>
            <a:ext cx="11535641" cy="52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ru-RU" sz="4200" b="1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Мобильная версия</a:t>
            </a:r>
            <a:endParaRPr lang="en-US" sz="4200" b="1" dirty="0">
              <a:solidFill>
                <a:srgbClr val="0D2D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F536CEC2-26ED-7545-822B-8640B3FF6DE9}"/>
              </a:ext>
            </a:extLst>
          </p:cNvPr>
          <p:cNvSpPr/>
          <p:nvPr/>
        </p:nvSpPr>
        <p:spPr>
          <a:xfrm>
            <a:off x="1044935" y="3066298"/>
            <a:ext cx="694690" cy="694690"/>
          </a:xfrm>
          <a:prstGeom prst="ellipse">
            <a:avLst/>
          </a:prstGeom>
          <a:solidFill>
            <a:srgbClr val="011F60"/>
          </a:solidFill>
          <a:ln w="63500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451880-733C-AF51-6B5E-0641370D0477}"/>
              </a:ext>
            </a:extLst>
          </p:cNvPr>
          <p:cNvSpPr txBox="1"/>
          <p:nvPr/>
        </p:nvSpPr>
        <p:spPr>
          <a:xfrm>
            <a:off x="747391" y="3136584"/>
            <a:ext cx="1293759" cy="563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endParaRPr lang="en" sz="30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3C48969-8740-CA83-F4A6-7F7765A0DE75}"/>
              </a:ext>
            </a:extLst>
          </p:cNvPr>
          <p:cNvSpPr txBox="1"/>
          <p:nvPr/>
        </p:nvSpPr>
        <p:spPr>
          <a:xfrm>
            <a:off x="1937238" y="2988740"/>
            <a:ext cx="57113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Все возможности ГлобалЛаб доступны для использования </a:t>
            </a:r>
            <a:b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</a:br>
            <a: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с браузера смартфона</a:t>
            </a:r>
            <a:endParaRPr lang="en-US" altLang="ru-RU" sz="28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ru-RU" sz="28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E2AA92A6-C3D5-83D4-A1AC-891D78FA4826}"/>
              </a:ext>
            </a:extLst>
          </p:cNvPr>
          <p:cNvSpPr/>
          <p:nvPr/>
        </p:nvSpPr>
        <p:spPr>
          <a:xfrm>
            <a:off x="1044935" y="4820624"/>
            <a:ext cx="694690" cy="694690"/>
          </a:xfrm>
          <a:prstGeom prst="ellipse">
            <a:avLst/>
          </a:prstGeom>
          <a:solidFill>
            <a:srgbClr val="011F60"/>
          </a:solidFill>
          <a:ln w="63500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E49C4C3-3942-20C2-3990-511470BBCC44}"/>
              </a:ext>
            </a:extLst>
          </p:cNvPr>
          <p:cNvSpPr txBox="1"/>
          <p:nvPr/>
        </p:nvSpPr>
        <p:spPr>
          <a:xfrm>
            <a:off x="747391" y="4890910"/>
            <a:ext cx="1293759" cy="563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  <a:endParaRPr lang="en" sz="30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B71B602-36BC-ECF3-A17C-CDCAFA224306}"/>
              </a:ext>
            </a:extLst>
          </p:cNvPr>
          <p:cNvSpPr txBox="1"/>
          <p:nvPr/>
        </p:nvSpPr>
        <p:spPr>
          <a:xfrm>
            <a:off x="1937238" y="4743066"/>
            <a:ext cx="61382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Проработан </a:t>
            </a:r>
            <a:r>
              <a:rPr lang="en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UX-</a:t>
            </a:r>
            <a:r>
              <a:rPr 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</a:rPr>
              <a:t>дизайн — сократилось количество времени на совершение пользователем целевого действия</a:t>
            </a:r>
            <a:endParaRPr lang="en-US" altLang="ru-RU" sz="28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71F8292F-D534-E29A-D89C-2BDBC251E692}"/>
              </a:ext>
            </a:extLst>
          </p:cNvPr>
          <p:cNvSpPr/>
          <p:nvPr/>
        </p:nvSpPr>
        <p:spPr>
          <a:xfrm>
            <a:off x="1035492" y="7022558"/>
            <a:ext cx="694690" cy="694690"/>
          </a:xfrm>
          <a:prstGeom prst="ellipse">
            <a:avLst/>
          </a:prstGeom>
          <a:solidFill>
            <a:srgbClr val="011F60"/>
          </a:solidFill>
          <a:ln w="63500">
            <a:solidFill>
              <a:srgbClr val="011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92277FC-B0E6-EF5F-499F-2A8289660707}"/>
              </a:ext>
            </a:extLst>
          </p:cNvPr>
          <p:cNvSpPr txBox="1"/>
          <p:nvPr/>
        </p:nvSpPr>
        <p:spPr>
          <a:xfrm>
            <a:off x="737948" y="7092844"/>
            <a:ext cx="1293759" cy="563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  <a:endParaRPr lang="en" sz="30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926FA1-76F9-B40B-E625-88BE51464F4C}"/>
              </a:ext>
            </a:extLst>
          </p:cNvPr>
          <p:cNvSpPr txBox="1"/>
          <p:nvPr/>
        </p:nvSpPr>
        <p:spPr>
          <a:xfrm>
            <a:off x="1927795" y="6945000"/>
            <a:ext cx="57113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Удобное выполнение всех основных сценариев работы </a:t>
            </a:r>
            <a:b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</a:br>
            <a:r>
              <a:rPr lang="ru-RU" altLang="ru-RU" sz="2800" dirty="0">
                <a:solidFill>
                  <a:srgbClr val="0D2D67"/>
                </a:solidFill>
                <a:latin typeface="Arial" panose="020B0604020202020204" pitchFamily="34" charset="0"/>
                <a:ea typeface="Lato Regular" pitchFamily="34" charset="-122"/>
                <a:cs typeface="Arial" panose="020B0604020202020204" pitchFamily="34" charset="0"/>
                <a:sym typeface="Arial"/>
              </a:rPr>
              <a:t>на платформе со смартфона</a:t>
            </a:r>
            <a:endParaRPr lang="en-US" altLang="ru-RU" sz="2800" dirty="0">
              <a:solidFill>
                <a:srgbClr val="0D2D67"/>
              </a:solidFill>
              <a:latin typeface="Arial" panose="020B0604020202020204" pitchFamily="34" charset="0"/>
              <a:ea typeface="Lato Regular" pitchFamily="34" charset="-122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84633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04244CF2-025A-C448-97DC-1CBF2A099460}"/>
              </a:ext>
            </a:extLst>
          </p:cNvPr>
          <p:cNvSpPr/>
          <p:nvPr/>
        </p:nvSpPr>
        <p:spPr>
          <a:xfrm>
            <a:off x="948806" y="2837781"/>
            <a:ext cx="2865449" cy="734238"/>
          </a:xfrm>
          <a:prstGeom prst="roundRect">
            <a:avLst>
              <a:gd name="adj" fmla="val 50000"/>
            </a:avLst>
          </a:prstGeom>
          <a:solidFill>
            <a:srgbClr val="FFE0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CB6E14-9651-B80C-ACBE-0800A05DE9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09" t="34023" r="16477" b="37766"/>
          <a:stretch/>
        </p:blipFill>
        <p:spPr>
          <a:xfrm>
            <a:off x="476249" y="3710488"/>
            <a:ext cx="4882173" cy="443810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E2A1826-28E3-A849-E6C6-85E1261A0B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99" t="5098" r="4320" b="5463"/>
          <a:stretch/>
        </p:blipFill>
        <p:spPr>
          <a:xfrm>
            <a:off x="6405505" y="4002142"/>
            <a:ext cx="3962293" cy="38952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9A4403-0D1A-2381-9C1D-B083AE8F6D80}"/>
              </a:ext>
            </a:extLst>
          </p:cNvPr>
          <p:cNvSpPr txBox="1"/>
          <p:nvPr/>
        </p:nvSpPr>
        <p:spPr>
          <a:xfrm>
            <a:off x="933449" y="8128833"/>
            <a:ext cx="29027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@globallabnews</a:t>
            </a:r>
            <a:endParaRPr lang="ru-RU" sz="3000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6EF201-57C4-F50C-B107-292F21D6A4C2}"/>
              </a:ext>
            </a:extLst>
          </p:cNvPr>
          <p:cNvSpPr txBox="1"/>
          <p:nvPr/>
        </p:nvSpPr>
        <p:spPr>
          <a:xfrm>
            <a:off x="6405505" y="8128833"/>
            <a:ext cx="22127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@globallab</a:t>
            </a:r>
            <a:endParaRPr lang="ru-RU" sz="3000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E1C774-349B-AC00-6C17-35A82C8F2A09}"/>
              </a:ext>
            </a:extLst>
          </p:cNvPr>
          <p:cNvSpPr txBox="1"/>
          <p:nvPr/>
        </p:nvSpPr>
        <p:spPr>
          <a:xfrm>
            <a:off x="1186160" y="2822306"/>
            <a:ext cx="3418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Telegram</a:t>
            </a:r>
            <a:endParaRPr lang="ru-RU" sz="4000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Text 0">
            <a:extLst>
              <a:ext uri="{FF2B5EF4-FFF2-40B4-BE49-F238E27FC236}">
                <a16:creationId xmlns:a16="http://schemas.microsoft.com/office/drawing/2014/main" id="{6FC7B77D-E683-B94F-2DF0-A348431C2E5A}"/>
              </a:ext>
            </a:extLst>
          </p:cNvPr>
          <p:cNvSpPr/>
          <p:nvPr/>
        </p:nvSpPr>
        <p:spPr>
          <a:xfrm>
            <a:off x="933449" y="952500"/>
            <a:ext cx="11535641" cy="52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750"/>
              </a:lnSpc>
            </a:pPr>
            <a:r>
              <a:rPr lang="ru-RU" sz="4200" b="1" dirty="0">
                <a:solidFill>
                  <a:srgbClr val="0D2D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Будьте в курсе наших новостей!</a:t>
            </a:r>
            <a:endParaRPr lang="en-US" sz="4200" b="1" dirty="0">
              <a:solidFill>
                <a:srgbClr val="0D2D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083CBED-A832-0932-CD0A-51DE2B1DB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4336" y="1475720"/>
            <a:ext cx="4929557" cy="5155093"/>
          </a:xfrm>
          <a:prstGeom prst="rect">
            <a:avLst/>
          </a:prstGeom>
        </p:spPr>
      </p:pic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74B79C69-8903-C666-4326-D62D48EB9A7B}"/>
              </a:ext>
            </a:extLst>
          </p:cNvPr>
          <p:cNvSpPr/>
          <p:nvPr/>
        </p:nvSpPr>
        <p:spPr>
          <a:xfrm>
            <a:off x="6440114" y="2837781"/>
            <a:ext cx="3418367" cy="734238"/>
          </a:xfrm>
          <a:prstGeom prst="roundRect">
            <a:avLst>
              <a:gd name="adj" fmla="val 50000"/>
            </a:avLst>
          </a:prstGeom>
          <a:solidFill>
            <a:srgbClr val="FFE0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C862FA-4674-C1C5-FD92-26F00199B688}"/>
              </a:ext>
            </a:extLst>
          </p:cNvPr>
          <p:cNvSpPr txBox="1"/>
          <p:nvPr/>
        </p:nvSpPr>
        <p:spPr>
          <a:xfrm>
            <a:off x="6677467" y="2822306"/>
            <a:ext cx="3418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</a:t>
            </a:r>
            <a:r>
              <a:rPr lang="ru-RU" sz="40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Контакте</a:t>
            </a:r>
          </a:p>
        </p:txBody>
      </p:sp>
    </p:spTree>
    <p:extLst>
      <p:ext uri="{BB962C8B-B14F-4D97-AF65-F5344CB8AC3E}">
        <p14:creationId xmlns:p14="http://schemas.microsoft.com/office/powerpoint/2010/main" val="10509037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234CC20-6DA6-0F26-80C0-E29F9C4A1EB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502994" y="685199"/>
            <a:ext cx="2354375" cy="4817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757548-F6F3-56A7-0836-F942A623BED6}"/>
              </a:ext>
            </a:extLst>
          </p:cNvPr>
          <p:cNvSpPr txBox="1"/>
          <p:nvPr/>
        </p:nvSpPr>
        <p:spPr>
          <a:xfrm>
            <a:off x="1259681" y="478691"/>
            <a:ext cx="1182460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500" b="1" dirty="0">
                <a:solidFill>
                  <a:srgbClr val="002060"/>
                </a:solidFill>
                <a:latin typeface="Raleway" pitchFamily="2" charset="0"/>
              </a:rPr>
              <a:t>Как получить сертификат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E92612-E93F-AB2D-1238-0A4269312970}"/>
              </a:ext>
            </a:extLst>
          </p:cNvPr>
          <p:cNvSpPr txBox="1"/>
          <p:nvPr/>
        </p:nvSpPr>
        <p:spPr>
          <a:xfrm>
            <a:off x="1603982" y="5768138"/>
            <a:ext cx="2524137" cy="1511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</a:pPr>
            <a:r>
              <a:rPr lang="ru-RU" sz="27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Пройдите регистрацию </a:t>
            </a:r>
            <a:br>
              <a:rPr lang="ru-RU" sz="27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</a:br>
            <a:r>
              <a:rPr lang="ru-RU" sz="27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сайте</a:t>
            </a:r>
            <a:endParaRPr lang="ru-RU" sz="2700" dirty="0">
              <a:solidFill>
                <a:srgbClr val="002060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E714F4-5582-3659-7E1F-5BF251C42CA3}"/>
              </a:ext>
            </a:extLst>
          </p:cNvPr>
          <p:cNvSpPr txBox="1"/>
          <p:nvPr/>
        </p:nvSpPr>
        <p:spPr>
          <a:xfrm>
            <a:off x="9241100" y="5766350"/>
            <a:ext cx="1878344" cy="1511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</a:pPr>
            <a:r>
              <a:rPr lang="ru-RU" sz="27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Оцените качество семинара</a:t>
            </a:r>
            <a:endParaRPr lang="ru-RU" sz="2700" u="sng" dirty="0">
              <a:solidFill>
                <a:srgbClr val="002060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72873CFE-E55B-11B6-4B11-AF3026746D83}"/>
              </a:ext>
            </a:extLst>
          </p:cNvPr>
          <p:cNvGrpSpPr/>
          <p:nvPr/>
        </p:nvGrpSpPr>
        <p:grpSpPr>
          <a:xfrm>
            <a:off x="1465353" y="2302872"/>
            <a:ext cx="2236635" cy="2717451"/>
            <a:chOff x="839347" y="3831339"/>
            <a:chExt cx="1200306" cy="1526886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1F0C7917-931C-DDDA-1B5A-A2F9D76E485B}"/>
                </a:ext>
              </a:extLst>
            </p:cNvPr>
            <p:cNvSpPr/>
            <p:nvPr/>
          </p:nvSpPr>
          <p:spPr>
            <a:xfrm>
              <a:off x="839349" y="4294057"/>
              <a:ext cx="1064168" cy="106416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E431B54-3190-B8D0-AD35-ECBF43A33B4B}"/>
                </a:ext>
              </a:extLst>
            </p:cNvPr>
            <p:cNvSpPr txBox="1"/>
            <p:nvPr/>
          </p:nvSpPr>
          <p:spPr>
            <a:xfrm>
              <a:off x="975484" y="4675886"/>
              <a:ext cx="1064169" cy="440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500" b="1" dirty="0">
                  <a:solidFill>
                    <a:schemeClr val="bg1"/>
                  </a:solidFill>
                  <a:latin typeface="Raleway" pitchFamily="2" charset="0"/>
                </a:rPr>
                <a:t>шаг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4D8484-FF2F-49D4-0EBD-DD271A9DB06A}"/>
                </a:ext>
              </a:extLst>
            </p:cNvPr>
            <p:cNvSpPr txBox="1"/>
            <p:nvPr/>
          </p:nvSpPr>
          <p:spPr>
            <a:xfrm>
              <a:off x="839347" y="3831339"/>
              <a:ext cx="881436" cy="959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0" b="1" dirty="0">
                  <a:solidFill>
                    <a:srgbClr val="10B063"/>
                  </a:solidFill>
                  <a:latin typeface="Raleway" pitchFamily="2" charset="0"/>
                </a:rPr>
                <a:t>1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60C28D6F-3A9F-6744-97B2-C3BBE9D324F9}"/>
              </a:ext>
            </a:extLst>
          </p:cNvPr>
          <p:cNvGrpSpPr/>
          <p:nvPr/>
        </p:nvGrpSpPr>
        <p:grpSpPr>
          <a:xfrm>
            <a:off x="5178785" y="2294090"/>
            <a:ext cx="2236635" cy="2717451"/>
            <a:chOff x="839347" y="3831339"/>
            <a:chExt cx="1200306" cy="1526886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EF0669FD-3E67-03DB-C114-BD451A327261}"/>
                </a:ext>
              </a:extLst>
            </p:cNvPr>
            <p:cNvSpPr/>
            <p:nvPr/>
          </p:nvSpPr>
          <p:spPr>
            <a:xfrm>
              <a:off x="839349" y="4294057"/>
              <a:ext cx="1064168" cy="106416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CE0748F-52B5-ED11-8FB4-840A9781254D}"/>
                </a:ext>
              </a:extLst>
            </p:cNvPr>
            <p:cNvSpPr txBox="1"/>
            <p:nvPr/>
          </p:nvSpPr>
          <p:spPr>
            <a:xfrm>
              <a:off x="975484" y="4675886"/>
              <a:ext cx="1064169" cy="440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500" b="1" dirty="0">
                  <a:solidFill>
                    <a:schemeClr val="bg1"/>
                  </a:solidFill>
                  <a:latin typeface="Raleway" pitchFamily="2" charset="0"/>
                </a:rPr>
                <a:t>шаг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B7310C-C54C-CBC3-F981-ABC274BB17BB}"/>
                </a:ext>
              </a:extLst>
            </p:cNvPr>
            <p:cNvSpPr txBox="1"/>
            <p:nvPr/>
          </p:nvSpPr>
          <p:spPr>
            <a:xfrm>
              <a:off x="839347" y="3831339"/>
              <a:ext cx="881436" cy="959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0" b="1" dirty="0">
                  <a:solidFill>
                    <a:srgbClr val="FFE06D"/>
                  </a:solidFill>
                  <a:latin typeface="Raleway" pitchFamily="2" charset="0"/>
                </a:rPr>
                <a:t>2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93D8E6B0-71EB-62A3-99A1-832136861853}"/>
              </a:ext>
            </a:extLst>
          </p:cNvPr>
          <p:cNvGrpSpPr/>
          <p:nvPr/>
        </p:nvGrpSpPr>
        <p:grpSpPr>
          <a:xfrm>
            <a:off x="9060626" y="2294090"/>
            <a:ext cx="2236635" cy="2717451"/>
            <a:chOff x="839347" y="3831339"/>
            <a:chExt cx="1200306" cy="1526886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2A16B12B-8459-EE87-7D76-B1EC8641E9E8}"/>
                </a:ext>
              </a:extLst>
            </p:cNvPr>
            <p:cNvSpPr/>
            <p:nvPr/>
          </p:nvSpPr>
          <p:spPr>
            <a:xfrm>
              <a:off x="839349" y="4294057"/>
              <a:ext cx="1064168" cy="106416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3BCE692-1BD2-DC0F-22E4-381634474E9F}"/>
                </a:ext>
              </a:extLst>
            </p:cNvPr>
            <p:cNvSpPr txBox="1"/>
            <p:nvPr/>
          </p:nvSpPr>
          <p:spPr>
            <a:xfrm>
              <a:off x="975484" y="4675886"/>
              <a:ext cx="1064169" cy="440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500" b="1" dirty="0">
                  <a:solidFill>
                    <a:schemeClr val="bg1"/>
                  </a:solidFill>
                  <a:latin typeface="Raleway" pitchFamily="2" charset="0"/>
                </a:rPr>
                <a:t>шаг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29C5903-B5E3-D349-0792-2AC8522E81E4}"/>
                </a:ext>
              </a:extLst>
            </p:cNvPr>
            <p:cNvSpPr txBox="1"/>
            <p:nvPr/>
          </p:nvSpPr>
          <p:spPr>
            <a:xfrm>
              <a:off x="839347" y="3831339"/>
              <a:ext cx="881436" cy="959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0" b="1" dirty="0">
                  <a:solidFill>
                    <a:srgbClr val="FFB36D"/>
                  </a:solidFill>
                  <a:latin typeface="Raleway" pitchFamily="2" charset="0"/>
                </a:rPr>
                <a:t>3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491C5B6-0C20-EB35-ADC0-A5815080B8D1}"/>
              </a:ext>
            </a:extLst>
          </p:cNvPr>
          <p:cNvSpPr txBox="1"/>
          <p:nvPr/>
        </p:nvSpPr>
        <p:spPr>
          <a:xfrm>
            <a:off x="5314131" y="5760269"/>
            <a:ext cx="2214498" cy="1511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50"/>
              </a:lnSpc>
            </a:pPr>
            <a:r>
              <a:rPr lang="ru-RU" sz="27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Пройдите </a:t>
            </a:r>
            <a:br>
              <a:rPr lang="ru-RU" sz="27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</a:br>
            <a:r>
              <a:rPr lang="ru-RU" sz="2700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по </a:t>
            </a:r>
            <a:r>
              <a:rPr lang="ru-RU" sz="2700" u="sng" dirty="0">
                <a:solidFill>
                  <a:srgbClr val="00206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  <a:hlinkClick r:id="rId4"/>
              </a:rPr>
              <a:t>ссылке</a:t>
            </a:r>
            <a:endParaRPr lang="ru-RU" sz="2700" u="sng" dirty="0">
              <a:solidFill>
                <a:srgbClr val="002060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>
              <a:lnSpc>
                <a:spcPts val="3750"/>
              </a:lnSpc>
            </a:pPr>
            <a:endParaRPr lang="ru-RU" sz="2700" dirty="0">
              <a:solidFill>
                <a:srgbClr val="002060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C66AA47-4DCF-218A-4C35-C4A5B5954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981" y="2047035"/>
            <a:ext cx="6192929" cy="6192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3224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0" descr="preencoded.png">
            <a:extLst>
              <a:ext uri="{FF2B5EF4-FFF2-40B4-BE49-F238E27FC236}">
                <a16:creationId xmlns:a16="http://schemas.microsoft.com/office/drawing/2014/main" id="{E2C683EC-0BA4-B3CE-F729-646E7AAD3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52500" y="982940"/>
            <a:ext cx="16383000" cy="8382000"/>
          </a:xfrm>
          <a:prstGeom prst="rect">
            <a:avLst/>
          </a:prstGeom>
        </p:spPr>
      </p:pic>
      <p:sp>
        <p:nvSpPr>
          <p:cNvPr id="21" name="Text 0">
            <a:extLst>
              <a:ext uri="{FF2B5EF4-FFF2-40B4-BE49-F238E27FC236}">
                <a16:creationId xmlns:a16="http://schemas.microsoft.com/office/drawing/2014/main" id="{CBC1DDE1-6F62-CE8A-0F2C-D2748C2DA60E}"/>
              </a:ext>
            </a:extLst>
          </p:cNvPr>
          <p:cNvSpPr/>
          <p:nvPr/>
        </p:nvSpPr>
        <p:spPr>
          <a:xfrm>
            <a:off x="3376179" y="4259225"/>
            <a:ext cx="11535641" cy="52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750"/>
              </a:lnSpc>
            </a:pPr>
            <a:r>
              <a:rPr lang="ru-RU" sz="8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Свяжитесь с нами</a:t>
            </a:r>
            <a:endParaRPr lang="en-US" sz="8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9E1E8C63-538F-68AD-DAE2-D260AF2EB269}"/>
              </a:ext>
            </a:extLst>
          </p:cNvPr>
          <p:cNvSpPr/>
          <p:nvPr/>
        </p:nvSpPr>
        <p:spPr>
          <a:xfrm>
            <a:off x="6525797" y="5437634"/>
            <a:ext cx="5372868" cy="1167237"/>
          </a:xfrm>
          <a:prstGeom prst="roundRect">
            <a:avLst>
              <a:gd name="adj" fmla="val 50000"/>
            </a:avLst>
          </a:prstGeom>
          <a:solidFill>
            <a:srgbClr val="FFDF6D"/>
          </a:solidFill>
          <a:ln w="63500">
            <a:noFill/>
          </a:ln>
          <a:effectLst>
            <a:outerShdw blurRad="304800" algn="ctr" rotWithShape="0">
              <a:srgbClr val="10B063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33D2E5-6D41-DF65-D221-574CD09C91F0}"/>
              </a:ext>
            </a:extLst>
          </p:cNvPr>
          <p:cNvSpPr txBox="1"/>
          <p:nvPr/>
        </p:nvSpPr>
        <p:spPr>
          <a:xfrm>
            <a:off x="6007440" y="5660386"/>
            <a:ext cx="6417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3600" b="1" dirty="0">
                <a:solidFill>
                  <a:srgbClr val="011F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info@globallab.org </a:t>
            </a:r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2846BE31-4B4C-F8F7-EEA8-62DFC30AF058}"/>
              </a:ext>
            </a:extLst>
          </p:cNvPr>
          <p:cNvGrpSpPr/>
          <p:nvPr/>
        </p:nvGrpSpPr>
        <p:grpSpPr>
          <a:xfrm>
            <a:off x="304710" y="-1051484"/>
            <a:ext cx="18102515" cy="11922860"/>
            <a:chOff x="304710" y="-1051484"/>
            <a:chExt cx="18102515" cy="11922860"/>
          </a:xfrm>
        </p:grpSpPr>
        <p:sp>
          <p:nvSpPr>
            <p:cNvPr id="51" name="5-конечная звезда 50">
              <a:extLst>
                <a:ext uri="{FF2B5EF4-FFF2-40B4-BE49-F238E27FC236}">
                  <a16:creationId xmlns:a16="http://schemas.microsoft.com/office/drawing/2014/main" id="{86FED74E-F50A-BB6E-88E3-476F25257DAB}"/>
                </a:ext>
              </a:extLst>
            </p:cNvPr>
            <p:cNvSpPr/>
            <p:nvPr/>
          </p:nvSpPr>
          <p:spPr>
            <a:xfrm rot="17893831">
              <a:off x="9983586" y="8127731"/>
              <a:ext cx="2743645" cy="2743645"/>
            </a:xfrm>
            <a:prstGeom prst="star5">
              <a:avLst/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2" name="5-конечная звезда 51">
              <a:extLst>
                <a:ext uri="{FF2B5EF4-FFF2-40B4-BE49-F238E27FC236}">
                  <a16:creationId xmlns:a16="http://schemas.microsoft.com/office/drawing/2014/main" id="{C6F1D213-D179-EBF8-ED73-2C83FCECB224}"/>
                </a:ext>
              </a:extLst>
            </p:cNvPr>
            <p:cNvSpPr/>
            <p:nvPr/>
          </p:nvSpPr>
          <p:spPr>
            <a:xfrm rot="18154311">
              <a:off x="15974367" y="8448195"/>
              <a:ext cx="1167450" cy="116745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3" name="5-конечная звезда 52">
              <a:extLst>
                <a:ext uri="{FF2B5EF4-FFF2-40B4-BE49-F238E27FC236}">
                  <a16:creationId xmlns:a16="http://schemas.microsoft.com/office/drawing/2014/main" id="{8D569EBA-709C-B64E-F436-85E4E2C47496}"/>
                </a:ext>
              </a:extLst>
            </p:cNvPr>
            <p:cNvSpPr/>
            <p:nvPr/>
          </p:nvSpPr>
          <p:spPr>
            <a:xfrm rot="18563229">
              <a:off x="5803415" y="8838948"/>
              <a:ext cx="863854" cy="863854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4" name="5-конечная звезда 53">
              <a:extLst>
                <a:ext uri="{FF2B5EF4-FFF2-40B4-BE49-F238E27FC236}">
                  <a16:creationId xmlns:a16="http://schemas.microsoft.com/office/drawing/2014/main" id="{7C02C188-C730-A8A5-5BAA-5B3E64BFFA64}"/>
                </a:ext>
              </a:extLst>
            </p:cNvPr>
            <p:cNvSpPr/>
            <p:nvPr/>
          </p:nvSpPr>
          <p:spPr>
            <a:xfrm rot="18563229">
              <a:off x="13883928" y="7195971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5-конечная звезда 54">
              <a:extLst>
                <a:ext uri="{FF2B5EF4-FFF2-40B4-BE49-F238E27FC236}">
                  <a16:creationId xmlns:a16="http://schemas.microsoft.com/office/drawing/2014/main" id="{6ECC08D3-61A6-EF62-4046-D58AF9372A6A}"/>
                </a:ext>
              </a:extLst>
            </p:cNvPr>
            <p:cNvSpPr/>
            <p:nvPr/>
          </p:nvSpPr>
          <p:spPr>
            <a:xfrm rot="18563229">
              <a:off x="17935098" y="5567608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6" name="5-конечная звезда 55">
              <a:extLst>
                <a:ext uri="{FF2B5EF4-FFF2-40B4-BE49-F238E27FC236}">
                  <a16:creationId xmlns:a16="http://schemas.microsoft.com/office/drawing/2014/main" id="{A387FCDF-C913-3622-C52B-BF24F40057B0}"/>
                </a:ext>
              </a:extLst>
            </p:cNvPr>
            <p:cNvSpPr/>
            <p:nvPr/>
          </p:nvSpPr>
          <p:spPr>
            <a:xfrm rot="18563229">
              <a:off x="17314177" y="2539961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7" name="5-конечная звезда 56">
              <a:extLst>
                <a:ext uri="{FF2B5EF4-FFF2-40B4-BE49-F238E27FC236}">
                  <a16:creationId xmlns:a16="http://schemas.microsoft.com/office/drawing/2014/main" id="{D23165BF-F939-DCCB-17C1-77A0AA9B8AFE}"/>
                </a:ext>
              </a:extLst>
            </p:cNvPr>
            <p:cNvSpPr/>
            <p:nvPr/>
          </p:nvSpPr>
          <p:spPr>
            <a:xfrm rot="18154311">
              <a:off x="15090310" y="177933"/>
              <a:ext cx="1094439" cy="1094439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8" name="5-конечная звезда 57">
              <a:extLst>
                <a:ext uri="{FF2B5EF4-FFF2-40B4-BE49-F238E27FC236}">
                  <a16:creationId xmlns:a16="http://schemas.microsoft.com/office/drawing/2014/main" id="{DE22CE88-7DC1-231B-5AB7-B53381AB6A34}"/>
                </a:ext>
              </a:extLst>
            </p:cNvPr>
            <p:cNvSpPr/>
            <p:nvPr/>
          </p:nvSpPr>
          <p:spPr>
            <a:xfrm rot="18563229">
              <a:off x="1032778" y="3479760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0" name="5-конечная звезда 59">
              <a:extLst>
                <a:ext uri="{FF2B5EF4-FFF2-40B4-BE49-F238E27FC236}">
                  <a16:creationId xmlns:a16="http://schemas.microsoft.com/office/drawing/2014/main" id="{7B6D518E-2B10-8886-0C83-515A42D507B9}"/>
                </a:ext>
              </a:extLst>
            </p:cNvPr>
            <p:cNvSpPr/>
            <p:nvPr/>
          </p:nvSpPr>
          <p:spPr>
            <a:xfrm rot="19670203">
              <a:off x="1959305" y="4274756"/>
              <a:ext cx="1921265" cy="1921265"/>
            </a:xfrm>
            <a:prstGeom prst="star5">
              <a:avLst/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1" name="5-конечная звезда 60">
              <a:extLst>
                <a:ext uri="{FF2B5EF4-FFF2-40B4-BE49-F238E27FC236}">
                  <a16:creationId xmlns:a16="http://schemas.microsoft.com/office/drawing/2014/main" id="{DC446778-B302-D42D-1516-E2212224C160}"/>
                </a:ext>
              </a:extLst>
            </p:cNvPr>
            <p:cNvSpPr/>
            <p:nvPr/>
          </p:nvSpPr>
          <p:spPr>
            <a:xfrm rot="19008560">
              <a:off x="5017853" y="679005"/>
              <a:ext cx="1167450" cy="116745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2" name="5-конечная звезда 61">
              <a:extLst>
                <a:ext uri="{FF2B5EF4-FFF2-40B4-BE49-F238E27FC236}">
                  <a16:creationId xmlns:a16="http://schemas.microsoft.com/office/drawing/2014/main" id="{B8B57F73-C5F4-32DF-E5F4-11D7EECF2513}"/>
                </a:ext>
              </a:extLst>
            </p:cNvPr>
            <p:cNvSpPr/>
            <p:nvPr/>
          </p:nvSpPr>
          <p:spPr>
            <a:xfrm rot="375276">
              <a:off x="12652552" y="1821105"/>
              <a:ext cx="1921265" cy="1921265"/>
            </a:xfrm>
            <a:prstGeom prst="star5">
              <a:avLst/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3" name="5-конечная звезда 62">
              <a:extLst>
                <a:ext uri="{FF2B5EF4-FFF2-40B4-BE49-F238E27FC236}">
                  <a16:creationId xmlns:a16="http://schemas.microsoft.com/office/drawing/2014/main" id="{C17420B6-CD2F-3538-3A2A-A143E8D0CFB4}"/>
                </a:ext>
              </a:extLst>
            </p:cNvPr>
            <p:cNvSpPr/>
            <p:nvPr/>
          </p:nvSpPr>
          <p:spPr>
            <a:xfrm rot="18563229">
              <a:off x="8119378" y="1498561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4" name="5-конечная звезда 63">
              <a:extLst>
                <a:ext uri="{FF2B5EF4-FFF2-40B4-BE49-F238E27FC236}">
                  <a16:creationId xmlns:a16="http://schemas.microsoft.com/office/drawing/2014/main" id="{283A8415-2599-F623-3FFC-8B2D43D0F41F}"/>
                </a:ext>
              </a:extLst>
            </p:cNvPr>
            <p:cNvSpPr/>
            <p:nvPr/>
          </p:nvSpPr>
          <p:spPr>
            <a:xfrm rot="1890895">
              <a:off x="14774161" y="4515522"/>
              <a:ext cx="1363340" cy="136334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6" name="5-конечная звезда 65">
              <a:extLst>
                <a:ext uri="{FF2B5EF4-FFF2-40B4-BE49-F238E27FC236}">
                  <a16:creationId xmlns:a16="http://schemas.microsoft.com/office/drawing/2014/main" id="{E6FDDC7F-0AB4-D4B3-DB85-846C608722F1}"/>
                </a:ext>
              </a:extLst>
            </p:cNvPr>
            <p:cNvSpPr/>
            <p:nvPr/>
          </p:nvSpPr>
          <p:spPr>
            <a:xfrm rot="18154311">
              <a:off x="1293167" y="1031396"/>
              <a:ext cx="1167450" cy="1167450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7" name="5-конечная звезда 66">
              <a:extLst>
                <a:ext uri="{FF2B5EF4-FFF2-40B4-BE49-F238E27FC236}">
                  <a16:creationId xmlns:a16="http://schemas.microsoft.com/office/drawing/2014/main" id="{3BAF8E51-B815-D521-2056-141FC3CE4C14}"/>
                </a:ext>
              </a:extLst>
            </p:cNvPr>
            <p:cNvSpPr/>
            <p:nvPr/>
          </p:nvSpPr>
          <p:spPr>
            <a:xfrm rot="1120564">
              <a:off x="304710" y="7847917"/>
              <a:ext cx="1990171" cy="1990171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8" name="5-конечная звезда 67">
              <a:extLst>
                <a:ext uri="{FF2B5EF4-FFF2-40B4-BE49-F238E27FC236}">
                  <a16:creationId xmlns:a16="http://schemas.microsoft.com/office/drawing/2014/main" id="{24F6A735-6F0C-2CF0-5A72-2983A374EEE0}"/>
                </a:ext>
              </a:extLst>
            </p:cNvPr>
            <p:cNvSpPr/>
            <p:nvPr/>
          </p:nvSpPr>
          <p:spPr>
            <a:xfrm rot="18563229">
              <a:off x="4054092" y="7503785"/>
              <a:ext cx="472127" cy="472127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9" name="5-конечная звезда 68">
              <a:extLst>
                <a:ext uri="{FF2B5EF4-FFF2-40B4-BE49-F238E27FC236}">
                  <a16:creationId xmlns:a16="http://schemas.microsoft.com/office/drawing/2014/main" id="{18CE77B1-0A9B-17B0-A198-B607E7A93226}"/>
                </a:ext>
              </a:extLst>
            </p:cNvPr>
            <p:cNvSpPr/>
            <p:nvPr/>
          </p:nvSpPr>
          <p:spPr>
            <a:xfrm rot="18154311">
              <a:off x="9553327" y="-1051484"/>
              <a:ext cx="1769411" cy="1769411"/>
            </a:xfrm>
            <a:prstGeom prst="star5">
              <a:avLst>
                <a:gd name="adj" fmla="val 31803"/>
                <a:gd name="hf" fmla="val 105146"/>
                <a:gd name="vf" fmla="val 110557"/>
              </a:avLst>
            </a:prstGeom>
            <a:solidFill>
              <a:srgbClr val="FFDF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504873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9433</TotalTime>
  <Words>1553</Words>
  <Application>Microsoft Office PowerPoint</Application>
  <PresentationFormat>Произвольный</PresentationFormat>
  <Paragraphs>244</Paragraphs>
  <Slides>45</Slides>
  <Notes>12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2" baseType="lpstr">
      <vt:lpstr>Arial</vt:lpstr>
      <vt:lpstr>Calibri</vt:lpstr>
      <vt:lpstr>Lato</vt:lpstr>
      <vt:lpstr>Lato Regular</vt:lpstr>
      <vt:lpstr>Raleway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Ольга Руднева</cp:lastModifiedBy>
  <cp:revision>143</cp:revision>
  <dcterms:created xsi:type="dcterms:W3CDTF">2022-11-02T12:58:42Z</dcterms:created>
  <dcterms:modified xsi:type="dcterms:W3CDTF">2023-08-27T08:58:12Z</dcterms:modified>
</cp:coreProperties>
</file>