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67" r:id="rId3"/>
    <p:sldId id="268" r:id="rId4"/>
    <p:sldId id="269" r:id="rId5"/>
    <p:sldId id="270" r:id="rId6"/>
    <p:sldId id="272" r:id="rId7"/>
    <p:sldId id="271" r:id="rId8"/>
    <p:sldId id="273" r:id="rId9"/>
    <p:sldId id="274" r:id="rId10"/>
    <p:sldId id="276" r:id="rId11"/>
  </p:sldIdLst>
  <p:sldSz cx="11161713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9" autoAdjust="0"/>
    <p:restoredTop sz="94660"/>
  </p:normalViewPr>
  <p:slideViewPr>
    <p:cSldViewPr snapToGrid="0">
      <p:cViewPr>
        <p:scale>
          <a:sx n="96" d="100"/>
          <a:sy n="96" d="100"/>
        </p:scale>
        <p:origin x="-504" y="230"/>
      </p:cViewPr>
      <p:guideLst>
        <p:guide orient="horz" pos="2160"/>
        <p:guide pos="35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DBA55-2528-4D32-8CB2-779E09DBAAC5}" type="datetimeFigureOut">
              <a:rPr lang="ru-RU" smtClean="0"/>
              <a:t>29.09.2022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1143000"/>
            <a:ext cx="50196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653A5-4417-431D-9B38-736B8C0370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750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907" y="6400800"/>
            <a:ext cx="11158806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1158806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4553" y="758952"/>
            <a:ext cx="9208414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7091" y="4455620"/>
            <a:ext cx="9208414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6192A-9DAB-4C5C-8AD9-01F59613FA3A}" type="datetimeFigureOut">
              <a:rPr lang="ru-RU" smtClean="0"/>
              <a:t>29.09.2022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39EE4-B878-4045-8C28-0E36CE9EC211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05605" y="4343400"/>
            <a:ext cx="904098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484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6192A-9DAB-4C5C-8AD9-01F59613FA3A}" type="datetimeFigureOut">
              <a:rPr lang="ru-RU" smtClean="0"/>
              <a:t>29.09.2022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39EE4-B878-4045-8C28-0E36CE9EC21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6394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907" y="6400800"/>
            <a:ext cx="11158806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1158806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553" y="758952"/>
            <a:ext cx="9208414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4553" y="4453128"/>
            <a:ext cx="9208414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6192A-9DAB-4C5C-8AD9-01F59613FA3A}" type="datetimeFigureOut">
              <a:rPr lang="ru-RU" smtClean="0"/>
              <a:t>29.09.2022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39EE4-B878-4045-8C28-0E36CE9EC211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05605" y="4343400"/>
            <a:ext cx="904098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018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04553" y="286605"/>
            <a:ext cx="9208414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4554" y="1845734"/>
            <a:ext cx="4520494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92474" y="1845735"/>
            <a:ext cx="4520494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6192A-9DAB-4C5C-8AD9-01F59613FA3A}" type="datetimeFigureOut">
              <a:rPr lang="ru-RU" smtClean="0"/>
              <a:t>29.09.2022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39EE4-B878-4045-8C28-0E36CE9EC21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583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04553" y="286605"/>
            <a:ext cx="9208414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4554" y="1846052"/>
            <a:ext cx="452049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4554" y="2582334"/>
            <a:ext cx="4520494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92474" y="1846052"/>
            <a:ext cx="4520494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92474" y="2582334"/>
            <a:ext cx="4520494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6192A-9DAB-4C5C-8AD9-01F59613FA3A}" type="datetimeFigureOut">
              <a:rPr lang="ru-RU" smtClean="0"/>
              <a:t>29.09.2022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39EE4-B878-4045-8C28-0E36CE9EC21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400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6192A-9DAB-4C5C-8AD9-01F59613FA3A}" type="datetimeFigureOut">
              <a:rPr lang="ru-RU" smtClean="0"/>
              <a:t>29.09.2022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39EE4-B878-4045-8C28-0E36CE9EC21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936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07" y="6400800"/>
            <a:ext cx="11158806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1158806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6192A-9DAB-4C5C-8AD9-01F59613FA3A}" type="datetimeFigureOut">
              <a:rPr lang="ru-RU" smtClean="0"/>
              <a:t>29.09.2022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39EE4-B878-4045-8C28-0E36CE9EC21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876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" y="0"/>
            <a:ext cx="37084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698665" y="0"/>
            <a:ext cx="58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565" y="594359"/>
            <a:ext cx="2929949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4925" y="731520"/>
            <a:ext cx="5943612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8565" y="2926080"/>
            <a:ext cx="2929949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26174" y="6459787"/>
            <a:ext cx="2397232" cy="365125"/>
          </a:xfrm>
        </p:spPr>
        <p:txBody>
          <a:bodyPr/>
          <a:lstStyle>
            <a:lvl1pPr algn="l">
              <a:defRPr/>
            </a:lvl1pPr>
          </a:lstStyle>
          <a:p>
            <a:fld id="{1816192A-9DAB-4C5C-8AD9-01F59613FA3A}" type="datetimeFigureOut">
              <a:rPr lang="ru-RU" smtClean="0"/>
              <a:t>29.09.2022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94925" y="6459787"/>
            <a:ext cx="4255403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C339EE4-B878-4045-8C28-0E36CE9EC21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6701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1158806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1158806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4554" y="5074920"/>
            <a:ext cx="9258641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1161700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4554" y="5907023"/>
            <a:ext cx="9258641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6192A-9DAB-4C5C-8AD9-01F59613FA3A}" type="datetimeFigureOut">
              <a:rPr lang="ru-RU" smtClean="0"/>
              <a:t>29.09.2022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39EE4-B878-4045-8C28-0E36CE9EC21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8157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6192A-9DAB-4C5C-8AD9-01F59613FA3A}" type="datetimeFigureOut">
              <a:rPr lang="ru-RU" smtClean="0"/>
              <a:t>29.09.2022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39EE4-B878-4045-8C28-0E36CE9EC21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9725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907" y="6400800"/>
            <a:ext cx="11158806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1158806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602" y="414780"/>
            <a:ext cx="2406744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7367" y="414778"/>
            <a:ext cx="7080712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6192A-9DAB-4C5C-8AD9-01F59613FA3A}" type="datetimeFigureOut">
              <a:rPr lang="ru-RU" smtClean="0"/>
              <a:t>29.09.2022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39EE4-B878-4045-8C28-0E36CE9EC21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71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1161713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1161714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4553" y="286605"/>
            <a:ext cx="9208414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4553" y="1845734"/>
            <a:ext cx="9208414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4555" y="6459787"/>
            <a:ext cx="2263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816192A-9DAB-4C5C-8AD9-01F59613FA3A}" type="datetimeFigureOut">
              <a:rPr lang="ru-RU" smtClean="0"/>
              <a:t>29.09.2022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74683" y="6459787"/>
            <a:ext cx="44152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63819" y="6459787"/>
            <a:ext cx="1201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C339EE4-B878-4045-8C28-0E36CE9EC211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092673" y="1737845"/>
            <a:ext cx="912470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37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Primernaya_rabochaya_programma_osnovnogo_obschego_obrazovaniya_predmeta_Tehnologiya_proekt_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80;&#1084;&#1077;&#1088;&#1085;&#1072;&#1103;%20&#1087;&#1088;&#1086;&#1075;&#1088;&#1072;&#1084;&#1084;&#1072;%20&#1087;&#1086;%20&#1090;&#1077;&#1093;&#1085;&#1086;&#1083;&#1086;&#1075;&#1080;&#1080;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rikset.com/products/trik-studio" TargetMode="External"/><Relationship Id="rId7" Type="http://schemas.openxmlformats.org/officeDocument/2006/relationships/image" Target="../media/image6.png"/><Relationship Id="rId2" Type="http://schemas.openxmlformats.org/officeDocument/2006/relationships/hyperlink" Target="https://disk.yandex.ru/d/jQT6JCGrTW83Rw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vr.vex.com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&#1048;&#1085;&#1089;&#1090;&#1088;&#1091;&#1082;&#1094;&#1080;&#1103;%20&#1082;&#1072;&#1082;%20&#1079;&#1072;&#1075;&#1088;&#1091;&#1079;&#1080;&#1090;&#1100;%20&#1076;&#1086;&#1087;.%20&#1076;&#1077;&#1090;&#1072;&#1083;&#1080;.pdf" TargetMode="External"/><Relationship Id="rId7" Type="http://schemas.openxmlformats.org/officeDocument/2006/relationships/hyperlink" Target="../&#1042;&#1080;&#1088;&#1090;&#1091;&#1072;&#1083;&#1100;&#1085;&#1099;&#1077;%20&#1084;&#1086;&#1076;&#1077;&#1083;&#1080;/&#1074;&#1077;&#1079;&#1076;&#1077;&#1093;&#1086;&#1076;.lx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&#1048;&#1085;&#1089;&#1090;&#1088;&#1091;&#1082;&#1094;&#1080;&#1103;%20%20&#1056;&#1072;&#1073;&#1086;&#1090;&#1072;%20&#1074;%20&#1089;&#1088;&#1077;&#1076;&#1077;%20&#1074;&#1080;&#1088;&#1090;&#1091;&#1072;&#1083;&#1100;&#1085;&#1086;&#1075;&#1086;%20&#1082;&#1086;&#1085;&#1089;&#1090;&#1088;&#1091;&#1082;&#1090;&#1086;&#1088;&#1072;.pdf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../TRIK%20Studio%202022.2.lnk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hyperlink" Target="TRIKStudio_&#1052;&#1077;&#1090;&#1086;&#1076;&#1080;&#1095;&#1082;&#1072;.pdf" TargetMode="Externa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&#1048;&#1085;&#1089;&#1090;&#1088;&#1091;&#1082;&#1094;&#1080;&#1103;_&#1088;&#1086;&#1073;&#1086;&#1090;&#1086;&#1090;&#1077;&#1093;&#1085;&#1080;&#1082;&#1072;%20VEXcode%20VR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hyperlink" Target="https://vr.vex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Использование возможностей виртуальной робототехники </a:t>
            </a:r>
            <a:br>
              <a:rPr lang="ru-RU" sz="6000" b="1" dirty="0" smtClean="0"/>
            </a:br>
            <a:r>
              <a:rPr lang="ru-RU" sz="6000" b="1" dirty="0" smtClean="0"/>
              <a:t>на уроках  </a:t>
            </a:r>
            <a:r>
              <a:rPr lang="ru-RU" sz="6000" b="1" dirty="0"/>
              <a:t>технологии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buClrTx/>
              <a:buSzPct val="65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dirty="0" smtClean="0">
                <a:solidFill>
                  <a:schemeClr val="tx1"/>
                </a:solidFill>
              </a:rPr>
              <a:t>ЕЛЕНА ОЛЕГОВНА ГАРАНИНА</a:t>
            </a:r>
            <a:endParaRPr lang="ru-RU" altLang="ru-RU" dirty="0">
              <a:solidFill>
                <a:schemeClr val="tx1"/>
              </a:solidFill>
            </a:endParaRPr>
          </a:p>
          <a:p>
            <a:pPr>
              <a:buClrTx/>
              <a:buSzPct val="65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dirty="0" smtClean="0">
                <a:solidFill>
                  <a:schemeClr val="tx1"/>
                </a:solidFill>
              </a:rPr>
              <a:t>УЧИТЕЛЬ ТЕХНОЛОГИИ МБОУ «ГИМНАЗИЯ № 32» НМР РТ</a:t>
            </a:r>
            <a:endParaRPr lang="ru-RU" alt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3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Примерная рабочая программа по технологии , 5-9 класс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CC9900"/>
              </a:buClr>
              <a:buSzPct val="65000"/>
              <a:buFont typeface="Wingdings" pitchFamily="2" charset="2"/>
              <a:buChar char="q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800" dirty="0" smtClean="0"/>
              <a:t> Одобрена </a:t>
            </a:r>
            <a:r>
              <a:rPr lang="ru-RU" sz="2800" dirty="0"/>
              <a:t>решением федерального учебно-методического объединения по общему образованию, протокол 5/22 от 25.08.2022 г. </a:t>
            </a:r>
            <a:endParaRPr lang="ru-RU" sz="2800" dirty="0" smtClean="0"/>
          </a:p>
          <a:p>
            <a:pPr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CC9900"/>
              </a:buClr>
              <a:buSzPct val="65000"/>
              <a:buFont typeface="Wingdings" pitchFamily="2" charset="2"/>
              <a:buChar char="q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ru-RU" sz="2800" dirty="0" smtClean="0"/>
              <a:t> Размещена </a:t>
            </a:r>
            <a:r>
              <a:rPr lang="ru-RU" sz="2800" dirty="0"/>
              <a:t>на сайте Единое содержание общего образования - </a:t>
            </a:r>
            <a:r>
              <a:rPr lang="en-US" sz="2800" dirty="0">
                <a:hlinkClick r:id="rId2"/>
              </a:rPr>
              <a:t>https://edsoo.ru/Primernaya_rabochaya_programma_osnovnogo_obschego_obrazovaniya_predmeta_Tehnologiya_proekt_.</a:t>
            </a:r>
            <a:r>
              <a:rPr lang="en-US" sz="2800" dirty="0" smtClean="0">
                <a:hlinkClick r:id="rId2"/>
              </a:rPr>
              <a:t>htm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912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 модуля «Робототехника» в 5 классе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407" y="2139933"/>
            <a:ext cx="9208414" cy="4023360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B13F9A"/>
              </a:buClr>
              <a:buSzPct val="73000"/>
              <a:buNone/>
            </a:pPr>
            <a:r>
              <a:rPr lang="ru-RU" sz="2600" dirty="0" smtClean="0">
                <a:solidFill>
                  <a:prstClr val="black"/>
                </a:solidFill>
                <a:latin typeface="Trebuchet MS"/>
              </a:rPr>
              <a:t>Автоматизация </a:t>
            </a:r>
            <a:r>
              <a:rPr lang="ru-RU" sz="2600" dirty="0">
                <a:solidFill>
                  <a:prstClr val="black"/>
                </a:solidFill>
                <a:latin typeface="Trebuchet MS"/>
              </a:rPr>
              <a:t>и роботизация. Принципы работы робота. Классификация современных роботов. Виды роботов, их функции и назначение. Взаимосвязь конструкции робота и выполняемой им функции. Робототехнический конструктор и комплектующие. Чтение схем. Сборка роботизированной конструкции по готовой схеме. Базовые принципы программирования. Визуальный язык для программирования простых робототехнических систем.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4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Виртуальная робототехника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4449" y="2068902"/>
            <a:ext cx="6581450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422" y="5080885"/>
            <a:ext cx="1043007" cy="1137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172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Виртуальная робототехника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652" y="2282385"/>
            <a:ext cx="9208414" cy="402336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en-US" sz="2800" dirty="0" smtClean="0"/>
              <a:t>    </a:t>
            </a:r>
            <a:r>
              <a:rPr lang="ru-RU" sz="2800" dirty="0" smtClean="0"/>
              <a:t>Конструирование</a:t>
            </a:r>
          </a:p>
          <a:p>
            <a:pPr marL="0" indent="0">
              <a:buNone/>
            </a:pPr>
            <a:r>
              <a:rPr lang="ru-RU" sz="2800" dirty="0" smtClean="0"/>
              <a:t>          </a:t>
            </a:r>
            <a:r>
              <a:rPr lang="en-US" sz="2800" dirty="0" smtClean="0"/>
              <a:t>     LEGO </a:t>
            </a:r>
            <a:r>
              <a:rPr lang="en-US" sz="2800" dirty="0"/>
              <a:t>Digital </a:t>
            </a:r>
            <a:r>
              <a:rPr lang="en-US" sz="2800" dirty="0" smtClean="0"/>
              <a:t>Designer</a:t>
            </a:r>
            <a:r>
              <a:rPr lang="ru-RU" sz="2800" dirty="0" smtClean="0"/>
              <a:t>  - </a:t>
            </a:r>
            <a:r>
              <a:rPr lang="ru-RU" sz="2800" dirty="0" smtClean="0"/>
              <a:t>      </a:t>
            </a:r>
            <a:r>
              <a:rPr lang="en-US" sz="2800" dirty="0" smtClean="0">
                <a:hlinkClick r:id="rId2"/>
              </a:rPr>
              <a:t>https</a:t>
            </a:r>
            <a:r>
              <a:rPr lang="en-US" sz="2800" dirty="0">
                <a:hlinkClick r:id="rId2"/>
              </a:rPr>
              <a:t>://</a:t>
            </a:r>
            <a:r>
              <a:rPr lang="en-US" sz="2800" dirty="0" smtClean="0">
                <a:hlinkClick r:id="rId2"/>
              </a:rPr>
              <a:t>disk.yandex.ru/d/jQT6JCGrTW83Rw</a:t>
            </a:r>
            <a:endParaRPr lang="ru-RU" sz="2800" dirty="0" smtClean="0"/>
          </a:p>
          <a:p>
            <a:pPr marL="0" indent="0">
              <a:buNone/>
            </a:pPr>
            <a:endParaRPr lang="ru-RU" sz="2800" dirty="0" smtClean="0"/>
          </a:p>
          <a:p>
            <a:pPr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en-US" sz="2800" dirty="0" smtClean="0"/>
              <a:t>   </a:t>
            </a:r>
            <a:r>
              <a:rPr lang="ru-RU" sz="2800" dirty="0" smtClean="0"/>
              <a:t>Программирование</a:t>
            </a:r>
          </a:p>
          <a:p>
            <a:pPr marL="0" indent="0">
              <a:buNone/>
            </a:pPr>
            <a:r>
              <a:rPr lang="ru-RU" sz="2800" dirty="0" smtClean="0"/>
              <a:t>          </a:t>
            </a:r>
            <a:r>
              <a:rPr lang="en-US" sz="2800" dirty="0" smtClean="0"/>
              <a:t>     TRIK Studio</a:t>
            </a:r>
            <a:r>
              <a:rPr lang="ru-RU" sz="2800" dirty="0" smtClean="0"/>
              <a:t> - </a:t>
            </a:r>
            <a:r>
              <a:rPr lang="en-US" sz="2800" dirty="0" smtClean="0">
                <a:hlinkClick r:id="rId3"/>
              </a:rPr>
              <a:t>https</a:t>
            </a:r>
            <a:r>
              <a:rPr lang="en-US" sz="2800" dirty="0">
                <a:hlinkClick r:id="rId3"/>
              </a:rPr>
              <a:t>://</a:t>
            </a:r>
            <a:r>
              <a:rPr lang="en-US" sz="2800" dirty="0" smtClean="0">
                <a:hlinkClick r:id="rId3"/>
              </a:rPr>
              <a:t>trikset.com/products/trik-studio</a:t>
            </a:r>
            <a:r>
              <a:rPr lang="ru-RU" sz="2800" dirty="0" smtClean="0"/>
              <a:t>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          </a:t>
            </a:r>
            <a:r>
              <a:rPr lang="en-US" sz="2800" dirty="0" smtClean="0"/>
              <a:t>      </a:t>
            </a:r>
            <a:r>
              <a:rPr lang="en-US" sz="2800" dirty="0" err="1" smtClean="0"/>
              <a:t>VEXcode</a:t>
            </a:r>
            <a:r>
              <a:rPr lang="en-US" sz="2800" dirty="0" smtClean="0"/>
              <a:t> </a:t>
            </a:r>
            <a:r>
              <a:rPr lang="en-US" sz="2800" dirty="0"/>
              <a:t>VR </a:t>
            </a:r>
            <a:r>
              <a:rPr lang="ru-RU" sz="2800" dirty="0" smtClean="0"/>
              <a:t>- </a:t>
            </a:r>
            <a:r>
              <a:rPr lang="en-US" sz="2800" dirty="0">
                <a:hlinkClick r:id="rId4"/>
              </a:rPr>
              <a:t>https://vr.vex.com</a:t>
            </a:r>
            <a:r>
              <a:rPr lang="en-US" sz="2800" dirty="0" smtClean="0">
                <a:hlinkClick r:id="rId4"/>
              </a:rPr>
              <a:t>/</a:t>
            </a:r>
            <a:r>
              <a:rPr lang="ru-RU" sz="2800" dirty="0" smtClean="0"/>
              <a:t> </a:t>
            </a:r>
            <a:endParaRPr lang="ru-RU" sz="2800" dirty="0" smtClean="0"/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7876" y="5526760"/>
            <a:ext cx="351711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18" y="5002450"/>
            <a:ext cx="364626" cy="39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23" y="2840529"/>
            <a:ext cx="493619" cy="51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4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 Digital Designer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319" y="1719231"/>
            <a:ext cx="7637476" cy="4544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705" y="6448721"/>
            <a:ext cx="40257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107706" y="6442370"/>
            <a:ext cx="402578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4538" y="5312798"/>
            <a:ext cx="962844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428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TRIK Studio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" t="4259"/>
          <a:stretch/>
        </p:blipFill>
        <p:spPr bwMode="auto">
          <a:xfrm>
            <a:off x="1967144" y="1816401"/>
            <a:ext cx="7737276" cy="4481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696" y="5420118"/>
            <a:ext cx="752223" cy="821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вправо 3">
            <a:hlinkClick r:id="rId5" action="ppaction://hlinkfile"/>
          </p:cNvPr>
          <p:cNvSpPr/>
          <p:nvPr/>
        </p:nvSpPr>
        <p:spPr>
          <a:xfrm>
            <a:off x="5282130" y="6492238"/>
            <a:ext cx="378527" cy="3339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82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0951" y="2"/>
            <a:ext cx="9208414" cy="1450757"/>
          </a:xfrm>
        </p:spPr>
        <p:txBody>
          <a:bodyPr/>
          <a:lstStyle/>
          <a:p>
            <a:r>
              <a:rPr lang="en-US" dirty="0" err="1"/>
              <a:t>VEXcode</a:t>
            </a:r>
            <a:r>
              <a:rPr lang="en-US" dirty="0"/>
              <a:t> VR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502" y="6473825"/>
            <a:ext cx="402578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835" y="5531717"/>
            <a:ext cx="560511" cy="786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5" t="4445"/>
          <a:stretch/>
        </p:blipFill>
        <p:spPr bwMode="auto">
          <a:xfrm>
            <a:off x="1017766" y="1431234"/>
            <a:ext cx="9136050" cy="4834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724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554" y="286605"/>
            <a:ext cx="10060101" cy="1450757"/>
          </a:xfrm>
        </p:spPr>
        <p:txBody>
          <a:bodyPr/>
          <a:lstStyle/>
          <a:p>
            <a:r>
              <a:rPr lang="ru-RU" dirty="0" smtClean="0"/>
              <a:t>Использование виртуальной робототехники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4553" y="2162755"/>
            <a:ext cx="9208414" cy="3706339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sz="2800" dirty="0"/>
              <a:t> </a:t>
            </a:r>
            <a:r>
              <a:rPr lang="ru-RU" sz="2800" dirty="0" smtClean="0"/>
              <a:t>  при </a:t>
            </a:r>
            <a:r>
              <a:rPr lang="ru-RU" sz="2800" dirty="0"/>
              <a:t>отсутствии робототехнического оборудования  в школе;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/>
              <a:t> </a:t>
            </a:r>
            <a:r>
              <a:rPr lang="ru-RU" sz="2800" dirty="0" smtClean="0"/>
              <a:t>  при </a:t>
            </a:r>
            <a:r>
              <a:rPr lang="ru-RU" sz="2800" dirty="0"/>
              <a:t>организации дистанционного обучения; </a:t>
            </a:r>
          </a:p>
          <a:p>
            <a:pPr>
              <a:buFont typeface="Wingdings" pitchFamily="2" charset="2"/>
              <a:buChar char="q"/>
            </a:pPr>
            <a:r>
              <a:rPr lang="ru-RU" sz="2800" dirty="0"/>
              <a:t> </a:t>
            </a:r>
            <a:r>
              <a:rPr lang="ru-RU" sz="2800" dirty="0" smtClean="0"/>
              <a:t>  при </a:t>
            </a:r>
            <a:r>
              <a:rPr lang="ru-RU" sz="2800" dirty="0"/>
              <a:t>подготовке к соревнованиям и </a:t>
            </a:r>
            <a:r>
              <a:rPr lang="ru-RU" sz="2800" dirty="0" smtClean="0"/>
              <a:t>конкурсам.</a:t>
            </a:r>
            <a:endParaRPr lang="ru-RU" sz="2800" dirty="0"/>
          </a:p>
          <a:p>
            <a:pPr>
              <a:buFont typeface="Wingdings" pitchFamily="2" charset="2"/>
              <a:buChar char="q"/>
            </a:pP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7" y="4142812"/>
            <a:ext cx="2751212" cy="2189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3"/>
          <a:stretch/>
        </p:blipFill>
        <p:spPr bwMode="auto">
          <a:xfrm>
            <a:off x="7083115" y="4142812"/>
            <a:ext cx="3564375" cy="220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924" y="4142812"/>
            <a:ext cx="3050059" cy="2172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31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Использование возможностей виртуальной робототехники </a:t>
            </a:r>
            <a:br>
              <a:rPr lang="ru-RU" sz="6000" b="1" dirty="0" smtClean="0"/>
            </a:br>
            <a:r>
              <a:rPr lang="ru-RU" sz="6000" b="1" dirty="0" smtClean="0"/>
              <a:t>на уроках  </a:t>
            </a:r>
            <a:r>
              <a:rPr lang="ru-RU" sz="6000" b="1" dirty="0"/>
              <a:t>технологии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buClrTx/>
              <a:buSzPct val="65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dirty="0" smtClean="0">
                <a:solidFill>
                  <a:schemeClr val="tx1"/>
                </a:solidFill>
              </a:rPr>
              <a:t>ЕЛЕНА ОЛЕГОВНА ГАРАНИНА</a:t>
            </a:r>
            <a:endParaRPr lang="ru-RU" altLang="ru-RU" dirty="0">
              <a:solidFill>
                <a:schemeClr val="tx1"/>
              </a:solidFill>
            </a:endParaRPr>
          </a:p>
          <a:p>
            <a:pPr>
              <a:buClrTx/>
              <a:buSzPct val="65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altLang="ru-RU" dirty="0" smtClean="0">
                <a:solidFill>
                  <a:schemeClr val="tx1"/>
                </a:solidFill>
              </a:rPr>
              <a:t>УЧИТЕЛЬ ТЕХНОЛОГИИ МБОУ «ГИМНАЗИЯ № 32» НМР РТ</a:t>
            </a:r>
            <a:endParaRPr lang="ru-RU" alt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70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1745</TotalTime>
  <Words>198</Words>
  <Application>Microsoft Office PowerPoint</Application>
  <PresentationFormat>Произвольный</PresentationFormat>
  <Paragraphs>26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Ретро</vt:lpstr>
      <vt:lpstr>Использование возможностей виртуальной робототехники  на уроках  технологии</vt:lpstr>
      <vt:lpstr>Примерная рабочая программа по технологии , 5-9 класс</vt:lpstr>
      <vt:lpstr>Содержание модуля «Робототехника» в 5 классе</vt:lpstr>
      <vt:lpstr>Виртуальная робототехника</vt:lpstr>
      <vt:lpstr>Виртуальная робототехника</vt:lpstr>
      <vt:lpstr>LEGO Digital Designer </vt:lpstr>
      <vt:lpstr>TRIK Studio </vt:lpstr>
      <vt:lpstr>VEXcode VR </vt:lpstr>
      <vt:lpstr>Использование виртуальной робототехники</vt:lpstr>
      <vt:lpstr>Использование возможностей виртуальной робототехники  на уроках  технологии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 Александрович Филиппов</dc:creator>
  <cp:lastModifiedBy>User</cp:lastModifiedBy>
  <cp:revision>115</cp:revision>
  <dcterms:created xsi:type="dcterms:W3CDTF">2020-04-24T05:45:27Z</dcterms:created>
  <dcterms:modified xsi:type="dcterms:W3CDTF">2022-09-29T07:48:05Z</dcterms:modified>
</cp:coreProperties>
</file>