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6"/>
  </p:notesMasterIdLst>
  <p:sldIdLst>
    <p:sldId id="318" r:id="rId2"/>
    <p:sldId id="256" r:id="rId3"/>
    <p:sldId id="307" r:id="rId4"/>
    <p:sldId id="310" r:id="rId5"/>
    <p:sldId id="325" r:id="rId6"/>
    <p:sldId id="297" r:id="rId7"/>
    <p:sldId id="308" r:id="rId8"/>
    <p:sldId id="351" r:id="rId9"/>
    <p:sldId id="352" r:id="rId10"/>
    <p:sldId id="350" r:id="rId11"/>
    <p:sldId id="348" r:id="rId12"/>
    <p:sldId id="349" r:id="rId13"/>
    <p:sldId id="347" r:id="rId14"/>
    <p:sldId id="298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0000"/>
    <a:srgbClr val="CC6600"/>
    <a:srgbClr val="FF9900"/>
    <a:srgbClr val="000099"/>
    <a:srgbClr val="3333FF"/>
    <a:srgbClr val="0000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389410-3AC2-437C-892A-D69925206FD3}" type="datetimeFigureOut">
              <a:rPr lang="ru-RU"/>
              <a:pPr>
                <a:defRPr/>
              </a:pPr>
              <a:t>05.04.2024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9ED1DE-920E-43A8-95D3-C876DFB471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7382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9ED1DE-920E-43A8-95D3-C876DFB4718C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425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9ED1DE-920E-43A8-95D3-C876DFB4718C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529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 smtClean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5054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054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5E3C3-E1E5-4FDB-A83A-B83C4F85AD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107127"/>
      </p:ext>
    </p:extLst>
  </p:cSld>
  <p:clrMapOvr>
    <a:masterClrMapping/>
  </p:clrMapOvr>
  <p:transition spd="med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ED212-C731-444D-8D6E-5FE83D638E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503735"/>
      </p:ext>
    </p:extLst>
  </p:cSld>
  <p:clrMapOvr>
    <a:masterClrMapping/>
  </p:clrMapOvr>
  <p:transition spd="med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A498B-E6C4-4D44-8928-0FD6056211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13875"/>
      </p:ext>
    </p:extLst>
  </p:cSld>
  <p:clrMapOvr>
    <a:masterClrMapping/>
  </p:clrMapOvr>
  <p:transition spd="med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55A86-CC87-4873-A8C5-AC81368114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174406"/>
      </p:ext>
    </p:extLst>
  </p:cSld>
  <p:clrMapOvr>
    <a:masterClrMapping/>
  </p:clrMapOvr>
  <p:transition spd="med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155FF-A7FD-4B22-AE4D-E341463D5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07858"/>
      </p:ext>
    </p:extLst>
  </p:cSld>
  <p:clrMapOvr>
    <a:masterClrMapping/>
  </p:clrMapOvr>
  <p:transition spd="med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102A0-715A-4764-9D4B-B46E00E0BC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246473"/>
      </p:ext>
    </p:extLst>
  </p:cSld>
  <p:clrMapOvr>
    <a:masterClrMapping/>
  </p:clrMapOvr>
  <p:transition spd="med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4AD2F-9EB1-4298-92B0-94F3471772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102352"/>
      </p:ext>
    </p:extLst>
  </p:cSld>
  <p:clrMapOvr>
    <a:masterClrMapping/>
  </p:clrMapOvr>
  <p:transition spd="med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3C470-3B5E-4701-8047-7FA5BFD4BF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784233"/>
      </p:ext>
    </p:extLst>
  </p:cSld>
  <p:clrMapOvr>
    <a:masterClrMapping/>
  </p:clrMapOvr>
  <p:transition spd="med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9E2E7-87EC-4D73-9BBC-06C97672C9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33651"/>
      </p:ext>
    </p:extLst>
  </p:cSld>
  <p:clrMapOvr>
    <a:masterClrMapping/>
  </p:clrMapOvr>
  <p:transition spd="med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BB006-44DE-4A60-8F07-DCF6041450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347675"/>
      </p:ext>
    </p:extLst>
  </p:cSld>
  <p:clrMapOvr>
    <a:masterClrMapping/>
  </p:clrMapOvr>
  <p:transition spd="med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034C4-8CF4-4EE9-AD6C-140A9E12D1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38013"/>
      </p:ext>
    </p:extLst>
  </p:cSld>
  <p:clrMapOvr>
    <a:masterClrMapping/>
  </p:clrMapOvr>
  <p:transition spd="med"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AC623-465E-417C-AA11-C055ED5933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18413"/>
      </p:ext>
    </p:extLst>
  </p:cSld>
  <p:clrMapOvr>
    <a:masterClrMapping/>
  </p:clrMapOvr>
  <p:transition spd="med"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8FF52-AFC7-4C68-B2F4-884F3F2E33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525955"/>
      </p:ext>
    </p:extLst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240F0778-54C2-4C5E-82E9-7B32C33EAB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mtClean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4952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</p:sldLayoutIdLst>
  <p:transition spd="med">
    <p:strips dir="r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1719"/>
            <a:ext cx="9282069" cy="6915884"/>
          </a:xfrm>
          <a:prstGeom prst="rect">
            <a:avLst/>
          </a:prstGeom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1628800"/>
            <a:ext cx="7804150" cy="2953047"/>
          </a:xfrm>
        </p:spPr>
        <p:txBody>
          <a:bodyPr/>
          <a:lstStyle/>
          <a:p>
            <a:pPr algn="ctr" eaLnBrk="1" hangingPunct="1"/>
            <a:r>
              <a:rPr lang="ru-RU" altLang="ru-RU" sz="3200" dirty="0">
                <a:latin typeface="Times New Roman" panose="02020603050405020304" pitchFamily="18" charset="0"/>
              </a:rPr>
              <a:t>«Индивидуальная траектория развития современного учителя 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технологии»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683568" y="-8538"/>
            <a:ext cx="86360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Муниципальное бюджетное общеобразовательное учреждение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«Гимназия №1 имени Ч.Т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. Айтматова г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.</a:t>
            </a:r>
            <a:r>
              <a:rPr lang="en-US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Кукмор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» </a:t>
            </a:r>
            <a:endParaRPr lang="ru-RU" altLang="ru-RU" sz="1600" b="1" dirty="0" smtClean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Кукморского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Республики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Татарстан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7303" y="5229200"/>
            <a:ext cx="3656449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1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Галлямова Аниса </a:t>
            </a:r>
            <a:r>
              <a:rPr lang="ru-RU" sz="14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Марселевна</a:t>
            </a:r>
            <a:r>
              <a:rPr lang="ru-RU" sz="1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1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районного методического</a:t>
            </a:r>
          </a:p>
          <a:p>
            <a:pPr algn="r"/>
            <a:r>
              <a:rPr lang="ru-RU" sz="1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объединения учителей технологии</a:t>
            </a:r>
            <a:endParaRPr lang="ru-RU" sz="1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Главная идея </a:t>
            </a:r>
            <a:r>
              <a:rPr lang="ru-RU" sz="3600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ru-RU" sz="3600" i="1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Текст 2"/>
          <p:cNvSpPr>
            <a:spLocks noGrp="1"/>
          </p:cNvSpPr>
          <p:nvPr>
            <p:ph type="body" sz="half" idx="1"/>
          </p:nvPr>
        </p:nvSpPr>
        <p:spPr>
          <a:xfrm>
            <a:off x="323850" y="1773238"/>
            <a:ext cx="7993063" cy="187166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рефлексия педагога как условие влияния  на уровень профессионализма, педагогического мастерства и способности педагога к  самосовершенствованию и творческому росту   через  психологические механизмы самоанализа и </a:t>
            </a:r>
            <a:r>
              <a:rPr lang="ru-RU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4149080"/>
            <a:ext cx="3301329" cy="2473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293096"/>
            <a:ext cx="3096344" cy="2323581"/>
          </a:xfrm>
          <a:prstGeom prst="rect">
            <a:avLst/>
          </a:prstGeom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Цель проекта</a:t>
            </a:r>
            <a:endParaRPr lang="ru-RU" sz="3600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5266928" cy="2024063"/>
          </a:xfrm>
        </p:spPr>
        <p:txBody>
          <a:bodyPr/>
          <a:lstStyle/>
          <a:p>
            <a:pPr>
              <a:buNone/>
            </a:pP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уровня  </a:t>
            </a:r>
            <a:r>
              <a:rPr lang="ru-RU" alt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 компетенции учителей технологии на основе индивидуальной траектории саморазвития</a:t>
            </a:r>
            <a:endParaRPr lang="ru-RU" alt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1772816"/>
            <a:ext cx="2161956" cy="38434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b="30696"/>
          <a:stretch/>
        </p:blipFill>
        <p:spPr>
          <a:xfrm>
            <a:off x="827584" y="4581128"/>
            <a:ext cx="3888432" cy="2018756"/>
          </a:xfrm>
          <a:prstGeom prst="rect">
            <a:avLst/>
          </a:prstGeom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280988" y="188913"/>
            <a:ext cx="8229600" cy="811212"/>
          </a:xfrm>
        </p:spPr>
        <p:txBody>
          <a:bodyPr/>
          <a:lstStyle/>
          <a:p>
            <a:r>
              <a:rPr lang="ru-RU" altLang="ru-RU" sz="36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85225" cy="4525962"/>
          </a:xfrm>
        </p:spPr>
        <p:txBody>
          <a:bodyPr/>
          <a:lstStyle/>
          <a:p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технологии разработке индивидуальных траекторий саморазвития;</a:t>
            </a:r>
          </a:p>
          <a:p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предметной  и психолого-педагогической компетенции учителей технологии через рефлексию;</a:t>
            </a:r>
          </a:p>
          <a:p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проблем, трудностей педагогов-совместителей через  сетевое взаимодействие;</a:t>
            </a:r>
          </a:p>
          <a:p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современной системы обучающих семинаров, мастер-классов, тренингов, направленных на ликвидацию профессиональных дефицитов;</a:t>
            </a:r>
          </a:p>
          <a:p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культуры профессиональной рефлексии через анализ   результативности участия в  дистанционных семинарах,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вебинарах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онлайн- конференциях, круглых столах</a:t>
            </a:r>
            <a:r>
              <a:rPr lang="ru-RU" alt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>
              <a:defRPr/>
            </a:pP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 проект направлен на: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3886200"/>
          </a:xfrm>
        </p:spPr>
        <p:txBody>
          <a:bodyPr/>
          <a:lstStyle/>
          <a:p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удовлетворения образовательных потребностей ребенка.</a:t>
            </a:r>
          </a:p>
          <a:p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ребенку реальных возможностей самоутверждения в наиболее значимых для него сферах жизнедеятельности, где в максимальной степени раскрываются его способности и возможности.</a:t>
            </a:r>
          </a:p>
          <a:p>
            <a:r>
              <a:rPr lang="tt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 личности, 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усваивающей современную культуру как отражение предыдущих культур, </a:t>
            </a:r>
            <a:r>
              <a:rPr lang="tt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которой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свой неповторимый взгляд на мир, своя позиция, свое Я.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>
              <a:defRPr/>
            </a:pP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 проекта </a:t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 - (сентябрь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– ноябрь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г.) - подготовительный этап проекта;</a:t>
            </a:r>
            <a:b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этап - (декабрь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– июнь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г.) - основной этап реализации  проекта; </a:t>
            </a:r>
            <a:b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 этап- (июнь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– август 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b="1" i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г.) – анализ результатов.</a:t>
            </a:r>
            <a:b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 smtClean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8" descr="&amp;Pcy;&amp;iecy;&amp;rcy;&amp;scy;&amp;ocy;&amp;ncy;&amp;acy;&amp;lcy;&amp;softcy;&amp;ncy;&amp;ycy;&amp;jcy; &amp;scy;&amp;acy;&amp;jcy;&amp;tcy; - &amp;Ucy;&amp;gcy;&amp;ocy;&amp;lcy;&amp;ocy;&amp;kcy; &amp;pcy;&amp;scy;&amp;icy;&amp;khcy;&amp;ocy;&amp;lcy;&amp;ocy;&amp;gcy;&amp;a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941888"/>
            <a:ext cx="2876550" cy="162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521296"/>
            <a:ext cx="889248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48150"/>
      </p:ext>
    </p:extLst>
  </p:cSld>
  <p:clrMapOvr>
    <a:masterClrMapping/>
  </p:clrMapOvr>
  <p:transition spd="med"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006"/>
          <a:stretch/>
        </p:blipFill>
        <p:spPr>
          <a:xfrm>
            <a:off x="539552" y="119300"/>
            <a:ext cx="853244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66058"/>
      </p:ext>
    </p:extLst>
  </p:cSld>
  <p:clrMapOvr>
    <a:masterClrMapping/>
  </p:clrMapOvr>
  <p:transition spd="med"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87" t="3333" r="4377"/>
          <a:stretch/>
        </p:blipFill>
        <p:spPr>
          <a:xfrm>
            <a:off x="395536" y="423256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0410"/>
      </p:ext>
    </p:extLst>
  </p:cSld>
  <p:clrMapOvr>
    <a:masterClrMapping/>
  </p:clrMapOvr>
  <p:transition spd="med"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933056"/>
            <a:ext cx="4096455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980728"/>
            <a:ext cx="4032448" cy="23083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980728"/>
            <a:ext cx="4152316" cy="23356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3933056"/>
            <a:ext cx="4231454" cy="23801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7281" t="-1765" r="19944" b="1765"/>
          <a:stretch/>
        </p:blipFill>
        <p:spPr>
          <a:xfrm>
            <a:off x="3203848" y="2348880"/>
            <a:ext cx="3001203" cy="231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99466"/>
      </p:ext>
    </p:extLst>
  </p:cSld>
  <p:clrMapOvr>
    <a:masterClrMapping/>
  </p:clrMapOvr>
  <p:transition spd="med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077072"/>
            <a:ext cx="3816424" cy="24873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4077072"/>
            <a:ext cx="3672408" cy="24447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3959424" cy="2227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64704"/>
            <a:ext cx="4159978" cy="23399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4" y="2420888"/>
            <a:ext cx="3980133" cy="22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90422"/>
      </p:ext>
    </p:extLst>
  </p:cSld>
  <p:clrMapOvr>
    <a:masterClrMapping/>
  </p:clrMapOvr>
  <p:transition spd="med">
    <p:strips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6854" y="1225995"/>
            <a:ext cx="790205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 реализации проекта мы получим современного учителя, который будет соединять знания, бизнес-компетенцию и  креативность. И когда  учитель сможет показать детям современные технологии, дать много свободы,  дети смогут добиться желаемого удивительно быстро.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93096"/>
            <a:ext cx="3931929" cy="221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73283"/>
      </p:ext>
    </p:extLst>
  </p:cSld>
  <p:clrMapOvr>
    <a:masterClrMapping/>
  </p:clrMapOvr>
  <p:transition spd="med">
    <p:strips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2276872"/>
            <a:ext cx="6624736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 eaLnBrk="1" hangingPunct="1">
              <a:defRPr/>
            </a:pP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2454</TotalTime>
  <Words>262</Words>
  <Application>Microsoft Office PowerPoint</Application>
  <PresentationFormat>Экран (4:3)</PresentationFormat>
  <Paragraphs>29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Times New Roman</vt:lpstr>
      <vt:lpstr>Verdana</vt:lpstr>
      <vt:lpstr>Wingdings</vt:lpstr>
      <vt:lpstr>Пиксел</vt:lpstr>
      <vt:lpstr>Презентация PowerPoint</vt:lpstr>
      <vt:lpstr>«Индивидуальная траектория развития современного учителя технологии»</vt:lpstr>
      <vt:lpstr>Главная идея  </vt:lpstr>
      <vt:lpstr>Цель проекта</vt:lpstr>
      <vt:lpstr>Задачи проекта</vt:lpstr>
      <vt:lpstr>Наш проект направлен на:</vt:lpstr>
      <vt:lpstr>       Этапы  проекта    1 этап - (сентябрь 2023 г. – ноябрь 2023 г.) - подготовительный этап проекта; 2 этап - (декабрь 2023 г. – июнь 2024 г.) - основной этап реализации  проекта;  3 этап- (июнь 2024 г. – август 2024 г.) – анализ результатов.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Ожидаемый результат 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развития  2015-2020 г.г.</dc:title>
  <dc:creator>User</dc:creator>
  <cp:lastModifiedBy>Аниса Галлямова</cp:lastModifiedBy>
  <cp:revision>162</cp:revision>
  <dcterms:created xsi:type="dcterms:W3CDTF">2015-01-27T16:16:03Z</dcterms:created>
  <dcterms:modified xsi:type="dcterms:W3CDTF">2024-04-05T13:15:31Z</dcterms:modified>
</cp:coreProperties>
</file>