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3" r:id="rId1"/>
  </p:sldMasterIdLst>
  <p:notesMasterIdLst>
    <p:notesMasterId r:id="rId12"/>
  </p:notesMasterIdLst>
  <p:sldIdLst>
    <p:sldId id="3837" r:id="rId2"/>
    <p:sldId id="3839" r:id="rId3"/>
    <p:sldId id="3841" r:id="rId4"/>
    <p:sldId id="3845" r:id="rId5"/>
    <p:sldId id="3848" r:id="rId6"/>
    <p:sldId id="3846" r:id="rId7"/>
    <p:sldId id="3849" r:id="rId8"/>
    <p:sldId id="3847" r:id="rId9"/>
    <p:sldId id="3850" r:id="rId10"/>
    <p:sldId id="3851"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800000"/>
    <a:srgbClr val="6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523" y="4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5D55AF-0B4D-4D7F-899B-8DF803AE5FF0}" type="datetimeFigureOut">
              <a:rPr lang="ru-RU" smtClean="0"/>
              <a:t>05.04.2024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42DAB4-D8EE-411C-B384-43D727CED1B9}" type="slidenum">
              <a:rPr lang="ru-RU" smtClean="0"/>
              <a:t>‹#›</a:t>
            </a:fld>
            <a:endParaRPr lang="ru-RU"/>
          </a:p>
        </p:txBody>
      </p:sp>
    </p:spTree>
    <p:extLst>
      <p:ext uri="{BB962C8B-B14F-4D97-AF65-F5344CB8AC3E}">
        <p14:creationId xmlns:p14="http://schemas.microsoft.com/office/powerpoint/2010/main" val="414012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527D61BA-8F2A-4144-8FB8-3D87A02F9C21}" type="datetimeFigureOut">
              <a:rPr lang="ru-RU" smtClean="0"/>
              <a:t>05.04.2024</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6609700-5573-40E1-9E5F-F6978413C0C5}" type="slidenum">
              <a:rPr lang="ru-RU" smtClean="0"/>
              <a:t>‹#›</a:t>
            </a:fld>
            <a:endParaRPr lang="ru-RU"/>
          </a:p>
        </p:txBody>
      </p:sp>
    </p:spTree>
    <p:extLst>
      <p:ext uri="{BB962C8B-B14F-4D97-AF65-F5344CB8AC3E}">
        <p14:creationId xmlns:p14="http://schemas.microsoft.com/office/powerpoint/2010/main" val="4279945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27D61BA-8F2A-4144-8FB8-3D87A02F9C21}" type="datetimeFigureOut">
              <a:rPr lang="ru-RU" smtClean="0"/>
              <a:t>05.04.2024</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6609700-5573-40E1-9E5F-F6978413C0C5}" type="slidenum">
              <a:rPr lang="ru-RU" smtClean="0"/>
              <a:t>‹#›</a:t>
            </a:fld>
            <a:endParaRPr lang="ru-RU"/>
          </a:p>
        </p:txBody>
      </p:sp>
    </p:spTree>
    <p:extLst>
      <p:ext uri="{BB962C8B-B14F-4D97-AF65-F5344CB8AC3E}">
        <p14:creationId xmlns:p14="http://schemas.microsoft.com/office/powerpoint/2010/main" val="2945967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27D61BA-8F2A-4144-8FB8-3D87A02F9C21}" type="datetimeFigureOut">
              <a:rPr lang="ru-RU" smtClean="0"/>
              <a:t>05.04.2024</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6609700-5573-40E1-9E5F-F6978413C0C5}" type="slidenum">
              <a:rPr lang="ru-RU" smtClean="0"/>
              <a:t>‹#›</a:t>
            </a:fld>
            <a:endParaRPr lang="ru-RU"/>
          </a:p>
        </p:txBody>
      </p:sp>
    </p:spTree>
    <p:extLst>
      <p:ext uri="{BB962C8B-B14F-4D97-AF65-F5344CB8AC3E}">
        <p14:creationId xmlns:p14="http://schemas.microsoft.com/office/powerpoint/2010/main" val="3577297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527D61BA-8F2A-4144-8FB8-3D87A02F9C21}" type="datetimeFigureOut">
              <a:rPr lang="ru-RU" smtClean="0"/>
              <a:t>05.04.2024</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6609700-5573-40E1-9E5F-F6978413C0C5}" type="slidenum">
              <a:rPr lang="ru-RU" smtClean="0"/>
              <a:t>‹#›</a:t>
            </a:fld>
            <a:endParaRPr lang="ru-RU"/>
          </a:p>
        </p:txBody>
      </p:sp>
    </p:spTree>
    <p:extLst>
      <p:ext uri="{BB962C8B-B14F-4D97-AF65-F5344CB8AC3E}">
        <p14:creationId xmlns:p14="http://schemas.microsoft.com/office/powerpoint/2010/main" val="377178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27D61BA-8F2A-4144-8FB8-3D87A02F9C21}" type="datetimeFigureOut">
              <a:rPr lang="ru-RU" smtClean="0"/>
              <a:t>05.04.2024</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6609700-5573-40E1-9E5F-F6978413C0C5}" type="slidenum">
              <a:rPr lang="ru-RU" smtClean="0"/>
              <a:t>‹#›</a:t>
            </a:fld>
            <a:endParaRPr lang="ru-RU"/>
          </a:p>
        </p:txBody>
      </p:sp>
    </p:spTree>
    <p:extLst>
      <p:ext uri="{BB962C8B-B14F-4D97-AF65-F5344CB8AC3E}">
        <p14:creationId xmlns:p14="http://schemas.microsoft.com/office/powerpoint/2010/main" val="3499773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527D61BA-8F2A-4144-8FB8-3D87A02F9C21}" type="datetimeFigureOut">
              <a:rPr lang="ru-RU" smtClean="0"/>
              <a:t>05.04.2024</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6609700-5573-40E1-9E5F-F6978413C0C5}" type="slidenum">
              <a:rPr lang="ru-RU" smtClean="0"/>
              <a:t>‹#›</a:t>
            </a:fld>
            <a:endParaRPr lang="ru-RU"/>
          </a:p>
        </p:txBody>
      </p:sp>
    </p:spTree>
    <p:extLst>
      <p:ext uri="{BB962C8B-B14F-4D97-AF65-F5344CB8AC3E}">
        <p14:creationId xmlns:p14="http://schemas.microsoft.com/office/powerpoint/2010/main" val="2938214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7D61BA-8F2A-4144-8FB8-3D87A02F9C21}" type="datetimeFigureOut">
              <a:rPr lang="ru-RU" smtClean="0"/>
              <a:t>05.04.2024</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6609700-5573-40E1-9E5F-F6978413C0C5}" type="slidenum">
              <a:rPr lang="ru-RU" smtClean="0"/>
              <a:t>‹#›</a:t>
            </a:fld>
            <a:endParaRPr lang="ru-RU"/>
          </a:p>
        </p:txBody>
      </p:sp>
    </p:spTree>
    <p:extLst>
      <p:ext uri="{BB962C8B-B14F-4D97-AF65-F5344CB8AC3E}">
        <p14:creationId xmlns:p14="http://schemas.microsoft.com/office/powerpoint/2010/main" val="595342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27D61BA-8F2A-4144-8FB8-3D87A02F9C21}" type="datetimeFigureOut">
              <a:rPr lang="ru-RU" smtClean="0"/>
              <a:t>05.04.2024</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6609700-5573-40E1-9E5F-F6978413C0C5}" type="slidenum">
              <a:rPr lang="ru-RU" smtClean="0"/>
              <a:t>‹#›</a:t>
            </a:fld>
            <a:endParaRPr lang="ru-RU"/>
          </a:p>
        </p:txBody>
      </p:sp>
    </p:spTree>
    <p:extLst>
      <p:ext uri="{BB962C8B-B14F-4D97-AF65-F5344CB8AC3E}">
        <p14:creationId xmlns:p14="http://schemas.microsoft.com/office/powerpoint/2010/main" val="2243250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27D61BA-8F2A-4144-8FB8-3D87A02F9C21}" type="datetimeFigureOut">
              <a:rPr lang="ru-RU" smtClean="0"/>
              <a:t>05.04.2024</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6609700-5573-40E1-9E5F-F6978413C0C5}" type="slidenum">
              <a:rPr lang="ru-RU" smtClean="0"/>
              <a:t>‹#›</a:t>
            </a:fld>
            <a:endParaRPr lang="ru-RU"/>
          </a:p>
        </p:txBody>
      </p:sp>
    </p:spTree>
    <p:extLst>
      <p:ext uri="{BB962C8B-B14F-4D97-AF65-F5344CB8AC3E}">
        <p14:creationId xmlns:p14="http://schemas.microsoft.com/office/powerpoint/2010/main" val="1468515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27D61BA-8F2A-4144-8FB8-3D87A02F9C21}" type="datetimeFigureOut">
              <a:rPr lang="ru-RU" smtClean="0"/>
              <a:t>05.04.2024</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6609700-5573-40E1-9E5F-F6978413C0C5}" type="slidenum">
              <a:rPr lang="ru-RU" smtClean="0"/>
              <a:t>‹#›</a:t>
            </a:fld>
            <a:endParaRPr lang="ru-RU"/>
          </a:p>
        </p:txBody>
      </p:sp>
    </p:spTree>
    <p:extLst>
      <p:ext uri="{BB962C8B-B14F-4D97-AF65-F5344CB8AC3E}">
        <p14:creationId xmlns:p14="http://schemas.microsoft.com/office/powerpoint/2010/main" val="1451090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27D61BA-8F2A-4144-8FB8-3D87A02F9C21}" type="datetimeFigureOut">
              <a:rPr lang="ru-RU" smtClean="0"/>
              <a:t>05.04.2024</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6609700-5573-40E1-9E5F-F6978413C0C5}"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99534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527D61BA-8F2A-4144-8FB8-3D87A02F9C21}" type="datetimeFigureOut">
              <a:rPr lang="ru-RU" smtClean="0"/>
              <a:t>05.04.2024</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6609700-5573-40E1-9E5F-F6978413C0C5}" type="slidenum">
              <a:rPr lang="ru-RU" smtClean="0"/>
              <a:t>‹#›</a:t>
            </a:fld>
            <a:endParaRPr lang="ru-RU"/>
          </a:p>
        </p:txBody>
      </p:sp>
    </p:spTree>
    <p:extLst>
      <p:ext uri="{BB962C8B-B14F-4D97-AF65-F5344CB8AC3E}">
        <p14:creationId xmlns:p14="http://schemas.microsoft.com/office/powerpoint/2010/main" val="6071103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527D61BA-8F2A-4144-8FB8-3D87A02F9C21}" type="datetimeFigureOut">
              <a:rPr lang="ru-RU" smtClean="0"/>
              <a:t>05.04.2024</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6609700-5573-40E1-9E5F-F6978413C0C5}"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491143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527D61BA-8F2A-4144-8FB8-3D87A02F9C21}" type="datetimeFigureOut">
              <a:rPr lang="ru-RU" smtClean="0"/>
              <a:t>05.04.2024</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6609700-5573-40E1-9E5F-F6978413C0C5}" type="slidenum">
              <a:rPr lang="ru-RU" smtClean="0"/>
              <a:t>‹#›</a:t>
            </a:fld>
            <a:endParaRPr lang="ru-RU"/>
          </a:p>
        </p:txBody>
      </p:sp>
    </p:spTree>
    <p:extLst>
      <p:ext uri="{BB962C8B-B14F-4D97-AF65-F5344CB8AC3E}">
        <p14:creationId xmlns:p14="http://schemas.microsoft.com/office/powerpoint/2010/main" val="29091582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27D61BA-8F2A-4144-8FB8-3D87A02F9C21}" type="datetimeFigureOut">
              <a:rPr lang="ru-RU" smtClean="0"/>
              <a:t>05.04.2024</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6609700-5573-40E1-9E5F-F6978413C0C5}" type="slidenum">
              <a:rPr lang="ru-RU" smtClean="0"/>
              <a:t>‹#›</a:t>
            </a:fld>
            <a:endParaRPr lang="ru-RU"/>
          </a:p>
        </p:txBody>
      </p:sp>
    </p:spTree>
    <p:extLst>
      <p:ext uri="{BB962C8B-B14F-4D97-AF65-F5344CB8AC3E}">
        <p14:creationId xmlns:p14="http://schemas.microsoft.com/office/powerpoint/2010/main" val="3568579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27D61BA-8F2A-4144-8FB8-3D87A02F9C21}" type="datetimeFigureOut">
              <a:rPr lang="ru-RU" smtClean="0"/>
              <a:t>05.04.2024</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6609700-5573-40E1-9E5F-F6978413C0C5}" type="slidenum">
              <a:rPr lang="ru-RU" smtClean="0"/>
              <a:t>‹#›</a:t>
            </a:fld>
            <a:endParaRPr lang="ru-RU"/>
          </a:p>
        </p:txBody>
      </p:sp>
    </p:spTree>
    <p:extLst>
      <p:ext uri="{BB962C8B-B14F-4D97-AF65-F5344CB8AC3E}">
        <p14:creationId xmlns:p14="http://schemas.microsoft.com/office/powerpoint/2010/main" val="3383708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27D61BA-8F2A-4144-8FB8-3D87A02F9C21}" type="datetimeFigureOut">
              <a:rPr lang="ru-RU" smtClean="0"/>
              <a:t>05.04.2024</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6609700-5573-40E1-9E5F-F6978413C0C5}" type="slidenum">
              <a:rPr lang="ru-RU" smtClean="0"/>
              <a:t>‹#›</a:t>
            </a:fld>
            <a:endParaRPr lang="ru-RU"/>
          </a:p>
        </p:txBody>
      </p:sp>
    </p:spTree>
    <p:extLst>
      <p:ext uri="{BB962C8B-B14F-4D97-AF65-F5344CB8AC3E}">
        <p14:creationId xmlns:p14="http://schemas.microsoft.com/office/powerpoint/2010/main" val="1184813431"/>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 id="2147483817" r:id="rId14"/>
    <p:sldLayoutId id="2147483818" r:id="rId15"/>
    <p:sldLayoutId id="214748381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FCCDE3C-72A1-4EDE-94FB-691E910E3599}"/>
              </a:ext>
            </a:extLst>
          </p:cNvPr>
          <p:cNvSpPr>
            <a:spLocks noGrp="1"/>
          </p:cNvSpPr>
          <p:nvPr>
            <p:ph type="ctrTitle"/>
          </p:nvPr>
        </p:nvSpPr>
        <p:spPr>
          <a:xfrm>
            <a:off x="976543" y="319597"/>
            <a:ext cx="10022889" cy="3213716"/>
          </a:xfrm>
          <a:solidFill>
            <a:schemeClr val="accent2">
              <a:lumMod val="20000"/>
              <a:lumOff val="80000"/>
            </a:schemeClr>
          </a:solidFill>
        </p:spPr>
        <p:txBody>
          <a:bodyPr>
            <a:noAutofit/>
          </a:bodyPr>
          <a:lstStyle/>
          <a:p>
            <a:r>
              <a:rPr lang="ru-RU" sz="4000" b="1" dirty="0">
                <a:solidFill>
                  <a:schemeClr val="accent1">
                    <a:lumMod val="50000"/>
                  </a:schemeClr>
                </a:solidFill>
                <a:latin typeface="+mn-lt"/>
              </a:rPr>
              <a:t/>
            </a:r>
            <a:br>
              <a:rPr lang="ru-RU" sz="4000" b="1" dirty="0">
                <a:solidFill>
                  <a:schemeClr val="accent1">
                    <a:lumMod val="50000"/>
                  </a:schemeClr>
                </a:solidFill>
                <a:latin typeface="+mn-lt"/>
              </a:rPr>
            </a:br>
            <a:r>
              <a:rPr lang="ru-RU" sz="4000" b="1" dirty="0">
                <a:solidFill>
                  <a:schemeClr val="accent1">
                    <a:lumMod val="50000"/>
                  </a:schemeClr>
                </a:solidFill>
                <a:latin typeface="+mn-lt"/>
              </a:rPr>
              <a:t/>
            </a:r>
            <a:br>
              <a:rPr lang="ru-RU" sz="4000" b="1" dirty="0">
                <a:solidFill>
                  <a:schemeClr val="accent1">
                    <a:lumMod val="50000"/>
                  </a:schemeClr>
                </a:solidFill>
                <a:latin typeface="+mn-lt"/>
              </a:rPr>
            </a:br>
            <a:r>
              <a:rPr lang="ru-RU" sz="4000" b="1" dirty="0">
                <a:solidFill>
                  <a:schemeClr val="accent1">
                    <a:lumMod val="50000"/>
                  </a:schemeClr>
                </a:solidFill>
                <a:latin typeface="+mn-lt"/>
              </a:rPr>
              <a:t>Формирование функциональной (читательской) грамотности на уроках родного(чувашского) языка и литературы</a:t>
            </a:r>
            <a:br>
              <a:rPr lang="ru-RU" sz="4000" b="1" dirty="0">
                <a:solidFill>
                  <a:schemeClr val="accent1">
                    <a:lumMod val="50000"/>
                  </a:schemeClr>
                </a:solidFill>
                <a:latin typeface="+mn-lt"/>
              </a:rPr>
            </a:br>
            <a:r>
              <a:rPr lang="ru-RU" sz="2000" b="1" dirty="0">
                <a:solidFill>
                  <a:schemeClr val="accent1">
                    <a:lumMod val="50000"/>
                  </a:schemeClr>
                </a:solidFill>
                <a:latin typeface="+mn-lt"/>
              </a:rPr>
              <a:t>(Работа с текстом по произведениям Порфирия Афанасьева)</a:t>
            </a:r>
            <a:r>
              <a:rPr lang="ru-RU" sz="2000" b="1" dirty="0">
                <a:solidFill>
                  <a:schemeClr val="bg1"/>
                </a:solidFill>
                <a:latin typeface="+mn-lt"/>
              </a:rPr>
              <a:t/>
            </a:r>
            <a:br>
              <a:rPr lang="ru-RU" sz="2000" b="1" dirty="0">
                <a:solidFill>
                  <a:schemeClr val="bg1"/>
                </a:solidFill>
                <a:latin typeface="+mn-lt"/>
              </a:rPr>
            </a:br>
            <a:endParaRPr lang="ru-RU" sz="2000" b="1" dirty="0">
              <a:solidFill>
                <a:schemeClr val="bg1"/>
              </a:solidFill>
              <a:latin typeface="+mn-lt"/>
            </a:endParaRPr>
          </a:p>
        </p:txBody>
      </p:sp>
      <p:sp>
        <p:nvSpPr>
          <p:cNvPr id="3" name="Прямоугольник 2">
            <a:extLst>
              <a:ext uri="{FF2B5EF4-FFF2-40B4-BE49-F238E27FC236}">
                <a16:creationId xmlns:a16="http://schemas.microsoft.com/office/drawing/2014/main" id="{50BDF4FF-1305-473E-8436-1D15475CEED5}"/>
              </a:ext>
            </a:extLst>
          </p:cNvPr>
          <p:cNvSpPr/>
          <p:nvPr/>
        </p:nvSpPr>
        <p:spPr>
          <a:xfrm>
            <a:off x="4578547" y="4964576"/>
            <a:ext cx="7236542" cy="147732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b="0" i="0" u="none" strike="noStrike" kern="1200" cap="none" spc="0" normalizeH="0" baseline="0" noProof="0" dirty="0">
                <a:ln>
                  <a:noFill/>
                </a:ln>
                <a:solidFill>
                  <a:srgbClr val="002060"/>
                </a:solidFill>
                <a:effectLst/>
                <a:uLnTx/>
                <a:uFillTx/>
                <a:latin typeface="Trebuchet MS" panose="020B0603020202020204" pitchFamily="34" charset="0"/>
                <a:ea typeface="+mn-ea"/>
                <a:cs typeface="+mn-cs"/>
              </a:rPr>
              <a:t>ФИО Захарова Марина Анатольевна,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b="0" i="0" u="none" strike="noStrike" kern="1200" cap="none" spc="0" normalizeH="0" baseline="0" noProof="0" dirty="0">
                <a:ln>
                  <a:noFill/>
                </a:ln>
                <a:solidFill>
                  <a:srgbClr val="002060"/>
                </a:solidFill>
                <a:effectLst/>
                <a:uLnTx/>
                <a:uFillTx/>
                <a:latin typeface="Trebuchet MS" panose="020B0603020202020204" pitchFamily="34" charset="0"/>
                <a:ea typeface="+mn-ea"/>
                <a:cs typeface="+mn-cs"/>
              </a:rPr>
              <a:t>учитель родного (чувашского) языка и литературы</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b="0" i="0" u="none" strike="noStrike" kern="1200" cap="none" spc="0" normalizeH="0" baseline="0" noProof="0" dirty="0">
                <a:ln>
                  <a:noFill/>
                </a:ln>
                <a:solidFill>
                  <a:srgbClr val="002060"/>
                </a:solidFill>
                <a:effectLst/>
                <a:uLnTx/>
                <a:uFillTx/>
                <a:latin typeface="Trebuchet MS" panose="020B0603020202020204" pitchFamily="34" charset="0"/>
                <a:ea typeface="+mn-ea"/>
                <a:cs typeface="+mn-cs"/>
              </a:rPr>
              <a:t>МБОУ «</a:t>
            </a:r>
            <a:r>
              <a:rPr kumimoji="0" lang="ru-RU" b="0" i="0" u="none" strike="noStrike" kern="1200" cap="none" spc="0" normalizeH="0" baseline="0" noProof="0" dirty="0" err="1">
                <a:ln>
                  <a:noFill/>
                </a:ln>
                <a:solidFill>
                  <a:srgbClr val="002060"/>
                </a:solidFill>
                <a:effectLst/>
                <a:uLnTx/>
                <a:uFillTx/>
                <a:latin typeface="Trebuchet MS" panose="020B0603020202020204" pitchFamily="34" charset="0"/>
                <a:ea typeface="+mn-ea"/>
                <a:cs typeface="+mn-cs"/>
              </a:rPr>
              <a:t>Новоильмовская</a:t>
            </a:r>
            <a:r>
              <a:rPr kumimoji="0" lang="ru-RU" b="0" i="0" u="none" strike="noStrike" kern="1200" cap="none" spc="0" normalizeH="0" baseline="0" noProof="0" dirty="0">
                <a:ln>
                  <a:noFill/>
                </a:ln>
                <a:solidFill>
                  <a:srgbClr val="002060"/>
                </a:solidFill>
                <a:effectLst/>
                <a:uLnTx/>
                <a:uFillTx/>
                <a:latin typeface="Trebuchet MS" panose="020B0603020202020204" pitchFamily="34" charset="0"/>
                <a:ea typeface="+mn-ea"/>
                <a:cs typeface="+mn-cs"/>
              </a:rPr>
              <a:t> СОШ»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b="0" i="0" u="none" strike="noStrike" kern="1200" cap="none" spc="0" normalizeH="0" baseline="0" noProof="0" dirty="0">
                <a:ln>
                  <a:noFill/>
                </a:ln>
                <a:solidFill>
                  <a:srgbClr val="002060"/>
                </a:solidFill>
                <a:effectLst/>
                <a:uLnTx/>
                <a:uFillTx/>
                <a:latin typeface="Trebuchet MS" panose="020B0603020202020204" pitchFamily="34" charset="0"/>
                <a:ea typeface="+mn-ea"/>
                <a:cs typeface="+mn-cs"/>
              </a:rPr>
              <a:t>Черемшанского муниципального района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b="0" i="0" u="none" strike="noStrike" kern="1200" cap="none" spc="0" normalizeH="0" baseline="0" noProof="0" dirty="0">
                <a:ln>
                  <a:noFill/>
                </a:ln>
                <a:solidFill>
                  <a:srgbClr val="002060"/>
                </a:solidFill>
                <a:effectLst/>
                <a:uLnTx/>
                <a:uFillTx/>
                <a:latin typeface="Trebuchet MS" panose="020B0603020202020204" pitchFamily="34" charset="0"/>
                <a:ea typeface="+mn-ea"/>
                <a:cs typeface="+mn-cs"/>
              </a:rPr>
              <a:t>Республики Татарстан </a:t>
            </a:r>
          </a:p>
        </p:txBody>
      </p:sp>
    </p:spTree>
    <p:extLst>
      <p:ext uri="{BB962C8B-B14F-4D97-AF65-F5344CB8AC3E}">
        <p14:creationId xmlns:p14="http://schemas.microsoft.com/office/powerpoint/2010/main" val="24309838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914163" y="407325"/>
            <a:ext cx="3532632" cy="2651760"/>
          </a:xfrm>
          <a:prstGeom prst="rect">
            <a:avLst/>
          </a:prstGeom>
        </p:spPr>
      </p:pic>
      <p:sp>
        <p:nvSpPr>
          <p:cNvPr id="2" name="Прямоугольник 1">
            <a:extLst>
              <a:ext uri="{FF2B5EF4-FFF2-40B4-BE49-F238E27FC236}">
                <a16:creationId xmlns:a16="http://schemas.microsoft.com/office/drawing/2014/main" id="{42E64375-18E2-491D-8FB1-53772FC6EE49}"/>
              </a:ext>
            </a:extLst>
          </p:cNvPr>
          <p:cNvSpPr/>
          <p:nvPr/>
        </p:nvSpPr>
        <p:spPr>
          <a:xfrm>
            <a:off x="6279320" y="407325"/>
            <a:ext cx="4438972" cy="532903"/>
          </a:xfrm>
          <a:prstGeom prst="rect">
            <a:avLst/>
          </a:prstGeom>
        </p:spPr>
        <p:txBody>
          <a:bodyPr wrap="non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28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Родная литература, 5 класс</a:t>
            </a:r>
            <a:endParaRPr kumimoji="0" lang="ru-RU" sz="11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5" name="Прямоугольник 14">
            <a:extLst>
              <a:ext uri="{FF2B5EF4-FFF2-40B4-BE49-F238E27FC236}">
                <a16:creationId xmlns:a16="http://schemas.microsoft.com/office/drawing/2014/main" id="{841FEB35-9BBC-4885-A9AE-B3D7D926C285}"/>
              </a:ext>
            </a:extLst>
          </p:cNvPr>
          <p:cNvSpPr/>
          <p:nvPr/>
        </p:nvSpPr>
        <p:spPr>
          <a:xfrm>
            <a:off x="5050028" y="1330308"/>
            <a:ext cx="2033505" cy="532903"/>
          </a:xfrm>
          <a:prstGeom prst="rect">
            <a:avLst/>
          </a:prstGeom>
        </p:spPr>
        <p:txBody>
          <a:bodyPr wrap="non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28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Тема урока:</a:t>
            </a:r>
            <a:endParaRPr kumimoji="0" lang="ru-RU" sz="11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0C367D8D-1134-431A-A0E0-F4FAA62A9DD0}"/>
              </a:ext>
            </a:extLst>
          </p:cNvPr>
          <p:cNvSpPr txBox="1"/>
          <p:nvPr/>
        </p:nvSpPr>
        <p:spPr>
          <a:xfrm>
            <a:off x="5333999" y="2029174"/>
            <a:ext cx="5746377" cy="3108543"/>
          </a:xfrm>
          <a:prstGeom prst="rect">
            <a:avLst/>
          </a:prstGeom>
          <a:noFill/>
        </p:spPr>
        <p:txBody>
          <a:bodyPr wrap="square">
            <a:spAutoFit/>
          </a:bodyPr>
          <a:lstStyle/>
          <a:p>
            <a:r>
              <a:rPr lang="ru-RU" sz="2800" b="1" dirty="0">
                <a:solidFill>
                  <a:srgbClr val="800000"/>
                </a:solidFill>
                <a:latin typeface="Comic Sans MS" panose="030F0702030302020204" pitchFamily="66" charset="0"/>
              </a:rPr>
              <a:t>Поэзия Порфирия Афанасьева </a:t>
            </a:r>
          </a:p>
          <a:p>
            <a:endParaRPr lang="ru-RU" sz="2800" b="1" dirty="0">
              <a:solidFill>
                <a:srgbClr val="800000"/>
              </a:solidFill>
              <a:latin typeface="Comic Sans MS" panose="030F0702030302020204" pitchFamily="66" charset="0"/>
            </a:endParaRPr>
          </a:p>
          <a:p>
            <a:endParaRPr lang="ru-RU" sz="2800" b="1" dirty="0">
              <a:solidFill>
                <a:srgbClr val="800000"/>
              </a:solidFill>
              <a:latin typeface="Comic Sans MS" panose="030F0702030302020204" pitchFamily="66" charset="0"/>
            </a:endParaRPr>
          </a:p>
          <a:p>
            <a:endParaRPr lang="ru-RU" sz="2800" b="1" dirty="0">
              <a:solidFill>
                <a:srgbClr val="800000"/>
              </a:solidFill>
              <a:latin typeface="Comic Sans MS" panose="030F0702030302020204" pitchFamily="66" charset="0"/>
            </a:endParaRPr>
          </a:p>
          <a:p>
            <a:endParaRPr lang="ru-RU" sz="2800" b="1" dirty="0">
              <a:solidFill>
                <a:srgbClr val="800000"/>
              </a:solidFill>
              <a:latin typeface="Comic Sans MS" panose="030F0702030302020204" pitchFamily="66" charset="0"/>
            </a:endParaRPr>
          </a:p>
          <a:p>
            <a:endParaRPr lang="ru-RU" sz="2800" b="1" dirty="0">
              <a:solidFill>
                <a:srgbClr val="800000"/>
              </a:solidFill>
              <a:latin typeface="Comic Sans MS" panose="030F0702030302020204" pitchFamily="66" charset="0"/>
            </a:endParaRPr>
          </a:p>
          <a:p>
            <a:endParaRPr lang="ru-RU" sz="2800" b="1" dirty="0">
              <a:solidFill>
                <a:srgbClr val="800000"/>
              </a:solidFill>
              <a:latin typeface="Comic Sans MS" panose="030F0702030302020204" pitchFamily="66"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5625" y="2662515"/>
            <a:ext cx="4990353" cy="3742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680479" y="3583445"/>
            <a:ext cx="2369549" cy="369332"/>
          </a:xfrm>
          <a:prstGeom prst="rect">
            <a:avLst/>
          </a:prstGeom>
          <a:noFill/>
        </p:spPr>
        <p:txBody>
          <a:bodyPr wrap="square" rtlCol="0">
            <a:spAutoFit/>
          </a:bodyPr>
          <a:lstStyle/>
          <a:p>
            <a:endParaRPr lang="ru-RU" dirty="0"/>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7891413" y="4188989"/>
            <a:ext cx="3675531" cy="622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824104" y="473739"/>
            <a:ext cx="3532632" cy="2651760"/>
          </a:xfrm>
          <a:prstGeom prst="rect">
            <a:avLst/>
          </a:prstGeom>
        </p:spPr>
      </p:pic>
      <p:sp>
        <p:nvSpPr>
          <p:cNvPr id="15" name="object 11">
            <a:extLst>
              <a:ext uri="{FF2B5EF4-FFF2-40B4-BE49-F238E27FC236}">
                <a16:creationId xmlns:a16="http://schemas.microsoft.com/office/drawing/2014/main" id="{74730ADA-0487-4C55-B0D7-1463262D6FAE}"/>
              </a:ext>
            </a:extLst>
          </p:cNvPr>
          <p:cNvSpPr/>
          <p:nvPr/>
        </p:nvSpPr>
        <p:spPr>
          <a:xfrm>
            <a:off x="3487271" y="1799619"/>
            <a:ext cx="8444753" cy="4332240"/>
          </a:xfrm>
          <a:custGeom>
            <a:avLst/>
            <a:gdLst/>
            <a:ahLst/>
            <a:cxnLst/>
            <a:rect l="l" t="t" r="r" b="b"/>
            <a:pathLst>
              <a:path w="2286000" h="972819">
                <a:moveTo>
                  <a:pt x="2123948" y="0"/>
                </a:moveTo>
                <a:lnTo>
                  <a:pt x="162051" y="0"/>
                </a:lnTo>
                <a:lnTo>
                  <a:pt x="118959" y="5786"/>
                </a:lnTo>
                <a:lnTo>
                  <a:pt x="80245" y="22116"/>
                </a:lnTo>
                <a:lnTo>
                  <a:pt x="47450" y="47450"/>
                </a:lnTo>
                <a:lnTo>
                  <a:pt x="22116" y="80245"/>
                </a:lnTo>
                <a:lnTo>
                  <a:pt x="5786" y="118959"/>
                </a:lnTo>
                <a:lnTo>
                  <a:pt x="0" y="162051"/>
                </a:lnTo>
                <a:lnTo>
                  <a:pt x="0" y="810260"/>
                </a:lnTo>
                <a:lnTo>
                  <a:pt x="5786" y="853352"/>
                </a:lnTo>
                <a:lnTo>
                  <a:pt x="22116" y="892066"/>
                </a:lnTo>
                <a:lnTo>
                  <a:pt x="47450" y="924861"/>
                </a:lnTo>
                <a:lnTo>
                  <a:pt x="80245" y="950195"/>
                </a:lnTo>
                <a:lnTo>
                  <a:pt x="118959" y="966525"/>
                </a:lnTo>
                <a:lnTo>
                  <a:pt x="162051" y="972312"/>
                </a:lnTo>
                <a:lnTo>
                  <a:pt x="2123948" y="972312"/>
                </a:lnTo>
                <a:lnTo>
                  <a:pt x="2167040" y="966525"/>
                </a:lnTo>
                <a:lnTo>
                  <a:pt x="2205754" y="950195"/>
                </a:lnTo>
                <a:lnTo>
                  <a:pt x="2238549" y="924861"/>
                </a:lnTo>
                <a:lnTo>
                  <a:pt x="2263883" y="892066"/>
                </a:lnTo>
                <a:lnTo>
                  <a:pt x="2280213" y="853352"/>
                </a:lnTo>
                <a:lnTo>
                  <a:pt x="2286000" y="810260"/>
                </a:lnTo>
                <a:lnTo>
                  <a:pt x="2286000" y="162051"/>
                </a:lnTo>
                <a:lnTo>
                  <a:pt x="2280213" y="118959"/>
                </a:lnTo>
                <a:lnTo>
                  <a:pt x="2263883" y="80245"/>
                </a:lnTo>
                <a:lnTo>
                  <a:pt x="2238549" y="47450"/>
                </a:lnTo>
                <a:lnTo>
                  <a:pt x="2205754" y="22116"/>
                </a:lnTo>
                <a:lnTo>
                  <a:pt x="2167040" y="5786"/>
                </a:lnTo>
                <a:lnTo>
                  <a:pt x="2123948" y="0"/>
                </a:lnTo>
                <a:close/>
              </a:path>
            </a:pathLst>
          </a:custGeom>
          <a:solidFill>
            <a:schemeClr val="accent6">
              <a:lumMod val="20000"/>
              <a:lumOff val="80000"/>
            </a:schemeClr>
          </a:solidFill>
          <a:ln>
            <a:solidFill>
              <a:schemeClr val="accent6">
                <a:lumMod val="60000"/>
                <a:lumOff val="40000"/>
              </a:schemeClr>
            </a:solidFill>
          </a:ln>
        </p:spPr>
        <p:txBody>
          <a:bodyPr wrap="square" lIns="0" tIns="0" rIns="0" bIns="0" rtlCol="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Calibri" panose="020F0502020204030204"/>
                <a:ea typeface="+mn-ea"/>
                <a:cs typeface="+mn-cs"/>
              </a:rPr>
              <a:t>Прочитайте биографию поэта и выполните задания</a:t>
            </a:r>
          </a:p>
          <a:p>
            <a:pPr lvl="0" algn="ctr" defTabSz="914400">
              <a:defRPr/>
            </a:pPr>
            <a:endParaRPr lang="ru-RU" sz="1400" b="1" dirty="0">
              <a:solidFill>
                <a:prstClr val="black"/>
              </a:solidFill>
              <a:latin typeface="Calibri" panose="020F0502020204030204"/>
            </a:endParaRPr>
          </a:p>
          <a:p>
            <a:pPr lvl="0" defTabSz="914400">
              <a:defRPr/>
            </a:pPr>
            <a:r>
              <a:rPr lang="ru-RU" sz="1400" b="1" dirty="0">
                <a:solidFill>
                  <a:prstClr val="black"/>
                </a:solidFill>
                <a:latin typeface="Calibri" panose="020F0502020204030204"/>
              </a:rPr>
              <a:t>    </a:t>
            </a:r>
            <a:r>
              <a:rPr lang="vi-VN" sz="1400" b="1" dirty="0">
                <a:solidFill>
                  <a:prstClr val="black"/>
                </a:solidFill>
                <a:latin typeface="Calibri" panose="020F0502020204030204"/>
              </a:rPr>
              <a:t>Порфирий Васильевич Афанасьев 1942 çулхи нарăсăн 20-мĕшĕнче Тутар Республикинчи Çарăмсан районĕнчи Çĕнĕ Йĕлмелĕ ялĕнче çуралнă. Ялти вăтам шкула пĕтерсен Хусанта тухса тăракан «Хĕрлĕ ялав» хаçат редакцийĕнче ĕçленĕ, 1960-1964 çулсенче Хусанти патшалăх педагогика институтĕнче вĕреннĕ, диплом илсен тăван ялĕнчи ачасене вырăс чĕлхипе литературине вĕрентнĕ. Ун хыççăн икĕ çул Çарăмсан район хаçачĕн тĕп редакторĕн çумĕ пулнă. 1967 çулта Шупашкара куçса килнĕ. «Коммунизм ялавĕ» хаçатăн лит</a:t>
            </a:r>
            <a:r>
              <a:rPr lang="ru-RU" sz="1400" b="1" dirty="0">
                <a:solidFill>
                  <a:prstClr val="black"/>
                </a:solidFill>
                <a:latin typeface="Calibri" panose="020F0502020204030204"/>
              </a:rPr>
              <a:t>с</a:t>
            </a:r>
            <a:r>
              <a:rPr lang="vi-VN" sz="1400" b="1" dirty="0">
                <a:solidFill>
                  <a:prstClr val="black"/>
                </a:solidFill>
                <a:latin typeface="Calibri" panose="020F0502020204030204"/>
              </a:rPr>
              <a:t>отрудникĕ, пай заведующийĕ, «Хатĕр пул» журналăн тĕп редакторĕ, Чăваш кĕнеке издательствин тĕп редакторĕ пулнă, пилĕк çул Чăваш писателĕсен çоюзĕн правлени председателĕ, Чăваш Республикин Мире хӳтĕлекен комитечĕн тата Раççей мир фончĕн ертӳçи пулнă, Чăвашрадион тĕп редакторĕнче, каярах Чăваш Республикин Пичетпе информаци политики министрĕн çумĕнче вăй хунă.</a:t>
            </a:r>
          </a:p>
          <a:p>
            <a:pPr lvl="0" defTabSz="914400">
              <a:defRPr/>
            </a:pPr>
            <a:endParaRPr lang="vi-VN" sz="1400" b="1" dirty="0">
              <a:solidFill>
                <a:prstClr val="black"/>
              </a:solidFill>
              <a:latin typeface="Calibri" panose="020F0502020204030204"/>
            </a:endParaRPr>
          </a:p>
          <a:p>
            <a:pPr lvl="0" defTabSz="914400">
              <a:defRPr/>
            </a:pPr>
            <a:r>
              <a:rPr lang="vi-VN" sz="1400" b="1" dirty="0">
                <a:solidFill>
                  <a:prstClr val="black"/>
                </a:solidFill>
                <a:latin typeface="Calibri" panose="020F0502020204030204"/>
              </a:rPr>
              <a:t>П.В.Афанасьев поэзире, прозăра, драматургире, куçару жанрĕнче ăнăçлă ĕçлет. Литературăри çитĕнӳсемшĕн ăна «Чăваш Республикин искусствăсен тава тивĕçлĕ деятелĕ» (1992) тата «Чăваш Республикин халăх поэчĕ» (1998) хисеплĕ ятсем панă. Сăвăç çавăн пекех Çеçпел Мишши, Трубина Мархви, Иван Яковлев, Фатих Карим ячĕллĕ литература премийĕсен тата Чăваш Республикин Патшалăх премийĕн лауреачĕ (2001).</a:t>
            </a:r>
          </a:p>
          <a:p>
            <a:pPr lvl="0" defTabSz="914400">
              <a:defRPr/>
            </a:pPr>
            <a:endParaRPr lang="vi-VN" sz="1400" b="1" dirty="0">
              <a:solidFill>
                <a:prstClr val="black"/>
              </a:solidFill>
              <a:latin typeface="Calibri" panose="020F0502020204030204"/>
            </a:endParaRPr>
          </a:p>
          <a:p>
            <a:pPr lvl="0" defTabSz="914400">
              <a:defRPr/>
            </a:pPr>
            <a:r>
              <a:rPr lang="vi-VN" sz="1400" b="1" dirty="0">
                <a:solidFill>
                  <a:prstClr val="black"/>
                </a:solidFill>
                <a:latin typeface="Calibri" panose="020F0502020204030204"/>
              </a:rPr>
              <a:t>Паллăрах кĕнекисем: «Чун çути» (1980), «Сан ятупа» (1986), «Хĕвел хапхи» (1988), «Тав» (1999), «Юрату çĕршывĕ» (2002), «Писатели Чувашии» (2006).</a:t>
            </a:r>
            <a:endParaRPr lang="ru-RU" sz="1400" b="1" dirty="0">
              <a:solidFill>
                <a:prstClr val="black"/>
              </a:solidFill>
              <a:latin typeface="Comic Sans MS" panose="030F0702030302020204" pitchFamily="66" charset="0"/>
            </a:endParaRPr>
          </a:p>
        </p:txBody>
      </p:sp>
      <p:sp>
        <p:nvSpPr>
          <p:cNvPr id="18" name="object 11">
            <a:extLst>
              <a:ext uri="{FF2B5EF4-FFF2-40B4-BE49-F238E27FC236}">
                <a16:creationId xmlns:a16="http://schemas.microsoft.com/office/drawing/2014/main" id="{2FB747BA-3E54-4646-9B94-40876844BBF8}"/>
              </a:ext>
            </a:extLst>
          </p:cNvPr>
          <p:cNvSpPr/>
          <p:nvPr/>
        </p:nvSpPr>
        <p:spPr>
          <a:xfrm>
            <a:off x="8686799" y="6173769"/>
            <a:ext cx="3129209" cy="647374"/>
          </a:xfrm>
          <a:custGeom>
            <a:avLst/>
            <a:gdLst/>
            <a:ahLst/>
            <a:cxnLst/>
            <a:rect l="l" t="t" r="r" b="b"/>
            <a:pathLst>
              <a:path w="2286000" h="972819">
                <a:moveTo>
                  <a:pt x="2123948" y="0"/>
                </a:moveTo>
                <a:lnTo>
                  <a:pt x="162051" y="0"/>
                </a:lnTo>
                <a:lnTo>
                  <a:pt x="118959" y="5786"/>
                </a:lnTo>
                <a:lnTo>
                  <a:pt x="80245" y="22116"/>
                </a:lnTo>
                <a:lnTo>
                  <a:pt x="47450" y="47450"/>
                </a:lnTo>
                <a:lnTo>
                  <a:pt x="22116" y="80245"/>
                </a:lnTo>
                <a:lnTo>
                  <a:pt x="5786" y="118959"/>
                </a:lnTo>
                <a:lnTo>
                  <a:pt x="0" y="162051"/>
                </a:lnTo>
                <a:lnTo>
                  <a:pt x="0" y="810260"/>
                </a:lnTo>
                <a:lnTo>
                  <a:pt x="5786" y="853352"/>
                </a:lnTo>
                <a:lnTo>
                  <a:pt x="22116" y="892066"/>
                </a:lnTo>
                <a:lnTo>
                  <a:pt x="47450" y="924861"/>
                </a:lnTo>
                <a:lnTo>
                  <a:pt x="80245" y="950195"/>
                </a:lnTo>
                <a:lnTo>
                  <a:pt x="118959" y="966525"/>
                </a:lnTo>
                <a:lnTo>
                  <a:pt x="162051" y="972312"/>
                </a:lnTo>
                <a:lnTo>
                  <a:pt x="2123948" y="972312"/>
                </a:lnTo>
                <a:lnTo>
                  <a:pt x="2167040" y="966525"/>
                </a:lnTo>
                <a:lnTo>
                  <a:pt x="2205754" y="950195"/>
                </a:lnTo>
                <a:lnTo>
                  <a:pt x="2238549" y="924861"/>
                </a:lnTo>
                <a:lnTo>
                  <a:pt x="2263883" y="892066"/>
                </a:lnTo>
                <a:lnTo>
                  <a:pt x="2280213" y="853352"/>
                </a:lnTo>
                <a:lnTo>
                  <a:pt x="2286000" y="810260"/>
                </a:lnTo>
                <a:lnTo>
                  <a:pt x="2286000" y="162051"/>
                </a:lnTo>
                <a:lnTo>
                  <a:pt x="2280213" y="118959"/>
                </a:lnTo>
                <a:lnTo>
                  <a:pt x="2263883" y="80245"/>
                </a:lnTo>
                <a:lnTo>
                  <a:pt x="2238549" y="47450"/>
                </a:lnTo>
                <a:lnTo>
                  <a:pt x="2205754" y="22116"/>
                </a:lnTo>
                <a:lnTo>
                  <a:pt x="2167040" y="5786"/>
                </a:lnTo>
                <a:lnTo>
                  <a:pt x="2123948" y="0"/>
                </a:lnTo>
                <a:close/>
              </a:path>
            </a:pathLst>
          </a:custGeom>
          <a:solidFill>
            <a:schemeClr val="accent6">
              <a:lumMod val="20000"/>
              <a:lumOff val="80000"/>
            </a:schemeClr>
          </a:solidFill>
          <a:ln>
            <a:solidFill>
              <a:schemeClr val="accent6">
                <a:lumMod val="60000"/>
                <a:lumOff val="40000"/>
              </a:schemeClr>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Источник</a:t>
            </a:r>
            <a:r>
              <a:rPr lang="ru-RU" b="1" dirty="0">
                <a:solidFill>
                  <a:prstClr val="black"/>
                </a:solidFill>
                <a:latin typeface="Calibri" panose="020F0502020204030204"/>
              </a:rPr>
              <a:t>: авторское задание</a:t>
            </a:r>
            <a:endParaRPr kumimoji="0"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Прямоугольник 13">
            <a:extLst>
              <a:ext uri="{FF2B5EF4-FFF2-40B4-BE49-F238E27FC236}">
                <a16:creationId xmlns:a16="http://schemas.microsoft.com/office/drawing/2014/main" id="{A394BBB4-BB59-4E9A-B554-1A6076A753C9}"/>
              </a:ext>
            </a:extLst>
          </p:cNvPr>
          <p:cNvSpPr/>
          <p:nvPr/>
        </p:nvSpPr>
        <p:spPr>
          <a:xfrm>
            <a:off x="6252687" y="473739"/>
            <a:ext cx="2682401" cy="532903"/>
          </a:xfrm>
          <a:prstGeom prst="rect">
            <a:avLst/>
          </a:prstGeom>
        </p:spPr>
        <p:txBody>
          <a:bodyPr wrap="non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28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Родная , 5 класс</a:t>
            </a:r>
            <a:endParaRPr kumimoji="0" lang="ru-RU" sz="11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6" name="Прямоугольник 15">
            <a:extLst>
              <a:ext uri="{FF2B5EF4-FFF2-40B4-BE49-F238E27FC236}">
                <a16:creationId xmlns:a16="http://schemas.microsoft.com/office/drawing/2014/main" id="{AA8A32EA-AB01-4DC2-BF47-3EB942809D0C}"/>
              </a:ext>
            </a:extLst>
          </p:cNvPr>
          <p:cNvSpPr/>
          <p:nvPr/>
        </p:nvSpPr>
        <p:spPr>
          <a:xfrm>
            <a:off x="4484889" y="1121828"/>
            <a:ext cx="2033505" cy="532903"/>
          </a:xfrm>
          <a:prstGeom prst="rect">
            <a:avLst/>
          </a:prstGeom>
        </p:spPr>
        <p:txBody>
          <a:bodyPr wrap="non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28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Тема урока:</a:t>
            </a:r>
            <a:endParaRPr kumimoji="0" lang="ru-RU" sz="11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369A4AE0-5F4F-4F91-9D04-4B7BC5DD798B}"/>
              </a:ext>
            </a:extLst>
          </p:cNvPr>
          <p:cNvSpPr txBox="1"/>
          <p:nvPr/>
        </p:nvSpPr>
        <p:spPr>
          <a:xfrm>
            <a:off x="6518394" y="1157446"/>
            <a:ext cx="5413630"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800000"/>
                </a:solidFill>
                <a:effectLst/>
                <a:uLnTx/>
                <a:uFillTx/>
                <a:latin typeface="Comic Sans MS" panose="030F0702030302020204" pitchFamily="66" charset="0"/>
                <a:ea typeface="+mn-ea"/>
                <a:cs typeface="+mn-cs"/>
              </a:rPr>
              <a:t>Поэзия Порфирия Афанасьева </a:t>
            </a:r>
          </a:p>
        </p:txBody>
      </p:sp>
    </p:spTree>
    <p:extLst>
      <p:ext uri="{BB962C8B-B14F-4D97-AF65-F5344CB8AC3E}">
        <p14:creationId xmlns:p14="http://schemas.microsoft.com/office/powerpoint/2010/main" val="1186346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824104" y="473739"/>
            <a:ext cx="3532632" cy="2651760"/>
          </a:xfrm>
          <a:prstGeom prst="rect">
            <a:avLst/>
          </a:prstGeom>
        </p:spPr>
      </p:pic>
      <p:sp>
        <p:nvSpPr>
          <p:cNvPr id="15" name="object 11">
            <a:extLst>
              <a:ext uri="{FF2B5EF4-FFF2-40B4-BE49-F238E27FC236}">
                <a16:creationId xmlns:a16="http://schemas.microsoft.com/office/drawing/2014/main" id="{74730ADA-0487-4C55-B0D7-1463262D6FAE}"/>
              </a:ext>
            </a:extLst>
          </p:cNvPr>
          <p:cNvSpPr/>
          <p:nvPr/>
        </p:nvSpPr>
        <p:spPr>
          <a:xfrm>
            <a:off x="3489650" y="1087254"/>
            <a:ext cx="8281010" cy="4352493"/>
          </a:xfrm>
          <a:custGeom>
            <a:avLst/>
            <a:gdLst/>
            <a:ahLst/>
            <a:cxnLst/>
            <a:rect l="l" t="t" r="r" b="b"/>
            <a:pathLst>
              <a:path w="2286000" h="972819">
                <a:moveTo>
                  <a:pt x="2123948" y="0"/>
                </a:moveTo>
                <a:lnTo>
                  <a:pt x="162051" y="0"/>
                </a:lnTo>
                <a:lnTo>
                  <a:pt x="118959" y="5786"/>
                </a:lnTo>
                <a:lnTo>
                  <a:pt x="80245" y="22116"/>
                </a:lnTo>
                <a:lnTo>
                  <a:pt x="47450" y="47450"/>
                </a:lnTo>
                <a:lnTo>
                  <a:pt x="22116" y="80245"/>
                </a:lnTo>
                <a:lnTo>
                  <a:pt x="5786" y="118959"/>
                </a:lnTo>
                <a:lnTo>
                  <a:pt x="0" y="162051"/>
                </a:lnTo>
                <a:lnTo>
                  <a:pt x="0" y="810260"/>
                </a:lnTo>
                <a:lnTo>
                  <a:pt x="5786" y="853352"/>
                </a:lnTo>
                <a:lnTo>
                  <a:pt x="22116" y="892066"/>
                </a:lnTo>
                <a:lnTo>
                  <a:pt x="47450" y="924861"/>
                </a:lnTo>
                <a:lnTo>
                  <a:pt x="80245" y="950195"/>
                </a:lnTo>
                <a:lnTo>
                  <a:pt x="118959" y="966525"/>
                </a:lnTo>
                <a:lnTo>
                  <a:pt x="162051" y="972312"/>
                </a:lnTo>
                <a:lnTo>
                  <a:pt x="2123948" y="972312"/>
                </a:lnTo>
                <a:lnTo>
                  <a:pt x="2167040" y="966525"/>
                </a:lnTo>
                <a:lnTo>
                  <a:pt x="2205754" y="950195"/>
                </a:lnTo>
                <a:lnTo>
                  <a:pt x="2238549" y="924861"/>
                </a:lnTo>
                <a:lnTo>
                  <a:pt x="2263883" y="892066"/>
                </a:lnTo>
                <a:lnTo>
                  <a:pt x="2280213" y="853352"/>
                </a:lnTo>
                <a:lnTo>
                  <a:pt x="2286000" y="810260"/>
                </a:lnTo>
                <a:lnTo>
                  <a:pt x="2286000" y="162051"/>
                </a:lnTo>
                <a:lnTo>
                  <a:pt x="2280213" y="118959"/>
                </a:lnTo>
                <a:lnTo>
                  <a:pt x="2263883" y="80245"/>
                </a:lnTo>
                <a:lnTo>
                  <a:pt x="2238549" y="47450"/>
                </a:lnTo>
                <a:lnTo>
                  <a:pt x="2205754" y="22116"/>
                </a:lnTo>
                <a:lnTo>
                  <a:pt x="2167040" y="5786"/>
                </a:lnTo>
                <a:lnTo>
                  <a:pt x="2123948" y="0"/>
                </a:lnTo>
                <a:close/>
              </a:path>
            </a:pathLst>
          </a:custGeom>
          <a:solidFill>
            <a:schemeClr val="accent3">
              <a:lumMod val="20000"/>
              <a:lumOff val="80000"/>
            </a:schemeClr>
          </a:solidFill>
          <a:ln>
            <a:solidFill>
              <a:schemeClr val="accent6">
                <a:lumMod val="60000"/>
                <a:lumOff val="40000"/>
              </a:schemeClr>
            </a:solidFill>
          </a:ln>
        </p:spPr>
        <p:txBody>
          <a:bodyPr wrap="square" lIns="0" tIns="0" rIns="0" bIns="0" rtlCol="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Calibri" panose="020F0502020204030204"/>
                <a:ea typeface="+mn-ea"/>
                <a:cs typeface="+mn-cs"/>
              </a:rPr>
              <a:t>Прочитайте биографию поэта и выполните задания</a:t>
            </a:r>
            <a:endPar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Garamond" panose="02020404030301010803"/>
                <a:ea typeface="+mn-ea"/>
                <a:cs typeface="+mn-cs"/>
              </a:rPr>
              <a:t>   </a:t>
            </a:r>
            <a:r>
              <a:rPr kumimoji="0" lang="ru-RU" sz="2000" b="1" i="0" u="none" strike="noStrike" kern="1200" cap="none" spc="0" normalizeH="0" baseline="0" noProof="0" dirty="0">
                <a:ln>
                  <a:noFill/>
                </a:ln>
                <a:solidFill>
                  <a:prstClr val="black"/>
                </a:solidFill>
                <a:effectLst/>
                <a:uLnTx/>
                <a:uFillTx/>
                <a:latin typeface="Garamond" panose="02020404030301010803"/>
                <a:ea typeface="+mn-ea"/>
                <a:cs typeface="+mn-cs"/>
              </a:rPr>
              <a:t>первый вопрос к заданию </a:t>
            </a:r>
            <a:r>
              <a:rPr kumimoji="0" lang="ru-RU" sz="1600" b="0" i="0" u="none" strike="noStrike" kern="1200" cap="none" spc="0" normalizeH="0" baseline="0" noProof="0" dirty="0">
                <a:ln>
                  <a:noFill/>
                </a:ln>
                <a:solidFill>
                  <a:prstClr val="black"/>
                </a:solidFill>
                <a:effectLst/>
                <a:uLnTx/>
                <a:uFillTx/>
                <a:latin typeface="Garamond" panose="02020404030301010803"/>
                <a:ea typeface="+mn-ea"/>
                <a:cs typeface="+mn-cs"/>
              </a:rPr>
              <a:t>поставьте значок </a:t>
            </a:r>
            <a:r>
              <a:rPr kumimoji="0" lang="en-US" sz="1600" b="0" i="0" u="none" strike="noStrike" kern="1200" cap="none" spc="0" normalizeH="0" baseline="0" noProof="0" dirty="0">
                <a:ln>
                  <a:noFill/>
                </a:ln>
                <a:solidFill>
                  <a:prstClr val="black"/>
                </a:solidFill>
                <a:effectLst/>
                <a:uLnTx/>
                <a:uFillTx/>
                <a:latin typeface="Garamond" panose="02020404030301010803"/>
                <a:ea typeface="+mn-ea"/>
                <a:cs typeface="+mn-cs"/>
              </a:rPr>
              <a:t>V </a:t>
            </a:r>
            <a:r>
              <a:rPr kumimoji="0" lang="ru-RU" sz="1600" b="0" i="0" u="none" strike="noStrike" kern="1200" cap="none" spc="0" normalizeH="0" baseline="0" noProof="0" dirty="0">
                <a:ln>
                  <a:noFill/>
                </a:ln>
                <a:solidFill>
                  <a:prstClr val="black"/>
                </a:solidFill>
                <a:effectLst/>
                <a:uLnTx/>
                <a:uFillTx/>
                <a:latin typeface="Garamond" panose="02020404030301010803"/>
                <a:ea typeface="+mn-ea"/>
                <a:cs typeface="+mn-cs"/>
              </a:rPr>
              <a:t>в нужной графе (верно, неверно, нет информации в тексте). </a:t>
            </a:r>
            <a:r>
              <a:rPr kumimoji="0" lang="ru-RU" sz="1600" b="1" i="0" u="none" strike="noStrike" kern="1200" cap="none" spc="0" normalizeH="0" baseline="0" noProof="0" dirty="0">
                <a:ln>
                  <a:noFill/>
                </a:ln>
                <a:solidFill>
                  <a:prstClr val="black"/>
                </a:solidFill>
                <a:effectLst/>
                <a:uLnTx/>
                <a:uFillTx/>
                <a:latin typeface="Garamond" panose="02020404030301010803"/>
                <a:ea typeface="+mn-ea"/>
                <a:cs typeface="+mn-cs"/>
              </a:rPr>
              <a:t>За каждый правильный ответ – 1 балл (всего: 4).</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ru-RU" sz="16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ru-RU" sz="2000" b="1" dirty="0">
                <a:solidFill>
                  <a:prstClr val="black"/>
                </a:solidFill>
                <a:latin typeface="Garamond" panose="02020404030301010803"/>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ru-RU" sz="2000" b="1" dirty="0">
              <a:solidFill>
                <a:prstClr val="black"/>
              </a:solidFill>
              <a:latin typeface="Garamond" panose="02020404030301010803"/>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ru-RU" sz="2000" b="1" dirty="0">
              <a:solidFill>
                <a:prstClr val="black"/>
              </a:solidFill>
              <a:latin typeface="Garamond" panose="02020404030301010803"/>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ru-RU" sz="2000" b="1" dirty="0">
              <a:solidFill>
                <a:prstClr val="black"/>
              </a:solidFill>
              <a:latin typeface="Garamond" panose="02020404030301010803"/>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ru-RU" sz="2000" b="1" dirty="0">
              <a:solidFill>
                <a:prstClr val="black"/>
              </a:solidFill>
              <a:latin typeface="Garamond" panose="02020404030301010803"/>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ru-RU" sz="2000" b="1" dirty="0">
              <a:solidFill>
                <a:prstClr val="black"/>
              </a:solidFill>
              <a:latin typeface="Garamond" panose="02020404030301010803"/>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ru-RU" sz="2000" b="1" dirty="0">
              <a:solidFill>
                <a:prstClr val="black"/>
              </a:solidFill>
              <a:latin typeface="Garamond" panose="02020404030301010803"/>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ru-RU" sz="2000" b="1" dirty="0">
              <a:solidFill>
                <a:prstClr val="black"/>
              </a:solidFill>
              <a:latin typeface="Garamond" panose="02020404030301010803"/>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ru-RU" sz="2000" b="1" dirty="0">
              <a:solidFill>
                <a:prstClr val="black"/>
              </a:solidFill>
              <a:latin typeface="Garamond" panose="02020404030301010803"/>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ru-RU" sz="2000" b="1" dirty="0">
                <a:solidFill>
                  <a:prstClr val="black"/>
                </a:solidFill>
                <a:latin typeface="Garamond" panose="02020404030301010803"/>
              </a:rPr>
              <a:t>     </a:t>
            </a:r>
            <a:r>
              <a:rPr lang="ru-RU" sz="2000" b="1" dirty="0">
                <a:solidFill>
                  <a:prstClr val="black"/>
                </a:solidFill>
                <a:latin typeface="Garamond" panose="02020404030301010803"/>
                <a:hlinkClick r:id="rId3" action="ppaction://hlinksldjump"/>
              </a:rPr>
              <a:t>ПРАВИЛЬНЫЙ ОТВЕТ</a:t>
            </a:r>
            <a:endParaRPr kumimoji="0" lang="ru-RU" sz="2000" b="1"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18" name="object 11">
            <a:extLst>
              <a:ext uri="{FF2B5EF4-FFF2-40B4-BE49-F238E27FC236}">
                <a16:creationId xmlns:a16="http://schemas.microsoft.com/office/drawing/2014/main" id="{2FB747BA-3E54-4646-9B94-40876844BBF8}"/>
              </a:ext>
            </a:extLst>
          </p:cNvPr>
          <p:cNvSpPr/>
          <p:nvPr/>
        </p:nvSpPr>
        <p:spPr>
          <a:xfrm>
            <a:off x="9204648" y="6255598"/>
            <a:ext cx="2646694" cy="323687"/>
          </a:xfrm>
          <a:custGeom>
            <a:avLst/>
            <a:gdLst/>
            <a:ahLst/>
            <a:cxnLst/>
            <a:rect l="l" t="t" r="r" b="b"/>
            <a:pathLst>
              <a:path w="2286000" h="972819">
                <a:moveTo>
                  <a:pt x="2123948" y="0"/>
                </a:moveTo>
                <a:lnTo>
                  <a:pt x="162051" y="0"/>
                </a:lnTo>
                <a:lnTo>
                  <a:pt x="118959" y="5786"/>
                </a:lnTo>
                <a:lnTo>
                  <a:pt x="80245" y="22116"/>
                </a:lnTo>
                <a:lnTo>
                  <a:pt x="47450" y="47450"/>
                </a:lnTo>
                <a:lnTo>
                  <a:pt x="22116" y="80245"/>
                </a:lnTo>
                <a:lnTo>
                  <a:pt x="5786" y="118959"/>
                </a:lnTo>
                <a:lnTo>
                  <a:pt x="0" y="162051"/>
                </a:lnTo>
                <a:lnTo>
                  <a:pt x="0" y="810260"/>
                </a:lnTo>
                <a:lnTo>
                  <a:pt x="5786" y="853352"/>
                </a:lnTo>
                <a:lnTo>
                  <a:pt x="22116" y="892066"/>
                </a:lnTo>
                <a:lnTo>
                  <a:pt x="47450" y="924861"/>
                </a:lnTo>
                <a:lnTo>
                  <a:pt x="80245" y="950195"/>
                </a:lnTo>
                <a:lnTo>
                  <a:pt x="118959" y="966525"/>
                </a:lnTo>
                <a:lnTo>
                  <a:pt x="162051" y="972312"/>
                </a:lnTo>
                <a:lnTo>
                  <a:pt x="2123948" y="972312"/>
                </a:lnTo>
                <a:lnTo>
                  <a:pt x="2167040" y="966525"/>
                </a:lnTo>
                <a:lnTo>
                  <a:pt x="2205754" y="950195"/>
                </a:lnTo>
                <a:lnTo>
                  <a:pt x="2238549" y="924861"/>
                </a:lnTo>
                <a:lnTo>
                  <a:pt x="2263883" y="892066"/>
                </a:lnTo>
                <a:lnTo>
                  <a:pt x="2280213" y="853352"/>
                </a:lnTo>
                <a:lnTo>
                  <a:pt x="2286000" y="810260"/>
                </a:lnTo>
                <a:lnTo>
                  <a:pt x="2286000" y="162051"/>
                </a:lnTo>
                <a:lnTo>
                  <a:pt x="2280213" y="118959"/>
                </a:lnTo>
                <a:lnTo>
                  <a:pt x="2263883" y="80245"/>
                </a:lnTo>
                <a:lnTo>
                  <a:pt x="2238549" y="47450"/>
                </a:lnTo>
                <a:lnTo>
                  <a:pt x="2205754" y="22116"/>
                </a:lnTo>
                <a:lnTo>
                  <a:pt x="2167040" y="5786"/>
                </a:lnTo>
                <a:lnTo>
                  <a:pt x="2123948" y="0"/>
                </a:lnTo>
                <a:close/>
              </a:path>
            </a:pathLst>
          </a:custGeom>
          <a:solidFill>
            <a:schemeClr val="accent3">
              <a:lumMod val="20000"/>
              <a:lumOff val="80000"/>
            </a:schemeClr>
          </a:solidFill>
          <a:ln>
            <a:solidFill>
              <a:schemeClr val="accent6">
                <a:lumMod val="60000"/>
                <a:lumOff val="40000"/>
              </a:schemeClr>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a:ln>
                  <a:noFill/>
                </a:ln>
                <a:solidFill>
                  <a:prstClr val="black"/>
                </a:solidFill>
                <a:effectLst/>
                <a:uLnTx/>
                <a:uFillTx/>
                <a:latin typeface="Calibri" panose="020F0502020204030204"/>
                <a:ea typeface="+mn-ea"/>
                <a:cs typeface="+mn-cs"/>
              </a:rPr>
              <a:t>Источник: авторское задание</a:t>
            </a:r>
            <a:endParaRPr kumimoji="0" lang="ru-RU"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Прямоугольник 13">
            <a:extLst>
              <a:ext uri="{FF2B5EF4-FFF2-40B4-BE49-F238E27FC236}">
                <a16:creationId xmlns:a16="http://schemas.microsoft.com/office/drawing/2014/main" id="{A394BBB4-BB59-4E9A-B554-1A6076A753C9}"/>
              </a:ext>
            </a:extLst>
          </p:cNvPr>
          <p:cNvSpPr/>
          <p:nvPr/>
        </p:nvSpPr>
        <p:spPr>
          <a:xfrm>
            <a:off x="6160408" y="120231"/>
            <a:ext cx="4438972" cy="532903"/>
          </a:xfrm>
          <a:prstGeom prst="rect">
            <a:avLst/>
          </a:prstGeom>
        </p:spPr>
        <p:txBody>
          <a:bodyPr wrap="non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28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Родная литература, 5 класс</a:t>
            </a:r>
            <a:endParaRPr kumimoji="0" lang="ru-RU" sz="11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6" name="Прямоугольник 15">
            <a:extLst>
              <a:ext uri="{FF2B5EF4-FFF2-40B4-BE49-F238E27FC236}">
                <a16:creationId xmlns:a16="http://schemas.microsoft.com/office/drawing/2014/main" id="{AA8A32EA-AB01-4DC2-BF47-3EB942809D0C}"/>
              </a:ext>
            </a:extLst>
          </p:cNvPr>
          <p:cNvSpPr/>
          <p:nvPr/>
        </p:nvSpPr>
        <p:spPr>
          <a:xfrm>
            <a:off x="5079247" y="519910"/>
            <a:ext cx="2033505" cy="532903"/>
          </a:xfrm>
          <a:prstGeom prst="rect">
            <a:avLst/>
          </a:prstGeom>
        </p:spPr>
        <p:txBody>
          <a:bodyPr wrap="non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28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Тема урока:</a:t>
            </a:r>
            <a:endParaRPr kumimoji="0" lang="ru-RU" sz="11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 name="object 11">
            <a:extLst>
              <a:ext uri="{FF2B5EF4-FFF2-40B4-BE49-F238E27FC236}">
                <a16:creationId xmlns:a16="http://schemas.microsoft.com/office/drawing/2014/main" id="{0CB2E3C9-042C-4D5A-892D-03D92F5A5B83}"/>
              </a:ext>
            </a:extLst>
          </p:cNvPr>
          <p:cNvSpPr/>
          <p:nvPr/>
        </p:nvSpPr>
        <p:spPr>
          <a:xfrm>
            <a:off x="358417" y="5309139"/>
            <a:ext cx="6736188" cy="1564426"/>
          </a:xfrm>
          <a:custGeom>
            <a:avLst/>
            <a:gdLst/>
            <a:ahLst/>
            <a:cxnLst/>
            <a:rect l="l" t="t" r="r" b="b"/>
            <a:pathLst>
              <a:path w="2286000" h="972819">
                <a:moveTo>
                  <a:pt x="2123948" y="0"/>
                </a:moveTo>
                <a:lnTo>
                  <a:pt x="162051" y="0"/>
                </a:lnTo>
                <a:lnTo>
                  <a:pt x="118959" y="5786"/>
                </a:lnTo>
                <a:lnTo>
                  <a:pt x="80245" y="22116"/>
                </a:lnTo>
                <a:lnTo>
                  <a:pt x="47450" y="47450"/>
                </a:lnTo>
                <a:lnTo>
                  <a:pt x="22116" y="80245"/>
                </a:lnTo>
                <a:lnTo>
                  <a:pt x="5786" y="118959"/>
                </a:lnTo>
                <a:lnTo>
                  <a:pt x="0" y="162051"/>
                </a:lnTo>
                <a:lnTo>
                  <a:pt x="0" y="810260"/>
                </a:lnTo>
                <a:lnTo>
                  <a:pt x="5786" y="853352"/>
                </a:lnTo>
                <a:lnTo>
                  <a:pt x="22116" y="892066"/>
                </a:lnTo>
                <a:lnTo>
                  <a:pt x="47450" y="924861"/>
                </a:lnTo>
                <a:lnTo>
                  <a:pt x="80245" y="950195"/>
                </a:lnTo>
                <a:lnTo>
                  <a:pt x="118959" y="966525"/>
                </a:lnTo>
                <a:lnTo>
                  <a:pt x="162051" y="972312"/>
                </a:lnTo>
                <a:lnTo>
                  <a:pt x="2123948" y="972312"/>
                </a:lnTo>
                <a:lnTo>
                  <a:pt x="2167040" y="966525"/>
                </a:lnTo>
                <a:lnTo>
                  <a:pt x="2205754" y="950195"/>
                </a:lnTo>
                <a:lnTo>
                  <a:pt x="2238549" y="924861"/>
                </a:lnTo>
                <a:lnTo>
                  <a:pt x="2263883" y="892066"/>
                </a:lnTo>
                <a:lnTo>
                  <a:pt x="2280213" y="853352"/>
                </a:lnTo>
                <a:lnTo>
                  <a:pt x="2286000" y="810260"/>
                </a:lnTo>
                <a:lnTo>
                  <a:pt x="2286000" y="162051"/>
                </a:lnTo>
                <a:lnTo>
                  <a:pt x="2280213" y="118959"/>
                </a:lnTo>
                <a:lnTo>
                  <a:pt x="2263883" y="80245"/>
                </a:lnTo>
                <a:lnTo>
                  <a:pt x="2238549" y="47450"/>
                </a:lnTo>
                <a:lnTo>
                  <a:pt x="2205754" y="22116"/>
                </a:lnTo>
                <a:lnTo>
                  <a:pt x="2167040" y="5786"/>
                </a:lnTo>
                <a:lnTo>
                  <a:pt x="2123948" y="0"/>
                </a:lnTo>
                <a:close/>
              </a:path>
            </a:pathLst>
          </a:custGeom>
          <a:solidFill>
            <a:schemeClr val="accent3">
              <a:lumMod val="20000"/>
              <a:lumOff val="80000"/>
            </a:schemeClr>
          </a:solidFill>
          <a:ln>
            <a:solidFill>
              <a:schemeClr val="accent6">
                <a:lumMod val="60000"/>
                <a:lumOff val="40000"/>
              </a:schemeClr>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Garamond" panose="02020404030301010803"/>
                <a:ea typeface="+mn-ea"/>
                <a:cs typeface="+mn-cs"/>
              </a:rPr>
              <a:t>ПЛАНИРУЕМЫЕ РЕЗУЛЬТАТЫ: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Garamond" panose="02020404030301010803"/>
                <a:ea typeface="+mn-ea"/>
                <a:cs typeface="+mn-cs"/>
              </a:rPr>
              <a:t>Личностные: </a:t>
            </a:r>
            <a:r>
              <a:rPr lang="ru-RU" sz="1200" dirty="0">
                <a:effectLst/>
                <a:latin typeface="Times New Roman" panose="02020603050405020304" pitchFamily="18" charset="0"/>
                <a:ea typeface="Times New Roman CYR" panose="02020603050405020304" pitchFamily="18" charset="0"/>
                <a:cs typeface="Times New Roman CYR" panose="02020603050405020304" pitchFamily="18" charset="0"/>
              </a:rPr>
              <a:t>проявление ценностного отношения к научным и культурным достижениям родной страны.</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Garamond" panose="02020404030301010803"/>
                <a:ea typeface="+mn-ea"/>
                <a:cs typeface="+mn-cs"/>
              </a:rPr>
              <a:t>Метапредметные: </a:t>
            </a:r>
            <a:r>
              <a:rPr lang="ru-RU" sz="1200" dirty="0">
                <a:effectLst/>
                <a:latin typeface="Times New Roman" panose="02020603050405020304" pitchFamily="18" charset="0"/>
                <a:ea typeface="Times New Roman CYR" panose="02020603050405020304" pitchFamily="18" charset="0"/>
              </a:rPr>
              <a:t>выбирать, анализировать, систематизировать информацию различного вида, давать оценку ее соответствия цели информационного поиска.</a:t>
            </a:r>
            <a:endParaRPr kumimoji="0" lang="ru-RU"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Garamond" panose="02020404030301010803"/>
                <a:ea typeface="+mn-ea"/>
                <a:cs typeface="+mn-cs"/>
              </a:rPr>
              <a:t>Предметные: </a:t>
            </a:r>
            <a:r>
              <a:rPr lang="ru-RU" sz="1200" dirty="0">
                <a:effectLst/>
                <a:latin typeface="Times New Roman" panose="02020603050405020304" pitchFamily="18" charset="0"/>
                <a:ea typeface="Times New Roman CYR" panose="02020603050405020304" pitchFamily="18" charset="0"/>
                <a:cs typeface="Times New Roman CYR" panose="02020603050405020304" pitchFamily="18" charset="0"/>
              </a:rPr>
              <a:t>отвечать на вопросы по прочитанному тексту.</a:t>
            </a:r>
            <a:endParaRPr kumimoji="0" sz="16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graphicFrame>
        <p:nvGraphicFramePr>
          <p:cNvPr id="2" name="Таблица 2">
            <a:extLst>
              <a:ext uri="{FF2B5EF4-FFF2-40B4-BE49-F238E27FC236}">
                <a16:creationId xmlns:a16="http://schemas.microsoft.com/office/drawing/2014/main" id="{EEB64297-2FA4-4326-8A59-C5B5977782AE}"/>
              </a:ext>
            </a:extLst>
          </p:cNvPr>
          <p:cNvGraphicFramePr>
            <a:graphicFrameLocks noGrp="1"/>
          </p:cNvGraphicFramePr>
          <p:nvPr>
            <p:extLst>
              <p:ext uri="{D42A27DB-BD31-4B8C-83A1-F6EECF244321}">
                <p14:modId xmlns:p14="http://schemas.microsoft.com/office/powerpoint/2010/main" val="2850027998"/>
              </p:ext>
            </p:extLst>
          </p:nvPr>
        </p:nvGraphicFramePr>
        <p:xfrm>
          <a:off x="3822420" y="2011680"/>
          <a:ext cx="4929694" cy="2834640"/>
        </p:xfrm>
        <a:graphic>
          <a:graphicData uri="http://schemas.openxmlformats.org/drawingml/2006/table">
            <a:tbl>
              <a:tblPr firstRow="1" bandRow="1">
                <a:tableStyleId>{5C22544A-7EE6-4342-B048-85BDC9FD1C3A}</a:tableStyleId>
              </a:tblPr>
              <a:tblGrid>
                <a:gridCol w="2326453">
                  <a:extLst>
                    <a:ext uri="{9D8B030D-6E8A-4147-A177-3AD203B41FA5}">
                      <a16:colId xmlns:a16="http://schemas.microsoft.com/office/drawing/2014/main" val="1929985328"/>
                    </a:ext>
                  </a:extLst>
                </a:gridCol>
                <a:gridCol w="867747">
                  <a:extLst>
                    <a:ext uri="{9D8B030D-6E8A-4147-A177-3AD203B41FA5}">
                      <a16:colId xmlns:a16="http://schemas.microsoft.com/office/drawing/2014/main" val="1709540913"/>
                    </a:ext>
                  </a:extLst>
                </a:gridCol>
                <a:gridCol w="914400">
                  <a:extLst>
                    <a:ext uri="{9D8B030D-6E8A-4147-A177-3AD203B41FA5}">
                      <a16:colId xmlns:a16="http://schemas.microsoft.com/office/drawing/2014/main" val="737052837"/>
                    </a:ext>
                  </a:extLst>
                </a:gridCol>
                <a:gridCol w="821094">
                  <a:extLst>
                    <a:ext uri="{9D8B030D-6E8A-4147-A177-3AD203B41FA5}">
                      <a16:colId xmlns:a16="http://schemas.microsoft.com/office/drawing/2014/main" val="2454948484"/>
                    </a:ext>
                  </a:extLst>
                </a:gridCol>
              </a:tblGrid>
              <a:tr h="370840">
                <a:tc>
                  <a:txBody>
                    <a:bodyPr/>
                    <a:lstStyle/>
                    <a:p>
                      <a:endParaRPr lang="ru-RU" sz="1000" dirty="0"/>
                    </a:p>
                  </a:txBody>
                  <a:tcPr/>
                </a:tc>
                <a:tc>
                  <a:txBody>
                    <a:bodyPr/>
                    <a:lstStyle/>
                    <a:p>
                      <a:r>
                        <a:rPr lang="ru-RU" sz="1200" dirty="0"/>
                        <a:t>верно</a:t>
                      </a:r>
                    </a:p>
                  </a:txBody>
                  <a:tcPr/>
                </a:tc>
                <a:tc>
                  <a:txBody>
                    <a:bodyPr/>
                    <a:lstStyle/>
                    <a:p>
                      <a:r>
                        <a:rPr lang="ru-RU" sz="1200" dirty="0"/>
                        <a:t>неверно</a:t>
                      </a:r>
                    </a:p>
                  </a:txBody>
                  <a:tcPr/>
                </a:tc>
                <a:tc>
                  <a:txBody>
                    <a:bodyPr/>
                    <a:lstStyle/>
                    <a:p>
                      <a:r>
                        <a:rPr lang="ru-RU" sz="1200" dirty="0"/>
                        <a:t>нет информации в тексте</a:t>
                      </a:r>
                    </a:p>
                  </a:txBody>
                  <a:tcPr/>
                </a:tc>
                <a:extLst>
                  <a:ext uri="{0D108BD9-81ED-4DB2-BD59-A6C34878D82A}">
                    <a16:rowId xmlns:a16="http://schemas.microsoft.com/office/drawing/2014/main" val="3049380154"/>
                  </a:ext>
                </a:extLst>
              </a:tr>
              <a:tr h="370840">
                <a:tc>
                  <a:txBody>
                    <a:bodyPr/>
                    <a:lstStyle/>
                    <a:p>
                      <a:r>
                        <a:rPr lang="vi-VN" sz="1200" dirty="0">
                          <a:latin typeface="Times New Roman" panose="02020603050405020304" pitchFamily="18" charset="0"/>
                          <a:cs typeface="Times New Roman" panose="02020603050405020304" pitchFamily="18" charset="0"/>
                        </a:rPr>
                        <a:t>Порфирий Афанасьев Çĕнĕ Йĕлмелĕ ялĕнче çуралнă. </a:t>
                      </a:r>
                    </a:p>
                  </a:txBody>
                  <a:tcPr/>
                </a:tc>
                <a:tc>
                  <a:txBody>
                    <a:bodyPr/>
                    <a:lstStyle/>
                    <a:p>
                      <a:endParaRPr lang="ru-RU" sz="1200" dirty="0"/>
                    </a:p>
                  </a:txBody>
                  <a:tcPr/>
                </a:tc>
                <a:tc>
                  <a:txBody>
                    <a:bodyPr/>
                    <a:lstStyle/>
                    <a:p>
                      <a:endParaRPr lang="ru-RU" sz="1200" dirty="0"/>
                    </a:p>
                  </a:txBody>
                  <a:tcPr/>
                </a:tc>
                <a:tc>
                  <a:txBody>
                    <a:bodyPr/>
                    <a:lstStyle/>
                    <a:p>
                      <a:endParaRPr lang="ru-RU" sz="1200"/>
                    </a:p>
                  </a:txBody>
                  <a:tcPr/>
                </a:tc>
                <a:extLst>
                  <a:ext uri="{0D108BD9-81ED-4DB2-BD59-A6C34878D82A}">
                    <a16:rowId xmlns:a16="http://schemas.microsoft.com/office/drawing/2014/main" val="1529661785"/>
                  </a:ext>
                </a:extLst>
              </a:tr>
              <a:tr h="370840">
                <a:tc>
                  <a:txBody>
                    <a:bodyPr/>
                    <a:lstStyle/>
                    <a:p>
                      <a:r>
                        <a:rPr lang="ru-RU" sz="1200" dirty="0" err="1">
                          <a:latin typeface="Times New Roman" panose="02020603050405020304" pitchFamily="18" charset="0"/>
                          <a:cs typeface="Times New Roman" panose="02020603050405020304" pitchFamily="18" charset="0"/>
                        </a:rPr>
                        <a:t>Шупашкарта</a:t>
                      </a:r>
                      <a:r>
                        <a:rPr lang="ru-RU" sz="1200" baseline="0" dirty="0">
                          <a:latin typeface="Times New Roman" panose="02020603050405020304" pitchFamily="18" charset="0"/>
                          <a:cs typeface="Times New Roman" panose="02020603050405020304" pitchFamily="18" charset="0"/>
                        </a:rPr>
                        <a:t> </a:t>
                      </a:r>
                      <a:r>
                        <a:rPr lang="vi-VN" sz="1200" dirty="0">
                          <a:latin typeface="Times New Roman" panose="02020603050405020304" pitchFamily="18" charset="0"/>
                          <a:cs typeface="Times New Roman" panose="02020603050405020304" pitchFamily="18" charset="0"/>
                        </a:rPr>
                        <a:t> тухса тăракан «Хĕрлĕ ялав» хаçат редакцийĕнче ĕçленĕ</a:t>
                      </a:r>
                      <a:r>
                        <a:rPr lang="ru-RU" sz="1200" dirty="0">
                          <a:latin typeface="Times New Roman" panose="02020603050405020304" pitchFamily="18" charset="0"/>
                          <a:cs typeface="Times New Roman" panose="02020603050405020304" pitchFamily="18" charset="0"/>
                        </a:rPr>
                        <a:t>.</a:t>
                      </a:r>
                    </a:p>
                  </a:txBody>
                  <a:tcPr/>
                </a:tc>
                <a:tc>
                  <a:txBody>
                    <a:bodyPr/>
                    <a:lstStyle/>
                    <a:p>
                      <a:endParaRPr lang="ru-RU" sz="1200" dirty="0"/>
                    </a:p>
                  </a:txBody>
                  <a:tcPr/>
                </a:tc>
                <a:tc>
                  <a:txBody>
                    <a:bodyPr/>
                    <a:lstStyle/>
                    <a:p>
                      <a:endParaRPr lang="ru-RU" sz="1200" dirty="0"/>
                    </a:p>
                  </a:txBody>
                  <a:tcPr/>
                </a:tc>
                <a:tc>
                  <a:txBody>
                    <a:bodyPr/>
                    <a:lstStyle/>
                    <a:p>
                      <a:endParaRPr lang="ru-RU" sz="1200" dirty="0"/>
                    </a:p>
                  </a:txBody>
                  <a:tcPr/>
                </a:tc>
                <a:extLst>
                  <a:ext uri="{0D108BD9-81ED-4DB2-BD59-A6C34878D82A}">
                    <a16:rowId xmlns:a16="http://schemas.microsoft.com/office/drawing/2014/main" val="1149674189"/>
                  </a:ext>
                </a:extLst>
              </a:tr>
              <a:tr h="370840">
                <a:tc>
                  <a:txBody>
                    <a:bodyPr/>
                    <a:lstStyle/>
                    <a:p>
                      <a:r>
                        <a:rPr lang="ru-RU" sz="1200" b="0" dirty="0">
                          <a:solidFill>
                            <a:prstClr val="black"/>
                          </a:solidFill>
                          <a:latin typeface="Times New Roman" panose="02020603050405020304" pitchFamily="18" charset="0"/>
                          <a:cs typeface="Times New Roman" panose="02020603050405020304" pitchFamily="18" charset="0"/>
                        </a:rPr>
                        <a:t>Т</a:t>
                      </a:r>
                      <a:r>
                        <a:rPr lang="vi-VN" sz="1200" b="0" dirty="0">
                          <a:solidFill>
                            <a:prstClr val="black"/>
                          </a:solidFill>
                          <a:latin typeface="Times New Roman" panose="02020603050405020304" pitchFamily="18" charset="0"/>
                          <a:cs typeface="Times New Roman" panose="02020603050405020304" pitchFamily="18" charset="0"/>
                        </a:rPr>
                        <a:t>ăван ялĕнчи ачасене вырăс чĕлхипе литературине вĕрентнĕ. </a:t>
                      </a:r>
                      <a:endParaRPr lang="ru-RU" sz="1200" b="0" dirty="0">
                        <a:latin typeface="Times New Roman" panose="02020603050405020304" pitchFamily="18" charset="0"/>
                        <a:cs typeface="Times New Roman" panose="02020603050405020304" pitchFamily="18" charset="0"/>
                      </a:endParaRPr>
                    </a:p>
                  </a:txBody>
                  <a:tcPr/>
                </a:tc>
                <a:tc>
                  <a:txBody>
                    <a:bodyPr/>
                    <a:lstStyle/>
                    <a:p>
                      <a:endParaRPr lang="ru-RU" sz="1200" dirty="0"/>
                    </a:p>
                  </a:txBody>
                  <a:tcPr/>
                </a:tc>
                <a:tc>
                  <a:txBody>
                    <a:bodyPr/>
                    <a:lstStyle/>
                    <a:p>
                      <a:endParaRPr lang="ru-RU" sz="1200" dirty="0"/>
                    </a:p>
                  </a:txBody>
                  <a:tcPr/>
                </a:tc>
                <a:tc>
                  <a:txBody>
                    <a:bodyPr/>
                    <a:lstStyle/>
                    <a:p>
                      <a:endParaRPr lang="ru-RU" sz="1200" dirty="0"/>
                    </a:p>
                  </a:txBody>
                  <a:tcPr/>
                </a:tc>
                <a:extLst>
                  <a:ext uri="{0D108BD9-81ED-4DB2-BD59-A6C34878D82A}">
                    <a16:rowId xmlns:a16="http://schemas.microsoft.com/office/drawing/2014/main" val="2907606383"/>
                  </a:ext>
                </a:extLst>
              </a:tr>
              <a:tr h="370840">
                <a:tc>
                  <a:txBody>
                    <a:bodyPr/>
                    <a:lstStyle/>
                    <a:p>
                      <a:r>
                        <a:rPr lang="ru-RU" sz="1200" dirty="0" err="1">
                          <a:latin typeface="Times New Roman" panose="02020603050405020304" pitchFamily="18" charset="0"/>
                          <a:cs typeface="Times New Roman" panose="02020603050405020304" pitchFamily="18" charset="0"/>
                        </a:rPr>
                        <a:t>Хальхи</a:t>
                      </a:r>
                      <a:r>
                        <a:rPr lang="ru-RU" sz="1200" dirty="0">
                          <a:latin typeface="Times New Roman" panose="02020603050405020304" pitchFamily="18" charset="0"/>
                          <a:cs typeface="Times New Roman" panose="02020603050405020304" pitchFamily="18" charset="0"/>
                        </a:rPr>
                        <a:t> в</a:t>
                      </a:r>
                      <a:r>
                        <a:rPr lang="vi-VN" sz="1200" dirty="0">
                          <a:latin typeface="Times New Roman" panose="02020603050405020304" pitchFamily="18" charset="0"/>
                          <a:cs typeface="Times New Roman" panose="02020603050405020304" pitchFamily="18" charset="0"/>
                        </a:rPr>
                        <a:t>ă</a:t>
                      </a:r>
                      <a:r>
                        <a:rPr lang="ru-RU" sz="1200" dirty="0">
                          <a:latin typeface="Times New Roman" panose="02020603050405020304" pitchFamily="18" charset="0"/>
                          <a:cs typeface="Times New Roman" panose="02020603050405020304" pitchFamily="18" charset="0"/>
                        </a:rPr>
                        <a:t>х</a:t>
                      </a:r>
                      <a:r>
                        <a:rPr lang="vi-VN" sz="1200" dirty="0">
                          <a:latin typeface="Times New Roman" panose="02020603050405020304" pitchFamily="18" charset="0"/>
                          <a:cs typeface="Times New Roman" panose="02020603050405020304" pitchFamily="18" charset="0"/>
                        </a:rPr>
                        <a:t>ă</a:t>
                      </a:r>
                      <a:r>
                        <a:rPr lang="ru-RU" sz="1200" dirty="0" err="1">
                          <a:latin typeface="Times New Roman" panose="02020603050405020304" pitchFamily="18" charset="0"/>
                          <a:cs typeface="Times New Roman" panose="02020603050405020304" pitchFamily="18" charset="0"/>
                        </a:rPr>
                        <a:t>тра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Шупашкарта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пур</a:t>
                      </a:r>
                      <a:r>
                        <a:rPr lang="vi-VN" sz="1200" dirty="0">
                          <a:latin typeface="Times New Roman" panose="02020603050405020304" pitchFamily="18" charset="0"/>
                          <a:cs typeface="Times New Roman" panose="02020603050405020304" pitchFamily="18" charset="0"/>
                        </a:rPr>
                        <a:t>ă</a:t>
                      </a:r>
                      <a:r>
                        <a:rPr lang="ru-RU" sz="1200" dirty="0" err="1">
                          <a:latin typeface="Times New Roman" panose="02020603050405020304" pitchFamily="18" charset="0"/>
                          <a:cs typeface="Times New Roman" panose="02020603050405020304" pitchFamily="18" charset="0"/>
                        </a:rPr>
                        <a:t>нать</a:t>
                      </a:r>
                      <a:r>
                        <a:rPr lang="ru-RU" sz="1200" dirty="0">
                          <a:latin typeface="Times New Roman" panose="02020603050405020304" pitchFamily="18" charset="0"/>
                          <a:cs typeface="Times New Roman" panose="02020603050405020304" pitchFamily="18" charset="0"/>
                        </a:rPr>
                        <a:t>.</a:t>
                      </a:r>
                    </a:p>
                  </a:txBody>
                  <a:tcPr/>
                </a:tc>
                <a:tc>
                  <a:txBody>
                    <a:bodyPr/>
                    <a:lstStyle/>
                    <a:p>
                      <a:endParaRPr lang="ru-RU" sz="1200" dirty="0"/>
                    </a:p>
                  </a:txBody>
                  <a:tcPr/>
                </a:tc>
                <a:tc>
                  <a:txBody>
                    <a:bodyPr/>
                    <a:lstStyle/>
                    <a:p>
                      <a:endParaRPr lang="ru-RU" sz="1200" dirty="0"/>
                    </a:p>
                  </a:txBody>
                  <a:tcPr/>
                </a:tc>
                <a:tc>
                  <a:txBody>
                    <a:bodyPr/>
                    <a:lstStyle/>
                    <a:p>
                      <a:endParaRPr lang="ru-RU" sz="1200" dirty="0"/>
                    </a:p>
                  </a:txBody>
                  <a:tcPr/>
                </a:tc>
                <a:extLst>
                  <a:ext uri="{0D108BD9-81ED-4DB2-BD59-A6C34878D82A}">
                    <a16:rowId xmlns:a16="http://schemas.microsoft.com/office/drawing/2014/main" val="2441211408"/>
                  </a:ext>
                </a:extLst>
              </a:tr>
            </a:tbl>
          </a:graphicData>
        </a:graphic>
      </p:graphicFrame>
      <p:sp>
        <p:nvSpPr>
          <p:cNvPr id="17" name="TextBox 16">
            <a:extLst>
              <a:ext uri="{FF2B5EF4-FFF2-40B4-BE49-F238E27FC236}">
                <a16:creationId xmlns:a16="http://schemas.microsoft.com/office/drawing/2014/main" id="{5C6D0A92-71A0-4A66-8556-8A7CF41A8770}"/>
              </a:ext>
            </a:extLst>
          </p:cNvPr>
          <p:cNvSpPr txBox="1"/>
          <p:nvPr/>
        </p:nvSpPr>
        <p:spPr>
          <a:xfrm>
            <a:off x="6981737" y="601695"/>
            <a:ext cx="4125287"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srgbClr val="800000"/>
                </a:solidFill>
                <a:effectLst/>
                <a:uLnTx/>
                <a:uFillTx/>
                <a:latin typeface="Comic Sans MS" panose="030F0702030302020204" pitchFamily="66" charset="0"/>
                <a:ea typeface="+mn-ea"/>
                <a:cs typeface="+mn-cs"/>
              </a:rPr>
              <a:t>Поэзия Порфирия Афанасьева </a:t>
            </a:r>
          </a:p>
        </p:txBody>
      </p:sp>
    </p:spTree>
    <p:extLst>
      <p:ext uri="{BB962C8B-B14F-4D97-AF65-F5344CB8AC3E}">
        <p14:creationId xmlns:p14="http://schemas.microsoft.com/office/powerpoint/2010/main" val="2752224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824104" y="473739"/>
            <a:ext cx="3532632" cy="2651760"/>
          </a:xfrm>
          <a:prstGeom prst="rect">
            <a:avLst/>
          </a:prstGeom>
        </p:spPr>
      </p:pic>
      <p:sp>
        <p:nvSpPr>
          <p:cNvPr id="15" name="object 11">
            <a:extLst>
              <a:ext uri="{FF2B5EF4-FFF2-40B4-BE49-F238E27FC236}">
                <a16:creationId xmlns:a16="http://schemas.microsoft.com/office/drawing/2014/main" id="{74730ADA-0487-4C55-B0D7-1463262D6FAE}"/>
              </a:ext>
            </a:extLst>
          </p:cNvPr>
          <p:cNvSpPr/>
          <p:nvPr/>
        </p:nvSpPr>
        <p:spPr>
          <a:xfrm>
            <a:off x="3489650" y="1087254"/>
            <a:ext cx="8281010" cy="4352493"/>
          </a:xfrm>
          <a:custGeom>
            <a:avLst/>
            <a:gdLst/>
            <a:ahLst/>
            <a:cxnLst/>
            <a:rect l="l" t="t" r="r" b="b"/>
            <a:pathLst>
              <a:path w="2286000" h="972819">
                <a:moveTo>
                  <a:pt x="2123948" y="0"/>
                </a:moveTo>
                <a:lnTo>
                  <a:pt x="162051" y="0"/>
                </a:lnTo>
                <a:lnTo>
                  <a:pt x="118959" y="5786"/>
                </a:lnTo>
                <a:lnTo>
                  <a:pt x="80245" y="22116"/>
                </a:lnTo>
                <a:lnTo>
                  <a:pt x="47450" y="47450"/>
                </a:lnTo>
                <a:lnTo>
                  <a:pt x="22116" y="80245"/>
                </a:lnTo>
                <a:lnTo>
                  <a:pt x="5786" y="118959"/>
                </a:lnTo>
                <a:lnTo>
                  <a:pt x="0" y="162051"/>
                </a:lnTo>
                <a:lnTo>
                  <a:pt x="0" y="810260"/>
                </a:lnTo>
                <a:lnTo>
                  <a:pt x="5786" y="853352"/>
                </a:lnTo>
                <a:lnTo>
                  <a:pt x="22116" y="892066"/>
                </a:lnTo>
                <a:lnTo>
                  <a:pt x="47450" y="924861"/>
                </a:lnTo>
                <a:lnTo>
                  <a:pt x="80245" y="950195"/>
                </a:lnTo>
                <a:lnTo>
                  <a:pt x="118959" y="966525"/>
                </a:lnTo>
                <a:lnTo>
                  <a:pt x="162051" y="972312"/>
                </a:lnTo>
                <a:lnTo>
                  <a:pt x="2123948" y="972312"/>
                </a:lnTo>
                <a:lnTo>
                  <a:pt x="2167040" y="966525"/>
                </a:lnTo>
                <a:lnTo>
                  <a:pt x="2205754" y="950195"/>
                </a:lnTo>
                <a:lnTo>
                  <a:pt x="2238549" y="924861"/>
                </a:lnTo>
                <a:lnTo>
                  <a:pt x="2263883" y="892066"/>
                </a:lnTo>
                <a:lnTo>
                  <a:pt x="2280213" y="853352"/>
                </a:lnTo>
                <a:lnTo>
                  <a:pt x="2286000" y="810260"/>
                </a:lnTo>
                <a:lnTo>
                  <a:pt x="2286000" y="162051"/>
                </a:lnTo>
                <a:lnTo>
                  <a:pt x="2280213" y="118959"/>
                </a:lnTo>
                <a:lnTo>
                  <a:pt x="2263883" y="80245"/>
                </a:lnTo>
                <a:lnTo>
                  <a:pt x="2238549" y="47450"/>
                </a:lnTo>
                <a:lnTo>
                  <a:pt x="2205754" y="22116"/>
                </a:lnTo>
                <a:lnTo>
                  <a:pt x="2167040" y="5786"/>
                </a:lnTo>
                <a:lnTo>
                  <a:pt x="2123948" y="0"/>
                </a:lnTo>
                <a:close/>
              </a:path>
            </a:pathLst>
          </a:custGeom>
          <a:solidFill>
            <a:schemeClr val="accent3">
              <a:lumMod val="20000"/>
              <a:lumOff val="80000"/>
            </a:schemeClr>
          </a:solidFill>
          <a:ln>
            <a:solidFill>
              <a:schemeClr val="accent6">
                <a:lumMod val="60000"/>
                <a:lumOff val="40000"/>
              </a:schemeClr>
            </a:solidFill>
          </a:ln>
        </p:spPr>
        <p:txBody>
          <a:bodyPr wrap="square" lIns="0" tIns="0" rIns="0" bIns="0" rtlCol="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Calibri" panose="020F0502020204030204"/>
                <a:ea typeface="+mn-ea"/>
                <a:cs typeface="+mn-cs"/>
              </a:rPr>
              <a:t>Прочитайте биографию поэта и выполните задания</a:t>
            </a:r>
            <a:endParaRPr kumimoji="0" lang="ru-RU"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a:defRPr/>
            </a:pPr>
            <a:r>
              <a:rPr kumimoji="0" lang="ru-RU" sz="1800" b="0" i="0" u="none" strike="noStrike" kern="1200" cap="none" spc="0" normalizeH="0" baseline="0" noProof="0" dirty="0">
                <a:ln>
                  <a:noFill/>
                </a:ln>
                <a:solidFill>
                  <a:prstClr val="black"/>
                </a:solidFill>
                <a:effectLst/>
                <a:uLnTx/>
                <a:uFillTx/>
                <a:latin typeface="Garamond" panose="02020404030301010803"/>
                <a:ea typeface="+mn-ea"/>
                <a:cs typeface="+mn-cs"/>
              </a:rPr>
              <a:t>   </a:t>
            </a:r>
            <a:r>
              <a:rPr kumimoji="0" lang="ru-RU" sz="2000" b="1" i="0" u="none" strike="noStrike" kern="1200" cap="none" spc="0" normalizeH="0" baseline="0" noProof="0" dirty="0">
                <a:ln>
                  <a:noFill/>
                </a:ln>
                <a:solidFill>
                  <a:prstClr val="black"/>
                </a:solidFill>
                <a:effectLst/>
                <a:uLnTx/>
                <a:uFillTx/>
                <a:latin typeface="Garamond" panose="02020404030301010803"/>
                <a:ea typeface="+mn-ea"/>
                <a:cs typeface="+mn-cs"/>
              </a:rPr>
              <a:t>первый вопрос к заданию </a:t>
            </a:r>
            <a:r>
              <a:rPr kumimoji="0" lang="ru-RU" sz="1600" b="0" i="0" u="none" strike="noStrike" kern="1200" cap="none" spc="0" normalizeH="0" baseline="0" noProof="0" dirty="0">
                <a:ln>
                  <a:noFill/>
                </a:ln>
                <a:solidFill>
                  <a:prstClr val="black"/>
                </a:solidFill>
                <a:effectLst/>
                <a:uLnTx/>
                <a:uFillTx/>
                <a:latin typeface="Garamond" panose="02020404030301010803"/>
                <a:ea typeface="+mn-ea"/>
                <a:cs typeface="+mn-cs"/>
              </a:rPr>
              <a:t>поставьте значок </a:t>
            </a:r>
            <a:r>
              <a:rPr kumimoji="0" lang="en-US" sz="1600" b="0" i="0" u="none" strike="noStrike" kern="1200" cap="none" spc="0" normalizeH="0" baseline="0" noProof="0" dirty="0">
                <a:ln>
                  <a:noFill/>
                </a:ln>
                <a:solidFill>
                  <a:prstClr val="black"/>
                </a:solidFill>
                <a:effectLst/>
                <a:uLnTx/>
                <a:uFillTx/>
                <a:latin typeface="Garamond" panose="02020404030301010803"/>
                <a:ea typeface="+mn-ea"/>
                <a:cs typeface="+mn-cs"/>
              </a:rPr>
              <a:t>V </a:t>
            </a:r>
            <a:r>
              <a:rPr kumimoji="0" lang="ru-RU" sz="1600" b="0" i="0" u="none" strike="noStrike" kern="1200" cap="none" spc="0" normalizeH="0" baseline="0" noProof="0" dirty="0">
                <a:ln>
                  <a:noFill/>
                </a:ln>
                <a:solidFill>
                  <a:prstClr val="black"/>
                </a:solidFill>
                <a:effectLst/>
                <a:uLnTx/>
                <a:uFillTx/>
                <a:latin typeface="Garamond" panose="02020404030301010803"/>
                <a:ea typeface="+mn-ea"/>
                <a:cs typeface="+mn-cs"/>
              </a:rPr>
              <a:t>в нужной графе (верно, неверно, нет информации в тексте). </a:t>
            </a:r>
            <a:r>
              <a:rPr kumimoji="0" lang="ru-RU" sz="1600" b="1" i="0" u="none" strike="noStrike" kern="1200" cap="none" spc="0" normalizeH="0" baseline="0" noProof="0" dirty="0">
                <a:ln>
                  <a:noFill/>
                </a:ln>
                <a:solidFill>
                  <a:prstClr val="black"/>
                </a:solidFill>
                <a:effectLst/>
                <a:uLnTx/>
                <a:uFillTx/>
                <a:latin typeface="Garamond" panose="02020404030301010803"/>
                <a:ea typeface="+mn-ea"/>
                <a:cs typeface="+mn-cs"/>
              </a:rPr>
              <a:t>За каждый правильный ответ – 1 балл (всего: 4).</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ru-RU" sz="16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ru-RU" sz="16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ru-RU" sz="2000" b="1" dirty="0">
                <a:solidFill>
                  <a:prstClr val="black"/>
                </a:solidFill>
                <a:latin typeface="Garamond" panose="02020404030301010803"/>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ru-RU" sz="2000" b="1" dirty="0">
              <a:solidFill>
                <a:prstClr val="black"/>
              </a:solidFill>
              <a:latin typeface="Garamond" panose="02020404030301010803"/>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ru-RU" sz="2000" b="1" dirty="0">
              <a:solidFill>
                <a:prstClr val="black"/>
              </a:solidFill>
              <a:latin typeface="Garamond" panose="02020404030301010803"/>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ru-RU" sz="2000" b="1" dirty="0">
              <a:solidFill>
                <a:prstClr val="black"/>
              </a:solidFill>
              <a:latin typeface="Garamond" panose="02020404030301010803"/>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ru-RU" sz="2000" b="1" dirty="0">
              <a:solidFill>
                <a:prstClr val="black"/>
              </a:solidFill>
              <a:latin typeface="Garamond" panose="02020404030301010803"/>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ru-RU" sz="2000" b="1" dirty="0">
              <a:solidFill>
                <a:prstClr val="black"/>
              </a:solidFill>
              <a:latin typeface="Garamond" panose="02020404030301010803"/>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ru-RU" sz="2000" b="1" dirty="0">
              <a:solidFill>
                <a:prstClr val="black"/>
              </a:solidFill>
              <a:latin typeface="Garamond" panose="02020404030301010803"/>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ru-RU" sz="2000" b="1" dirty="0">
              <a:solidFill>
                <a:prstClr val="black"/>
              </a:solidFill>
              <a:latin typeface="Garamond" panose="02020404030301010803"/>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ru-RU" sz="2000" b="1" dirty="0">
              <a:solidFill>
                <a:prstClr val="black"/>
              </a:solidFill>
              <a:latin typeface="Garamond" panose="02020404030301010803"/>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ru-RU" sz="2000" b="1" dirty="0">
                <a:solidFill>
                  <a:prstClr val="black"/>
                </a:solidFill>
                <a:latin typeface="Garamond" panose="02020404030301010803"/>
              </a:rPr>
              <a:t>        ПРАВИЛЬНЫЙ ОТВЕТ</a:t>
            </a:r>
            <a:endParaRPr kumimoji="0" lang="ru-RU" sz="2000" b="1"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18" name="object 11">
            <a:extLst>
              <a:ext uri="{FF2B5EF4-FFF2-40B4-BE49-F238E27FC236}">
                <a16:creationId xmlns:a16="http://schemas.microsoft.com/office/drawing/2014/main" id="{2FB747BA-3E54-4646-9B94-40876844BBF8}"/>
              </a:ext>
            </a:extLst>
          </p:cNvPr>
          <p:cNvSpPr/>
          <p:nvPr/>
        </p:nvSpPr>
        <p:spPr>
          <a:xfrm>
            <a:off x="9204648" y="6255598"/>
            <a:ext cx="2646694" cy="323687"/>
          </a:xfrm>
          <a:custGeom>
            <a:avLst/>
            <a:gdLst/>
            <a:ahLst/>
            <a:cxnLst/>
            <a:rect l="l" t="t" r="r" b="b"/>
            <a:pathLst>
              <a:path w="2286000" h="972819">
                <a:moveTo>
                  <a:pt x="2123948" y="0"/>
                </a:moveTo>
                <a:lnTo>
                  <a:pt x="162051" y="0"/>
                </a:lnTo>
                <a:lnTo>
                  <a:pt x="118959" y="5786"/>
                </a:lnTo>
                <a:lnTo>
                  <a:pt x="80245" y="22116"/>
                </a:lnTo>
                <a:lnTo>
                  <a:pt x="47450" y="47450"/>
                </a:lnTo>
                <a:lnTo>
                  <a:pt x="22116" y="80245"/>
                </a:lnTo>
                <a:lnTo>
                  <a:pt x="5786" y="118959"/>
                </a:lnTo>
                <a:lnTo>
                  <a:pt x="0" y="162051"/>
                </a:lnTo>
                <a:lnTo>
                  <a:pt x="0" y="810260"/>
                </a:lnTo>
                <a:lnTo>
                  <a:pt x="5786" y="853352"/>
                </a:lnTo>
                <a:lnTo>
                  <a:pt x="22116" y="892066"/>
                </a:lnTo>
                <a:lnTo>
                  <a:pt x="47450" y="924861"/>
                </a:lnTo>
                <a:lnTo>
                  <a:pt x="80245" y="950195"/>
                </a:lnTo>
                <a:lnTo>
                  <a:pt x="118959" y="966525"/>
                </a:lnTo>
                <a:lnTo>
                  <a:pt x="162051" y="972312"/>
                </a:lnTo>
                <a:lnTo>
                  <a:pt x="2123948" y="972312"/>
                </a:lnTo>
                <a:lnTo>
                  <a:pt x="2167040" y="966525"/>
                </a:lnTo>
                <a:lnTo>
                  <a:pt x="2205754" y="950195"/>
                </a:lnTo>
                <a:lnTo>
                  <a:pt x="2238549" y="924861"/>
                </a:lnTo>
                <a:lnTo>
                  <a:pt x="2263883" y="892066"/>
                </a:lnTo>
                <a:lnTo>
                  <a:pt x="2280213" y="853352"/>
                </a:lnTo>
                <a:lnTo>
                  <a:pt x="2286000" y="810260"/>
                </a:lnTo>
                <a:lnTo>
                  <a:pt x="2286000" y="162051"/>
                </a:lnTo>
                <a:lnTo>
                  <a:pt x="2280213" y="118959"/>
                </a:lnTo>
                <a:lnTo>
                  <a:pt x="2263883" y="80245"/>
                </a:lnTo>
                <a:lnTo>
                  <a:pt x="2238549" y="47450"/>
                </a:lnTo>
                <a:lnTo>
                  <a:pt x="2205754" y="22116"/>
                </a:lnTo>
                <a:lnTo>
                  <a:pt x="2167040" y="5786"/>
                </a:lnTo>
                <a:lnTo>
                  <a:pt x="2123948" y="0"/>
                </a:lnTo>
                <a:close/>
              </a:path>
            </a:pathLst>
          </a:custGeom>
          <a:solidFill>
            <a:schemeClr val="accent3">
              <a:lumMod val="20000"/>
              <a:lumOff val="80000"/>
            </a:schemeClr>
          </a:solidFill>
          <a:ln>
            <a:solidFill>
              <a:schemeClr val="accent6">
                <a:lumMod val="60000"/>
                <a:lumOff val="40000"/>
              </a:schemeClr>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a:ln>
                  <a:noFill/>
                </a:ln>
                <a:solidFill>
                  <a:prstClr val="black"/>
                </a:solidFill>
                <a:effectLst/>
                <a:uLnTx/>
                <a:uFillTx/>
                <a:latin typeface="Calibri" panose="020F0502020204030204"/>
                <a:ea typeface="+mn-ea"/>
                <a:cs typeface="+mn-cs"/>
              </a:rPr>
              <a:t>Источник: авторское задание</a:t>
            </a:r>
            <a:endParaRPr kumimoji="0" lang="ru-RU"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Прямоугольник 13">
            <a:extLst>
              <a:ext uri="{FF2B5EF4-FFF2-40B4-BE49-F238E27FC236}">
                <a16:creationId xmlns:a16="http://schemas.microsoft.com/office/drawing/2014/main" id="{A394BBB4-BB59-4E9A-B554-1A6076A753C9}"/>
              </a:ext>
            </a:extLst>
          </p:cNvPr>
          <p:cNvSpPr/>
          <p:nvPr/>
        </p:nvSpPr>
        <p:spPr>
          <a:xfrm>
            <a:off x="6160408" y="120231"/>
            <a:ext cx="4438972" cy="532903"/>
          </a:xfrm>
          <a:prstGeom prst="rect">
            <a:avLst/>
          </a:prstGeom>
        </p:spPr>
        <p:txBody>
          <a:bodyPr wrap="non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28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Родная литература, 5 класс</a:t>
            </a:r>
            <a:endParaRPr kumimoji="0" lang="ru-RU" sz="11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6" name="Прямоугольник 15">
            <a:extLst>
              <a:ext uri="{FF2B5EF4-FFF2-40B4-BE49-F238E27FC236}">
                <a16:creationId xmlns:a16="http://schemas.microsoft.com/office/drawing/2014/main" id="{AA8A32EA-AB01-4DC2-BF47-3EB942809D0C}"/>
              </a:ext>
            </a:extLst>
          </p:cNvPr>
          <p:cNvSpPr/>
          <p:nvPr/>
        </p:nvSpPr>
        <p:spPr>
          <a:xfrm>
            <a:off x="5079247" y="519910"/>
            <a:ext cx="2033505" cy="532903"/>
          </a:xfrm>
          <a:prstGeom prst="rect">
            <a:avLst/>
          </a:prstGeom>
        </p:spPr>
        <p:txBody>
          <a:bodyPr wrap="non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28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Тема урока:</a:t>
            </a:r>
            <a:endParaRPr kumimoji="0" lang="ru-RU" sz="11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 name="object 11">
            <a:extLst>
              <a:ext uri="{FF2B5EF4-FFF2-40B4-BE49-F238E27FC236}">
                <a16:creationId xmlns:a16="http://schemas.microsoft.com/office/drawing/2014/main" id="{0CB2E3C9-042C-4D5A-892D-03D92F5A5B83}"/>
              </a:ext>
            </a:extLst>
          </p:cNvPr>
          <p:cNvSpPr/>
          <p:nvPr/>
        </p:nvSpPr>
        <p:spPr>
          <a:xfrm>
            <a:off x="463924" y="5474188"/>
            <a:ext cx="6736188" cy="1564426"/>
          </a:xfrm>
          <a:custGeom>
            <a:avLst/>
            <a:gdLst/>
            <a:ahLst/>
            <a:cxnLst/>
            <a:rect l="l" t="t" r="r" b="b"/>
            <a:pathLst>
              <a:path w="2286000" h="972819">
                <a:moveTo>
                  <a:pt x="2123948" y="0"/>
                </a:moveTo>
                <a:lnTo>
                  <a:pt x="162051" y="0"/>
                </a:lnTo>
                <a:lnTo>
                  <a:pt x="118959" y="5786"/>
                </a:lnTo>
                <a:lnTo>
                  <a:pt x="80245" y="22116"/>
                </a:lnTo>
                <a:lnTo>
                  <a:pt x="47450" y="47450"/>
                </a:lnTo>
                <a:lnTo>
                  <a:pt x="22116" y="80245"/>
                </a:lnTo>
                <a:lnTo>
                  <a:pt x="5786" y="118959"/>
                </a:lnTo>
                <a:lnTo>
                  <a:pt x="0" y="162051"/>
                </a:lnTo>
                <a:lnTo>
                  <a:pt x="0" y="810260"/>
                </a:lnTo>
                <a:lnTo>
                  <a:pt x="5786" y="853352"/>
                </a:lnTo>
                <a:lnTo>
                  <a:pt x="22116" y="892066"/>
                </a:lnTo>
                <a:lnTo>
                  <a:pt x="47450" y="924861"/>
                </a:lnTo>
                <a:lnTo>
                  <a:pt x="80245" y="950195"/>
                </a:lnTo>
                <a:lnTo>
                  <a:pt x="118959" y="966525"/>
                </a:lnTo>
                <a:lnTo>
                  <a:pt x="162051" y="972312"/>
                </a:lnTo>
                <a:lnTo>
                  <a:pt x="2123948" y="972312"/>
                </a:lnTo>
                <a:lnTo>
                  <a:pt x="2167040" y="966525"/>
                </a:lnTo>
                <a:lnTo>
                  <a:pt x="2205754" y="950195"/>
                </a:lnTo>
                <a:lnTo>
                  <a:pt x="2238549" y="924861"/>
                </a:lnTo>
                <a:lnTo>
                  <a:pt x="2263883" y="892066"/>
                </a:lnTo>
                <a:lnTo>
                  <a:pt x="2280213" y="853352"/>
                </a:lnTo>
                <a:lnTo>
                  <a:pt x="2286000" y="810260"/>
                </a:lnTo>
                <a:lnTo>
                  <a:pt x="2286000" y="162051"/>
                </a:lnTo>
                <a:lnTo>
                  <a:pt x="2280213" y="118959"/>
                </a:lnTo>
                <a:lnTo>
                  <a:pt x="2263883" y="80245"/>
                </a:lnTo>
                <a:lnTo>
                  <a:pt x="2238549" y="47450"/>
                </a:lnTo>
                <a:lnTo>
                  <a:pt x="2205754" y="22116"/>
                </a:lnTo>
                <a:lnTo>
                  <a:pt x="2167040" y="5786"/>
                </a:lnTo>
                <a:lnTo>
                  <a:pt x="2123948" y="0"/>
                </a:lnTo>
                <a:close/>
              </a:path>
            </a:pathLst>
          </a:custGeom>
          <a:solidFill>
            <a:schemeClr val="accent3">
              <a:lumMod val="20000"/>
              <a:lumOff val="80000"/>
            </a:schemeClr>
          </a:solidFill>
          <a:ln>
            <a:solidFill>
              <a:schemeClr val="accent6">
                <a:lumMod val="60000"/>
                <a:lumOff val="40000"/>
              </a:schemeClr>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Garamond" panose="02020404030301010803"/>
                <a:ea typeface="+mn-ea"/>
                <a:cs typeface="+mn-cs"/>
              </a:rPr>
              <a:t>ПЛАНИРУЕМЫЕ РЕЗУЛЬТАТЫ: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Garamond" panose="02020404030301010803"/>
                <a:ea typeface="+mn-ea"/>
                <a:cs typeface="+mn-cs"/>
              </a:rPr>
              <a:t>Личностные: </a:t>
            </a:r>
            <a:r>
              <a:rPr lang="ru-RU" sz="1200" dirty="0">
                <a:effectLst/>
                <a:latin typeface="Times New Roman" panose="02020603050405020304" pitchFamily="18" charset="0"/>
                <a:ea typeface="Times New Roman CYR" panose="02020603050405020304" pitchFamily="18" charset="0"/>
                <a:cs typeface="Times New Roman CYR" panose="02020603050405020304" pitchFamily="18" charset="0"/>
              </a:rPr>
              <a:t>проявление ценностного отношения к научным и культурным достижениям родной страны.</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Garamond" panose="02020404030301010803"/>
                <a:ea typeface="+mn-ea"/>
                <a:cs typeface="+mn-cs"/>
              </a:rPr>
              <a:t>Метапредметные: </a:t>
            </a:r>
            <a:r>
              <a:rPr lang="ru-RU" sz="1200" dirty="0">
                <a:effectLst/>
                <a:latin typeface="Times New Roman" panose="02020603050405020304" pitchFamily="18" charset="0"/>
                <a:ea typeface="Times New Roman CYR" panose="02020603050405020304" pitchFamily="18" charset="0"/>
              </a:rPr>
              <a:t>выбирать, анализировать, систематизировать информацию различного вида, давать оценку ее соответствия цели информационного поиска.</a:t>
            </a:r>
            <a:endParaRPr kumimoji="0" lang="ru-RU"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Garamond" panose="02020404030301010803"/>
                <a:ea typeface="+mn-ea"/>
                <a:cs typeface="+mn-cs"/>
              </a:rPr>
              <a:t>Предметные: </a:t>
            </a:r>
            <a:r>
              <a:rPr lang="ru-RU" sz="1200" dirty="0">
                <a:effectLst/>
                <a:latin typeface="Times New Roman" panose="02020603050405020304" pitchFamily="18" charset="0"/>
                <a:ea typeface="Times New Roman CYR" panose="02020603050405020304" pitchFamily="18" charset="0"/>
                <a:cs typeface="Times New Roman CYR" panose="02020603050405020304" pitchFamily="18" charset="0"/>
              </a:rPr>
              <a:t>отвечать на вопросы по прочитанному тексту.</a:t>
            </a:r>
            <a:endParaRPr kumimoji="0" sz="16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17" name="TextBox 16">
            <a:extLst>
              <a:ext uri="{FF2B5EF4-FFF2-40B4-BE49-F238E27FC236}">
                <a16:creationId xmlns:a16="http://schemas.microsoft.com/office/drawing/2014/main" id="{5C6D0A92-71A0-4A66-8556-8A7CF41A8770}"/>
              </a:ext>
            </a:extLst>
          </p:cNvPr>
          <p:cNvSpPr txBox="1"/>
          <p:nvPr/>
        </p:nvSpPr>
        <p:spPr>
          <a:xfrm>
            <a:off x="6981737" y="601695"/>
            <a:ext cx="4125287"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srgbClr val="800000"/>
                </a:solidFill>
                <a:effectLst/>
                <a:uLnTx/>
                <a:uFillTx/>
                <a:latin typeface="Comic Sans MS" panose="030F0702030302020204" pitchFamily="66" charset="0"/>
                <a:ea typeface="+mn-ea"/>
                <a:cs typeface="+mn-cs"/>
              </a:rPr>
              <a:t>Поэзия Порфирия Афанасьева </a:t>
            </a:r>
          </a:p>
        </p:txBody>
      </p:sp>
      <p:graphicFrame>
        <p:nvGraphicFramePr>
          <p:cNvPr id="3" name="Таблица 2"/>
          <p:cNvGraphicFramePr>
            <a:graphicFrameLocks noGrp="1"/>
          </p:cNvGraphicFramePr>
          <p:nvPr>
            <p:extLst>
              <p:ext uri="{D42A27DB-BD31-4B8C-83A1-F6EECF244321}">
                <p14:modId xmlns:p14="http://schemas.microsoft.com/office/powerpoint/2010/main" val="1298050229"/>
              </p:ext>
            </p:extLst>
          </p:nvPr>
        </p:nvGraphicFramePr>
        <p:xfrm>
          <a:off x="4650883" y="2011680"/>
          <a:ext cx="4923738" cy="2834640"/>
        </p:xfrm>
        <a:graphic>
          <a:graphicData uri="http://schemas.openxmlformats.org/drawingml/2006/table">
            <a:tbl>
              <a:tblPr firstRow="1" bandRow="1">
                <a:tableStyleId>{5C22544A-7EE6-4342-B048-85BDC9FD1C3A}</a:tableStyleId>
              </a:tblPr>
              <a:tblGrid>
                <a:gridCol w="2065372">
                  <a:extLst>
                    <a:ext uri="{9D8B030D-6E8A-4147-A177-3AD203B41FA5}">
                      <a16:colId xmlns:a16="http://schemas.microsoft.com/office/drawing/2014/main" val="20000"/>
                    </a:ext>
                  </a:extLst>
                </a:gridCol>
                <a:gridCol w="684188">
                  <a:extLst>
                    <a:ext uri="{9D8B030D-6E8A-4147-A177-3AD203B41FA5}">
                      <a16:colId xmlns:a16="http://schemas.microsoft.com/office/drawing/2014/main" val="20001"/>
                    </a:ext>
                  </a:extLst>
                </a:gridCol>
                <a:gridCol w="802207">
                  <a:extLst>
                    <a:ext uri="{9D8B030D-6E8A-4147-A177-3AD203B41FA5}">
                      <a16:colId xmlns:a16="http://schemas.microsoft.com/office/drawing/2014/main" val="20002"/>
                    </a:ext>
                  </a:extLst>
                </a:gridCol>
                <a:gridCol w="1371971">
                  <a:extLst>
                    <a:ext uri="{9D8B030D-6E8A-4147-A177-3AD203B41FA5}">
                      <a16:colId xmlns:a16="http://schemas.microsoft.com/office/drawing/2014/main" val="20003"/>
                    </a:ext>
                  </a:extLst>
                </a:gridCol>
              </a:tblGrid>
              <a:tr h="370840">
                <a:tc>
                  <a:txBody>
                    <a:bodyPr/>
                    <a:lstStyle/>
                    <a:p>
                      <a:endParaRPr lang="ru-RU" sz="1000" dirty="0"/>
                    </a:p>
                  </a:txBody>
                  <a:tcPr/>
                </a:tc>
                <a:tc>
                  <a:txBody>
                    <a:bodyPr/>
                    <a:lstStyle/>
                    <a:p>
                      <a:r>
                        <a:rPr lang="ru-RU" sz="1200" dirty="0"/>
                        <a:t>верно</a:t>
                      </a:r>
                    </a:p>
                  </a:txBody>
                  <a:tcPr/>
                </a:tc>
                <a:tc>
                  <a:txBody>
                    <a:bodyPr/>
                    <a:lstStyle/>
                    <a:p>
                      <a:r>
                        <a:rPr lang="ru-RU" sz="1200" dirty="0"/>
                        <a:t>неверно</a:t>
                      </a:r>
                    </a:p>
                  </a:txBody>
                  <a:tcPr/>
                </a:tc>
                <a:tc>
                  <a:txBody>
                    <a:bodyPr/>
                    <a:lstStyle/>
                    <a:p>
                      <a:r>
                        <a:rPr lang="ru-RU" sz="1200" dirty="0"/>
                        <a:t>нет информации в тексте</a:t>
                      </a:r>
                    </a:p>
                  </a:txBody>
                  <a:tcPr/>
                </a:tc>
                <a:extLst>
                  <a:ext uri="{0D108BD9-81ED-4DB2-BD59-A6C34878D82A}">
                    <a16:rowId xmlns:a16="http://schemas.microsoft.com/office/drawing/2014/main" val="10000"/>
                  </a:ext>
                </a:extLst>
              </a:tr>
              <a:tr h="370840">
                <a:tc>
                  <a:txBody>
                    <a:bodyPr/>
                    <a:lstStyle/>
                    <a:p>
                      <a:r>
                        <a:rPr lang="vi-VN" sz="1200" dirty="0">
                          <a:latin typeface="Times New Roman" panose="02020603050405020304" pitchFamily="18" charset="0"/>
                          <a:cs typeface="Times New Roman" panose="02020603050405020304" pitchFamily="18" charset="0"/>
                        </a:rPr>
                        <a:t>Порфирий Афанасьев Çĕнĕ Йĕлмелĕ ялĕнче çуралнă. </a:t>
                      </a:r>
                    </a:p>
                  </a:txBody>
                  <a:tcPr/>
                </a:tc>
                <a:tc>
                  <a:txBody>
                    <a:bodyPr/>
                    <a:lstStyle/>
                    <a:p>
                      <a:pPr algn="ctr"/>
                      <a:r>
                        <a:rPr lang="en-US" sz="1200" dirty="0"/>
                        <a:t>v</a:t>
                      </a:r>
                      <a:endParaRPr lang="ru-RU" sz="1200" dirty="0"/>
                    </a:p>
                  </a:txBody>
                  <a:tcPr/>
                </a:tc>
                <a:tc>
                  <a:txBody>
                    <a:bodyPr/>
                    <a:lstStyle/>
                    <a:p>
                      <a:endParaRPr lang="ru-RU" sz="1200" dirty="0"/>
                    </a:p>
                  </a:txBody>
                  <a:tcPr/>
                </a:tc>
                <a:tc>
                  <a:txBody>
                    <a:bodyPr/>
                    <a:lstStyle/>
                    <a:p>
                      <a:endParaRPr lang="ru-RU" sz="1200"/>
                    </a:p>
                  </a:txBody>
                  <a:tcPr/>
                </a:tc>
                <a:extLst>
                  <a:ext uri="{0D108BD9-81ED-4DB2-BD59-A6C34878D82A}">
                    <a16:rowId xmlns:a16="http://schemas.microsoft.com/office/drawing/2014/main" val="10001"/>
                  </a:ext>
                </a:extLst>
              </a:tr>
              <a:tr h="370840">
                <a:tc>
                  <a:txBody>
                    <a:bodyPr/>
                    <a:lstStyle/>
                    <a:p>
                      <a:r>
                        <a:rPr lang="ru-RU" sz="1200" dirty="0" err="1">
                          <a:latin typeface="Times New Roman" panose="02020603050405020304" pitchFamily="18" charset="0"/>
                          <a:cs typeface="Times New Roman" panose="02020603050405020304" pitchFamily="18" charset="0"/>
                        </a:rPr>
                        <a:t>Шупашкарта</a:t>
                      </a:r>
                      <a:r>
                        <a:rPr lang="ru-RU" sz="1200" baseline="0" dirty="0">
                          <a:latin typeface="Times New Roman" panose="02020603050405020304" pitchFamily="18" charset="0"/>
                          <a:cs typeface="Times New Roman" panose="02020603050405020304" pitchFamily="18" charset="0"/>
                        </a:rPr>
                        <a:t> </a:t>
                      </a:r>
                      <a:r>
                        <a:rPr lang="vi-VN" sz="1200" dirty="0">
                          <a:latin typeface="Times New Roman" panose="02020603050405020304" pitchFamily="18" charset="0"/>
                          <a:cs typeface="Times New Roman" panose="02020603050405020304" pitchFamily="18" charset="0"/>
                        </a:rPr>
                        <a:t> тухса тăракан «Хĕрлĕ ялав» хаçат редакцийĕнче ĕçленĕ</a:t>
                      </a:r>
                      <a:r>
                        <a:rPr lang="ru-RU" sz="1200" dirty="0">
                          <a:latin typeface="Times New Roman" panose="02020603050405020304" pitchFamily="18" charset="0"/>
                          <a:cs typeface="Times New Roman" panose="02020603050405020304" pitchFamily="18" charset="0"/>
                        </a:rPr>
                        <a:t>.</a:t>
                      </a:r>
                    </a:p>
                  </a:txBody>
                  <a:tcPr/>
                </a:tc>
                <a:tc>
                  <a:txBody>
                    <a:bodyPr/>
                    <a:lstStyle/>
                    <a:p>
                      <a:endParaRPr lang="ru-RU" sz="1200" dirty="0"/>
                    </a:p>
                  </a:txBody>
                  <a:tcPr/>
                </a:tc>
                <a:tc>
                  <a:txBody>
                    <a:bodyPr/>
                    <a:lstStyle/>
                    <a:p>
                      <a:pPr algn="ctr"/>
                      <a:r>
                        <a:rPr lang="en-US" sz="1200" dirty="0"/>
                        <a:t>v</a:t>
                      </a:r>
                      <a:endParaRPr lang="ru-RU" sz="1200" dirty="0"/>
                    </a:p>
                  </a:txBody>
                  <a:tcPr/>
                </a:tc>
                <a:tc>
                  <a:txBody>
                    <a:bodyPr/>
                    <a:lstStyle/>
                    <a:p>
                      <a:endParaRPr lang="ru-RU" sz="1200"/>
                    </a:p>
                  </a:txBody>
                  <a:tcPr/>
                </a:tc>
                <a:extLst>
                  <a:ext uri="{0D108BD9-81ED-4DB2-BD59-A6C34878D82A}">
                    <a16:rowId xmlns:a16="http://schemas.microsoft.com/office/drawing/2014/main" val="10002"/>
                  </a:ext>
                </a:extLst>
              </a:tr>
              <a:tr h="370840">
                <a:tc>
                  <a:txBody>
                    <a:bodyPr/>
                    <a:lstStyle/>
                    <a:p>
                      <a:r>
                        <a:rPr lang="ru-RU" sz="1200" b="0" dirty="0">
                          <a:solidFill>
                            <a:prstClr val="black"/>
                          </a:solidFill>
                          <a:latin typeface="Times New Roman" panose="02020603050405020304" pitchFamily="18" charset="0"/>
                          <a:cs typeface="Times New Roman" panose="02020603050405020304" pitchFamily="18" charset="0"/>
                        </a:rPr>
                        <a:t>Т</a:t>
                      </a:r>
                      <a:r>
                        <a:rPr lang="vi-VN" sz="1200" b="0" dirty="0">
                          <a:solidFill>
                            <a:prstClr val="black"/>
                          </a:solidFill>
                          <a:latin typeface="Times New Roman" panose="02020603050405020304" pitchFamily="18" charset="0"/>
                          <a:cs typeface="Times New Roman" panose="02020603050405020304" pitchFamily="18" charset="0"/>
                        </a:rPr>
                        <a:t>ăван ялĕнчи ачасене вырăс чĕлхипе литературине вĕрентнĕ. </a:t>
                      </a:r>
                      <a:endParaRPr lang="ru-RU" sz="1200" b="0" dirty="0">
                        <a:latin typeface="Times New Roman" panose="02020603050405020304" pitchFamily="18" charset="0"/>
                        <a:cs typeface="Times New Roman" panose="02020603050405020304" pitchFamily="18" charset="0"/>
                      </a:endParaRPr>
                    </a:p>
                  </a:txBody>
                  <a:tcPr/>
                </a:tc>
                <a:tc>
                  <a:txBody>
                    <a:bodyPr/>
                    <a:lstStyle/>
                    <a:p>
                      <a:pPr algn="ctr"/>
                      <a:r>
                        <a:rPr lang="en-US" sz="1200" dirty="0"/>
                        <a:t>v</a:t>
                      </a:r>
                      <a:endParaRPr lang="ru-RU" sz="1200" dirty="0"/>
                    </a:p>
                  </a:txBody>
                  <a:tcPr/>
                </a:tc>
                <a:tc>
                  <a:txBody>
                    <a:bodyPr/>
                    <a:lstStyle/>
                    <a:p>
                      <a:endParaRPr lang="ru-RU" sz="1200" dirty="0"/>
                    </a:p>
                  </a:txBody>
                  <a:tcPr/>
                </a:tc>
                <a:tc>
                  <a:txBody>
                    <a:bodyPr/>
                    <a:lstStyle/>
                    <a:p>
                      <a:endParaRPr lang="ru-RU" sz="1200" dirty="0"/>
                    </a:p>
                  </a:txBody>
                  <a:tcPr/>
                </a:tc>
                <a:extLst>
                  <a:ext uri="{0D108BD9-81ED-4DB2-BD59-A6C34878D82A}">
                    <a16:rowId xmlns:a16="http://schemas.microsoft.com/office/drawing/2014/main" val="10003"/>
                  </a:ext>
                </a:extLst>
              </a:tr>
              <a:tr h="370840">
                <a:tc>
                  <a:txBody>
                    <a:bodyPr/>
                    <a:lstStyle/>
                    <a:p>
                      <a:r>
                        <a:rPr lang="ru-RU" sz="1200" dirty="0" err="1">
                          <a:latin typeface="Times New Roman" panose="02020603050405020304" pitchFamily="18" charset="0"/>
                          <a:cs typeface="Times New Roman" panose="02020603050405020304" pitchFamily="18" charset="0"/>
                        </a:rPr>
                        <a:t>Хальхи</a:t>
                      </a:r>
                      <a:r>
                        <a:rPr lang="ru-RU" sz="1200" dirty="0">
                          <a:latin typeface="Times New Roman" panose="02020603050405020304" pitchFamily="18" charset="0"/>
                          <a:cs typeface="Times New Roman" panose="02020603050405020304" pitchFamily="18" charset="0"/>
                        </a:rPr>
                        <a:t> в</a:t>
                      </a:r>
                      <a:r>
                        <a:rPr lang="vi-VN" sz="1200" dirty="0">
                          <a:latin typeface="Times New Roman" panose="02020603050405020304" pitchFamily="18" charset="0"/>
                          <a:cs typeface="Times New Roman" panose="02020603050405020304" pitchFamily="18" charset="0"/>
                        </a:rPr>
                        <a:t>ă</a:t>
                      </a:r>
                      <a:r>
                        <a:rPr lang="ru-RU" sz="1200" dirty="0">
                          <a:latin typeface="Times New Roman" panose="02020603050405020304" pitchFamily="18" charset="0"/>
                          <a:cs typeface="Times New Roman" panose="02020603050405020304" pitchFamily="18" charset="0"/>
                        </a:rPr>
                        <a:t>х</a:t>
                      </a:r>
                      <a:r>
                        <a:rPr lang="vi-VN" sz="1200" dirty="0">
                          <a:latin typeface="Times New Roman" panose="02020603050405020304" pitchFamily="18" charset="0"/>
                          <a:cs typeface="Times New Roman" panose="02020603050405020304" pitchFamily="18" charset="0"/>
                        </a:rPr>
                        <a:t>ă</a:t>
                      </a:r>
                      <a:r>
                        <a:rPr lang="ru-RU" sz="1200" dirty="0" err="1">
                          <a:latin typeface="Times New Roman" panose="02020603050405020304" pitchFamily="18" charset="0"/>
                          <a:cs typeface="Times New Roman" panose="02020603050405020304" pitchFamily="18" charset="0"/>
                        </a:rPr>
                        <a:t>тра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Шупашкарта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пур</a:t>
                      </a:r>
                      <a:r>
                        <a:rPr lang="vi-VN" sz="1200" dirty="0">
                          <a:latin typeface="Times New Roman" panose="02020603050405020304" pitchFamily="18" charset="0"/>
                          <a:cs typeface="Times New Roman" panose="02020603050405020304" pitchFamily="18" charset="0"/>
                        </a:rPr>
                        <a:t>ă</a:t>
                      </a:r>
                      <a:r>
                        <a:rPr lang="ru-RU" sz="1200" dirty="0" err="1">
                          <a:latin typeface="Times New Roman" panose="02020603050405020304" pitchFamily="18" charset="0"/>
                          <a:cs typeface="Times New Roman" panose="02020603050405020304" pitchFamily="18" charset="0"/>
                        </a:rPr>
                        <a:t>нать</a:t>
                      </a:r>
                      <a:r>
                        <a:rPr lang="ru-RU" sz="1200" dirty="0">
                          <a:latin typeface="Times New Roman" panose="02020603050405020304" pitchFamily="18" charset="0"/>
                          <a:cs typeface="Times New Roman" panose="02020603050405020304" pitchFamily="18" charset="0"/>
                        </a:rPr>
                        <a:t>.</a:t>
                      </a:r>
                    </a:p>
                  </a:txBody>
                  <a:tcPr/>
                </a:tc>
                <a:tc>
                  <a:txBody>
                    <a:bodyPr/>
                    <a:lstStyle/>
                    <a:p>
                      <a:endParaRPr lang="ru-RU" sz="1200" dirty="0"/>
                    </a:p>
                  </a:txBody>
                  <a:tcPr/>
                </a:tc>
                <a:tc>
                  <a:txBody>
                    <a:bodyPr/>
                    <a:lstStyle/>
                    <a:p>
                      <a:endParaRPr lang="ru-RU" sz="1200" dirty="0"/>
                    </a:p>
                  </a:txBody>
                  <a:tcPr/>
                </a:tc>
                <a:tc>
                  <a:txBody>
                    <a:bodyPr/>
                    <a:lstStyle/>
                    <a:p>
                      <a:pPr algn="ctr"/>
                      <a:r>
                        <a:rPr lang="en-US" sz="1200" dirty="0"/>
                        <a:t>v</a:t>
                      </a:r>
                      <a:endParaRPr lang="ru-RU" sz="120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469684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824104" y="473739"/>
            <a:ext cx="3532632" cy="2651760"/>
          </a:xfrm>
          <a:prstGeom prst="rect">
            <a:avLst/>
          </a:prstGeom>
        </p:spPr>
      </p:pic>
      <p:sp>
        <p:nvSpPr>
          <p:cNvPr id="15" name="object 11">
            <a:extLst>
              <a:ext uri="{FF2B5EF4-FFF2-40B4-BE49-F238E27FC236}">
                <a16:creationId xmlns:a16="http://schemas.microsoft.com/office/drawing/2014/main" id="{74730ADA-0487-4C55-B0D7-1463262D6FAE}"/>
              </a:ext>
            </a:extLst>
          </p:cNvPr>
          <p:cNvSpPr/>
          <p:nvPr/>
        </p:nvSpPr>
        <p:spPr>
          <a:xfrm>
            <a:off x="4623746" y="2174463"/>
            <a:ext cx="6588751" cy="2981737"/>
          </a:xfrm>
          <a:custGeom>
            <a:avLst/>
            <a:gdLst/>
            <a:ahLst/>
            <a:cxnLst/>
            <a:rect l="l" t="t" r="r" b="b"/>
            <a:pathLst>
              <a:path w="2286000" h="972819">
                <a:moveTo>
                  <a:pt x="2123948" y="0"/>
                </a:moveTo>
                <a:lnTo>
                  <a:pt x="162051" y="0"/>
                </a:lnTo>
                <a:lnTo>
                  <a:pt x="118959" y="5786"/>
                </a:lnTo>
                <a:lnTo>
                  <a:pt x="80245" y="22116"/>
                </a:lnTo>
                <a:lnTo>
                  <a:pt x="47450" y="47450"/>
                </a:lnTo>
                <a:lnTo>
                  <a:pt x="22116" y="80245"/>
                </a:lnTo>
                <a:lnTo>
                  <a:pt x="5786" y="118959"/>
                </a:lnTo>
                <a:lnTo>
                  <a:pt x="0" y="162051"/>
                </a:lnTo>
                <a:lnTo>
                  <a:pt x="0" y="810260"/>
                </a:lnTo>
                <a:lnTo>
                  <a:pt x="5786" y="853352"/>
                </a:lnTo>
                <a:lnTo>
                  <a:pt x="22116" y="892066"/>
                </a:lnTo>
                <a:lnTo>
                  <a:pt x="47450" y="924861"/>
                </a:lnTo>
                <a:lnTo>
                  <a:pt x="80245" y="950195"/>
                </a:lnTo>
                <a:lnTo>
                  <a:pt x="118959" y="966525"/>
                </a:lnTo>
                <a:lnTo>
                  <a:pt x="162051" y="972312"/>
                </a:lnTo>
                <a:lnTo>
                  <a:pt x="2123948" y="972312"/>
                </a:lnTo>
                <a:lnTo>
                  <a:pt x="2167040" y="966525"/>
                </a:lnTo>
                <a:lnTo>
                  <a:pt x="2205754" y="950195"/>
                </a:lnTo>
                <a:lnTo>
                  <a:pt x="2238549" y="924861"/>
                </a:lnTo>
                <a:lnTo>
                  <a:pt x="2263883" y="892066"/>
                </a:lnTo>
                <a:lnTo>
                  <a:pt x="2280213" y="853352"/>
                </a:lnTo>
                <a:lnTo>
                  <a:pt x="2286000" y="810260"/>
                </a:lnTo>
                <a:lnTo>
                  <a:pt x="2286000" y="162051"/>
                </a:lnTo>
                <a:lnTo>
                  <a:pt x="2280213" y="118959"/>
                </a:lnTo>
                <a:lnTo>
                  <a:pt x="2263883" y="80245"/>
                </a:lnTo>
                <a:lnTo>
                  <a:pt x="2238549" y="47450"/>
                </a:lnTo>
                <a:lnTo>
                  <a:pt x="2205754" y="22116"/>
                </a:lnTo>
                <a:lnTo>
                  <a:pt x="2167040" y="5786"/>
                </a:lnTo>
                <a:lnTo>
                  <a:pt x="2123948" y="0"/>
                </a:lnTo>
                <a:close/>
              </a:path>
            </a:pathLst>
          </a:custGeom>
          <a:solidFill>
            <a:schemeClr val="accent2">
              <a:lumMod val="20000"/>
              <a:lumOff val="80000"/>
            </a:schemeClr>
          </a:solidFill>
          <a:ln>
            <a:solidFill>
              <a:schemeClr val="accent6">
                <a:lumMod val="60000"/>
                <a:lumOff val="40000"/>
              </a:schemeClr>
            </a:solidFill>
          </a:ln>
        </p:spPr>
        <p:txBody>
          <a:bodyPr wrap="square" lIns="0" tIns="0" rIns="0" bIns="0" rtlCol="0"/>
          <a:lstStyle/>
          <a:p>
            <a:pPr>
              <a:defRPr/>
            </a:pPr>
            <a:r>
              <a:rPr kumimoji="0" lang="ru-RU" sz="1800" b="0" i="0" u="none" strike="noStrike" kern="1200" cap="none" spc="0" normalizeH="0" baseline="0" noProof="0" dirty="0">
                <a:ln>
                  <a:noFill/>
                </a:ln>
                <a:solidFill>
                  <a:prstClr val="black"/>
                </a:solidFill>
                <a:effectLst/>
                <a:uLnTx/>
                <a:uFillTx/>
                <a:latin typeface="Garamond" panose="02020404030301010803"/>
                <a:ea typeface="+mn-ea"/>
                <a:cs typeface="+mn-cs"/>
              </a:rPr>
              <a:t> </a:t>
            </a:r>
            <a:r>
              <a:rPr kumimoji="0" lang="ru-RU" sz="2000" b="1" i="0" u="none" strike="noStrike" kern="1200" cap="none" spc="0" normalizeH="0" baseline="0" noProof="0" dirty="0">
                <a:ln>
                  <a:noFill/>
                </a:ln>
                <a:solidFill>
                  <a:prstClr val="black"/>
                </a:solidFill>
                <a:effectLst/>
                <a:uLnTx/>
                <a:uFillTx/>
                <a:latin typeface="Garamond" panose="02020404030301010803"/>
                <a:ea typeface="+mn-ea"/>
                <a:cs typeface="+mn-cs"/>
              </a:rPr>
              <a:t>Второй вопрос к заданию </a:t>
            </a:r>
            <a:r>
              <a:rPr kumimoji="0" lang="ru-RU" sz="1600" b="0" i="0" u="none" strike="noStrike" kern="1200" cap="none" spc="0" normalizeH="0" baseline="0" noProof="0" dirty="0">
                <a:ln>
                  <a:noFill/>
                </a:ln>
                <a:solidFill>
                  <a:prstClr val="black"/>
                </a:solidFill>
                <a:effectLst/>
                <a:uLnTx/>
                <a:uFillTx/>
                <a:latin typeface="Garamond" panose="02020404030301010803"/>
                <a:ea typeface="+mn-ea"/>
                <a:cs typeface="+mn-cs"/>
              </a:rPr>
              <a:t>Составьте кластер</a:t>
            </a:r>
            <a:r>
              <a:rPr lang="ru-RU" sz="1600" dirty="0">
                <a:solidFill>
                  <a:prstClr val="black"/>
                </a:solidFill>
                <a:latin typeface="Garamond" panose="02020404030301010803"/>
              </a:rPr>
              <a:t> «Кем является Порфирий Афанасьев?». </a:t>
            </a:r>
            <a:r>
              <a:rPr kumimoji="0" lang="ru-RU" sz="1600" b="1" i="0" u="none" strike="noStrike" kern="1200" cap="none" spc="0" normalizeH="0" baseline="0" noProof="0" dirty="0">
                <a:ln>
                  <a:noFill/>
                </a:ln>
                <a:solidFill>
                  <a:prstClr val="black"/>
                </a:solidFill>
                <a:effectLst/>
                <a:uLnTx/>
                <a:uFillTx/>
                <a:latin typeface="Garamond" panose="02020404030301010803"/>
                <a:ea typeface="+mn-ea"/>
                <a:cs typeface="+mn-cs"/>
              </a:rPr>
              <a:t>За каждый правильный ответ – 1 балл (всего: 5).</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ru-RU" sz="16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ru-RU" sz="2000" b="1" dirty="0">
                <a:solidFill>
                  <a:prstClr val="black"/>
                </a:solidFill>
                <a:latin typeface="Garamond" panose="02020404030301010803"/>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ru-RU" sz="2000" b="1" dirty="0">
                <a:solidFill>
                  <a:prstClr val="black"/>
                </a:solidFill>
                <a:latin typeface="Garamond" panose="02020404030301010803"/>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ru-RU" sz="2000" b="1" dirty="0">
              <a:solidFill>
                <a:prstClr val="black"/>
              </a:solidFill>
              <a:latin typeface="Garamond" panose="02020404030301010803"/>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2000" b="1" dirty="0">
              <a:solidFill>
                <a:prstClr val="black"/>
              </a:solidFill>
              <a:latin typeface="Garamond" panose="02020404030301010803"/>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2000" b="1" dirty="0">
              <a:solidFill>
                <a:prstClr val="black"/>
              </a:solidFill>
              <a:latin typeface="Garamond" panose="02020404030301010803"/>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ru-RU" sz="2000" b="1" dirty="0">
              <a:solidFill>
                <a:prstClr val="black"/>
              </a:solidFill>
              <a:latin typeface="Garamond" panose="02020404030301010803"/>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ru-RU" sz="2000" b="1" dirty="0">
                <a:solidFill>
                  <a:srgbClr val="FF5050"/>
                </a:solidFill>
                <a:latin typeface="Garamond" panose="02020404030301010803"/>
                <a:hlinkClick r:id="rId3" action="ppaction://hlinksldjump">
                  <a:extLst>
                    <a:ext uri="{A12FA001-AC4F-418D-AE19-62706E023703}">
                      <ahyp:hlinkClr xmlns="" xmlns:ahyp="http://schemas.microsoft.com/office/drawing/2018/hyperlinkcolor" val="tx"/>
                    </a:ext>
                  </a:extLst>
                </a:hlinkClick>
              </a:rPr>
              <a:t>ПРАВИЛЬНЫЙ ОТВЕТ</a:t>
            </a:r>
            <a:endParaRPr kumimoji="0" lang="ru-RU" sz="2000" b="1" i="0" u="none" strike="noStrike" kern="1200" cap="none" spc="0" normalizeH="0" baseline="0" noProof="0" dirty="0">
              <a:ln>
                <a:noFill/>
              </a:ln>
              <a:solidFill>
                <a:srgbClr val="FF5050"/>
              </a:solidFill>
              <a:effectLst/>
              <a:uLnTx/>
              <a:uFillTx/>
              <a:latin typeface="Garamond" panose="02020404030301010803"/>
              <a:ea typeface="+mn-ea"/>
              <a:cs typeface="+mn-cs"/>
            </a:endParaRPr>
          </a:p>
        </p:txBody>
      </p:sp>
      <p:sp>
        <p:nvSpPr>
          <p:cNvPr id="18" name="object 11">
            <a:extLst>
              <a:ext uri="{FF2B5EF4-FFF2-40B4-BE49-F238E27FC236}">
                <a16:creationId xmlns:a16="http://schemas.microsoft.com/office/drawing/2014/main" id="{2FB747BA-3E54-4646-9B94-40876844BBF8}"/>
              </a:ext>
            </a:extLst>
          </p:cNvPr>
          <p:cNvSpPr/>
          <p:nvPr/>
        </p:nvSpPr>
        <p:spPr>
          <a:xfrm>
            <a:off x="8485996" y="5976754"/>
            <a:ext cx="2800081" cy="323687"/>
          </a:xfrm>
          <a:custGeom>
            <a:avLst/>
            <a:gdLst/>
            <a:ahLst/>
            <a:cxnLst/>
            <a:rect l="l" t="t" r="r" b="b"/>
            <a:pathLst>
              <a:path w="2286000" h="972819">
                <a:moveTo>
                  <a:pt x="2123948" y="0"/>
                </a:moveTo>
                <a:lnTo>
                  <a:pt x="162051" y="0"/>
                </a:lnTo>
                <a:lnTo>
                  <a:pt x="118959" y="5786"/>
                </a:lnTo>
                <a:lnTo>
                  <a:pt x="80245" y="22116"/>
                </a:lnTo>
                <a:lnTo>
                  <a:pt x="47450" y="47450"/>
                </a:lnTo>
                <a:lnTo>
                  <a:pt x="22116" y="80245"/>
                </a:lnTo>
                <a:lnTo>
                  <a:pt x="5786" y="118959"/>
                </a:lnTo>
                <a:lnTo>
                  <a:pt x="0" y="162051"/>
                </a:lnTo>
                <a:lnTo>
                  <a:pt x="0" y="810260"/>
                </a:lnTo>
                <a:lnTo>
                  <a:pt x="5786" y="853352"/>
                </a:lnTo>
                <a:lnTo>
                  <a:pt x="22116" y="892066"/>
                </a:lnTo>
                <a:lnTo>
                  <a:pt x="47450" y="924861"/>
                </a:lnTo>
                <a:lnTo>
                  <a:pt x="80245" y="950195"/>
                </a:lnTo>
                <a:lnTo>
                  <a:pt x="118959" y="966525"/>
                </a:lnTo>
                <a:lnTo>
                  <a:pt x="162051" y="972312"/>
                </a:lnTo>
                <a:lnTo>
                  <a:pt x="2123948" y="972312"/>
                </a:lnTo>
                <a:lnTo>
                  <a:pt x="2167040" y="966525"/>
                </a:lnTo>
                <a:lnTo>
                  <a:pt x="2205754" y="950195"/>
                </a:lnTo>
                <a:lnTo>
                  <a:pt x="2238549" y="924861"/>
                </a:lnTo>
                <a:lnTo>
                  <a:pt x="2263883" y="892066"/>
                </a:lnTo>
                <a:lnTo>
                  <a:pt x="2280213" y="853352"/>
                </a:lnTo>
                <a:lnTo>
                  <a:pt x="2286000" y="810260"/>
                </a:lnTo>
                <a:lnTo>
                  <a:pt x="2286000" y="162051"/>
                </a:lnTo>
                <a:lnTo>
                  <a:pt x="2280213" y="118959"/>
                </a:lnTo>
                <a:lnTo>
                  <a:pt x="2263883" y="80245"/>
                </a:lnTo>
                <a:lnTo>
                  <a:pt x="2238549" y="47450"/>
                </a:lnTo>
                <a:lnTo>
                  <a:pt x="2205754" y="22116"/>
                </a:lnTo>
                <a:lnTo>
                  <a:pt x="2167040" y="5786"/>
                </a:lnTo>
                <a:lnTo>
                  <a:pt x="2123948" y="0"/>
                </a:lnTo>
                <a:close/>
              </a:path>
            </a:pathLst>
          </a:custGeom>
          <a:solidFill>
            <a:schemeClr val="accent2">
              <a:lumMod val="20000"/>
              <a:lumOff val="80000"/>
            </a:schemeClr>
          </a:solidFill>
          <a:ln>
            <a:solidFill>
              <a:schemeClr val="accent6">
                <a:lumMod val="60000"/>
                <a:lumOff val="40000"/>
              </a:schemeClr>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Calibri" panose="020F0502020204030204"/>
                <a:ea typeface="+mn-ea"/>
                <a:cs typeface="+mn-cs"/>
              </a:rPr>
              <a:t>Источник: авторское задание</a:t>
            </a:r>
          </a:p>
        </p:txBody>
      </p:sp>
      <p:sp>
        <p:nvSpPr>
          <p:cNvPr id="14" name="Прямоугольник 13">
            <a:extLst>
              <a:ext uri="{FF2B5EF4-FFF2-40B4-BE49-F238E27FC236}">
                <a16:creationId xmlns:a16="http://schemas.microsoft.com/office/drawing/2014/main" id="{A394BBB4-BB59-4E9A-B554-1A6076A753C9}"/>
              </a:ext>
            </a:extLst>
          </p:cNvPr>
          <p:cNvSpPr/>
          <p:nvPr/>
        </p:nvSpPr>
        <p:spPr>
          <a:xfrm>
            <a:off x="6252687" y="473739"/>
            <a:ext cx="4438972" cy="532903"/>
          </a:xfrm>
          <a:prstGeom prst="rect">
            <a:avLst/>
          </a:prstGeom>
        </p:spPr>
        <p:txBody>
          <a:bodyPr wrap="non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28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Родная литература, 5 класс</a:t>
            </a:r>
            <a:endParaRPr kumimoji="0" lang="ru-RU" sz="11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6" name="Прямоугольник 15">
            <a:extLst>
              <a:ext uri="{FF2B5EF4-FFF2-40B4-BE49-F238E27FC236}">
                <a16:creationId xmlns:a16="http://schemas.microsoft.com/office/drawing/2014/main" id="{AA8A32EA-AB01-4DC2-BF47-3EB942809D0C}"/>
              </a:ext>
            </a:extLst>
          </p:cNvPr>
          <p:cNvSpPr/>
          <p:nvPr/>
        </p:nvSpPr>
        <p:spPr>
          <a:xfrm>
            <a:off x="5112172" y="1330308"/>
            <a:ext cx="2033505" cy="532903"/>
          </a:xfrm>
          <a:prstGeom prst="rect">
            <a:avLst/>
          </a:prstGeom>
        </p:spPr>
        <p:txBody>
          <a:bodyPr wrap="non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28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Тема урока:</a:t>
            </a:r>
            <a:endParaRPr kumimoji="0" lang="ru-RU" sz="11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 name="object 11">
            <a:extLst>
              <a:ext uri="{FF2B5EF4-FFF2-40B4-BE49-F238E27FC236}">
                <a16:creationId xmlns:a16="http://schemas.microsoft.com/office/drawing/2014/main" id="{0CB2E3C9-042C-4D5A-892D-03D92F5A5B83}"/>
              </a:ext>
            </a:extLst>
          </p:cNvPr>
          <p:cNvSpPr/>
          <p:nvPr/>
        </p:nvSpPr>
        <p:spPr>
          <a:xfrm>
            <a:off x="401456" y="5332943"/>
            <a:ext cx="6388798" cy="1611308"/>
          </a:xfrm>
          <a:custGeom>
            <a:avLst/>
            <a:gdLst/>
            <a:ahLst/>
            <a:cxnLst/>
            <a:rect l="l" t="t" r="r" b="b"/>
            <a:pathLst>
              <a:path w="2286000" h="972819">
                <a:moveTo>
                  <a:pt x="2123948" y="0"/>
                </a:moveTo>
                <a:lnTo>
                  <a:pt x="162051" y="0"/>
                </a:lnTo>
                <a:lnTo>
                  <a:pt x="118959" y="5786"/>
                </a:lnTo>
                <a:lnTo>
                  <a:pt x="80245" y="22116"/>
                </a:lnTo>
                <a:lnTo>
                  <a:pt x="47450" y="47450"/>
                </a:lnTo>
                <a:lnTo>
                  <a:pt x="22116" y="80245"/>
                </a:lnTo>
                <a:lnTo>
                  <a:pt x="5786" y="118959"/>
                </a:lnTo>
                <a:lnTo>
                  <a:pt x="0" y="162051"/>
                </a:lnTo>
                <a:lnTo>
                  <a:pt x="0" y="810260"/>
                </a:lnTo>
                <a:lnTo>
                  <a:pt x="5786" y="853352"/>
                </a:lnTo>
                <a:lnTo>
                  <a:pt x="22116" y="892066"/>
                </a:lnTo>
                <a:lnTo>
                  <a:pt x="47450" y="924861"/>
                </a:lnTo>
                <a:lnTo>
                  <a:pt x="80245" y="950195"/>
                </a:lnTo>
                <a:lnTo>
                  <a:pt x="118959" y="966525"/>
                </a:lnTo>
                <a:lnTo>
                  <a:pt x="162051" y="972312"/>
                </a:lnTo>
                <a:lnTo>
                  <a:pt x="2123948" y="972312"/>
                </a:lnTo>
                <a:lnTo>
                  <a:pt x="2167040" y="966525"/>
                </a:lnTo>
                <a:lnTo>
                  <a:pt x="2205754" y="950195"/>
                </a:lnTo>
                <a:lnTo>
                  <a:pt x="2238549" y="924861"/>
                </a:lnTo>
                <a:lnTo>
                  <a:pt x="2263883" y="892066"/>
                </a:lnTo>
                <a:lnTo>
                  <a:pt x="2280213" y="853352"/>
                </a:lnTo>
                <a:lnTo>
                  <a:pt x="2286000" y="810260"/>
                </a:lnTo>
                <a:lnTo>
                  <a:pt x="2286000" y="162051"/>
                </a:lnTo>
                <a:lnTo>
                  <a:pt x="2280213" y="118959"/>
                </a:lnTo>
                <a:lnTo>
                  <a:pt x="2263883" y="80245"/>
                </a:lnTo>
                <a:lnTo>
                  <a:pt x="2238549" y="47450"/>
                </a:lnTo>
                <a:lnTo>
                  <a:pt x="2205754" y="22116"/>
                </a:lnTo>
                <a:lnTo>
                  <a:pt x="2167040" y="5786"/>
                </a:lnTo>
                <a:lnTo>
                  <a:pt x="2123948" y="0"/>
                </a:lnTo>
                <a:close/>
              </a:path>
            </a:pathLst>
          </a:custGeom>
          <a:solidFill>
            <a:schemeClr val="accent2">
              <a:lumMod val="20000"/>
              <a:lumOff val="80000"/>
            </a:schemeClr>
          </a:solidFill>
          <a:ln>
            <a:solidFill>
              <a:schemeClr val="accent6">
                <a:lumMod val="60000"/>
                <a:lumOff val="40000"/>
              </a:schemeClr>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ru-RU" sz="1600" b="1" i="0" u="none" strike="noStrike" kern="1200" cap="none" spc="0" normalizeH="0" baseline="0" noProof="0" dirty="0">
              <a:ln>
                <a:noFill/>
              </a:ln>
              <a:solidFill>
                <a:prstClr val="black"/>
              </a:solidFill>
              <a:effectLst/>
              <a:uLnTx/>
              <a:uFillTx/>
              <a:latin typeface="Garamond" panose="02020404030301010803"/>
              <a:ea typeface="+mn-ea"/>
              <a:cs typeface="+mn-cs"/>
            </a:endParaRPr>
          </a:p>
          <a:p>
            <a:pPr lvl="0">
              <a:defRPr/>
            </a:pPr>
            <a:r>
              <a:rPr kumimoji="0" lang="ru-RU" sz="1600" b="1" i="0" u="none" strike="noStrike" kern="1200" cap="none" spc="0" normalizeH="0" baseline="0" noProof="0" dirty="0">
                <a:ln>
                  <a:noFill/>
                </a:ln>
                <a:solidFill>
                  <a:prstClr val="black"/>
                </a:solidFill>
                <a:effectLst/>
                <a:uLnTx/>
                <a:uFillTx/>
                <a:latin typeface="Garamond" panose="02020404030301010803"/>
                <a:ea typeface="+mn-ea"/>
                <a:cs typeface="+mn-cs"/>
              </a:rPr>
              <a:t>ПЛАНИРУЕМЫЕ РЕЗУЛЬТАТЫ</a:t>
            </a:r>
            <a:r>
              <a:rPr kumimoji="0" lang="ru-RU" sz="1200" b="1" i="0" u="none" strike="noStrike" kern="1200" cap="none" spc="0" normalizeH="0" baseline="0" noProof="0" dirty="0">
                <a:ln>
                  <a:noFill/>
                </a:ln>
                <a:solidFill>
                  <a:prstClr val="black"/>
                </a:solidFill>
                <a:effectLst/>
                <a:uLnTx/>
                <a:uFillTx/>
                <a:latin typeface="Garamond" panose="02020404030301010803"/>
              </a:rPr>
              <a:t>: </a:t>
            </a:r>
            <a:r>
              <a:rPr kumimoji="0" lang="ru-RU" sz="1600" b="1" i="0" u="none" strike="noStrike" kern="1200" cap="none" spc="0" normalizeH="0" baseline="0" noProof="0" dirty="0">
                <a:ln>
                  <a:noFill/>
                </a:ln>
                <a:solidFill>
                  <a:prstClr val="black"/>
                </a:solidFill>
                <a:effectLst/>
                <a:uLnTx/>
                <a:uFillTx/>
                <a:latin typeface="Garamond" panose="02020404030301010803"/>
              </a:rPr>
              <a:t>Личностные:</a:t>
            </a:r>
            <a:r>
              <a:rPr kumimoji="0" lang="ru-RU" sz="1200" b="1" i="0" u="none" strike="noStrike" kern="1200" cap="none" spc="0" normalizeH="0" baseline="0" noProof="0" dirty="0">
                <a:ln>
                  <a:noFill/>
                </a:ln>
                <a:solidFill>
                  <a:prstClr val="black"/>
                </a:solidFill>
                <a:effectLst/>
                <a:uLnTx/>
                <a:uFillTx/>
                <a:latin typeface="Garamond" panose="02020404030301010803"/>
              </a:rPr>
              <a:t> </a:t>
            </a:r>
            <a:r>
              <a:rPr lang="ru-RU" sz="1200" b="1" dirty="0">
                <a:solidFill>
                  <a:prstClr val="black"/>
                </a:solidFill>
                <a:latin typeface="Garamond" panose="02020404030301010803"/>
              </a:rPr>
              <a:t>проявление ценностного отношения к научным и культурным достижениям родной страны</a:t>
            </a:r>
            <a:r>
              <a:rPr lang="en-US" sz="1200" b="1" dirty="0">
                <a:solidFill>
                  <a:prstClr val="black"/>
                </a:solidFill>
                <a:latin typeface="Garamond" panose="02020404030301010803"/>
              </a:rPr>
              <a:t>.</a:t>
            </a:r>
            <a:endParaRPr kumimoji="0" lang="ru-RU" sz="1200" b="0" i="0" u="none" strike="noStrike" kern="1200" cap="none" spc="0" normalizeH="0" baseline="0" noProof="0" dirty="0">
              <a:ln>
                <a:noFill/>
              </a:ln>
              <a:solidFill>
                <a:prstClr val="black"/>
              </a:solidFill>
              <a:effectLst/>
              <a:uLnTx/>
              <a:uFillTx/>
              <a:latin typeface="Garamond" panose="02020404030301010803"/>
            </a:endParaRPr>
          </a:p>
          <a:p>
            <a:pPr lvl="0" defTabSz="914400">
              <a:defRPr/>
            </a:pPr>
            <a:r>
              <a:rPr kumimoji="0" lang="ru-RU" sz="1600" b="1" i="0" u="none" strike="noStrike" kern="1200" cap="none" spc="0" normalizeH="0" baseline="0" noProof="0" dirty="0">
                <a:ln>
                  <a:noFill/>
                </a:ln>
                <a:solidFill>
                  <a:prstClr val="black"/>
                </a:solidFill>
                <a:effectLst/>
                <a:uLnTx/>
                <a:uFillTx/>
                <a:latin typeface="Garamond" panose="02020404030301010803"/>
              </a:rPr>
              <a:t>Метапредметные:</a:t>
            </a:r>
            <a:r>
              <a:rPr kumimoji="0" lang="ru-RU" sz="1200" b="1" i="0" u="none" strike="noStrike" kern="1200" cap="none" spc="0" normalizeH="0" baseline="0" noProof="0" dirty="0">
                <a:ln>
                  <a:noFill/>
                </a:ln>
                <a:solidFill>
                  <a:prstClr val="black"/>
                </a:solidFill>
                <a:effectLst/>
                <a:uLnTx/>
                <a:uFillTx/>
                <a:latin typeface="Garamond" panose="02020404030301010803"/>
              </a:rPr>
              <a:t> </a:t>
            </a:r>
            <a:r>
              <a:rPr lang="ru-RU" sz="1200" b="1" dirty="0">
                <a:solidFill>
                  <a:prstClr val="black"/>
                </a:solidFill>
                <a:latin typeface="Garamond" panose="02020404030301010803"/>
              </a:rPr>
              <a:t>анализировать, систематизировать и интерпретировать информацию различного вида, давать оценку ее соответствия цели информационного поиска</a:t>
            </a:r>
            <a:r>
              <a:rPr lang="en-US" sz="1200" b="1" dirty="0">
                <a:solidFill>
                  <a:prstClr val="black"/>
                </a:solidFill>
                <a:latin typeface="Garamond" panose="02020404030301010803"/>
              </a:rPr>
              <a:t>.</a:t>
            </a:r>
            <a:endParaRPr lang="ru-RU" sz="1200" b="1" dirty="0">
              <a:solidFill>
                <a:prstClr val="black"/>
              </a:solidFill>
              <a:latin typeface="Garamond" panose="02020404030301010803"/>
            </a:endParaRPr>
          </a:p>
          <a:p>
            <a:pPr lvl="0" defTabSz="914400">
              <a:defRPr/>
            </a:pPr>
            <a:r>
              <a:rPr kumimoji="0" lang="ru-RU" sz="1600" b="1" i="0" u="none" strike="noStrike" kern="1200" cap="none" spc="0" normalizeH="0" baseline="0" noProof="0" dirty="0">
                <a:ln>
                  <a:noFill/>
                </a:ln>
                <a:solidFill>
                  <a:prstClr val="black"/>
                </a:solidFill>
                <a:effectLst/>
                <a:uLnTx/>
                <a:uFillTx/>
                <a:latin typeface="Garamond" panose="02020404030301010803"/>
                <a:ea typeface="+mn-ea"/>
                <a:cs typeface="+mn-cs"/>
              </a:rPr>
              <a:t>Предметные: </a:t>
            </a:r>
            <a:r>
              <a:rPr lang="ru-RU" sz="1200" b="1" dirty="0">
                <a:solidFill>
                  <a:prstClr val="black"/>
                </a:solidFill>
                <a:latin typeface="Garamond" panose="02020404030301010803"/>
              </a:rPr>
              <a:t>отвечать на вопросы по прочитанному произведению.</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2" name="Овал 1">
            <a:extLst>
              <a:ext uri="{FF2B5EF4-FFF2-40B4-BE49-F238E27FC236}">
                <a16:creationId xmlns:a16="http://schemas.microsoft.com/office/drawing/2014/main" id="{DAB02B3B-14D0-47A3-8273-D2B3797ED8F0}"/>
              </a:ext>
            </a:extLst>
          </p:cNvPr>
          <p:cNvSpPr/>
          <p:nvPr/>
        </p:nvSpPr>
        <p:spPr>
          <a:xfrm>
            <a:off x="7505565" y="2876730"/>
            <a:ext cx="1613212" cy="7385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a:latin typeface="Times New Roman" panose="02020603050405020304" pitchFamily="18" charset="0"/>
                <a:cs typeface="Times New Roman" panose="02020603050405020304" pitchFamily="18" charset="0"/>
              </a:rPr>
              <a:t>Порфирий Афанасьев</a:t>
            </a:r>
          </a:p>
        </p:txBody>
      </p:sp>
      <p:cxnSp>
        <p:nvCxnSpPr>
          <p:cNvPr id="5" name="Прямая соединительная линия 4">
            <a:extLst>
              <a:ext uri="{FF2B5EF4-FFF2-40B4-BE49-F238E27FC236}">
                <a16:creationId xmlns:a16="http://schemas.microsoft.com/office/drawing/2014/main" id="{837C60AE-6D97-4644-AA0E-BF5220E879FF}"/>
              </a:ext>
            </a:extLst>
          </p:cNvPr>
          <p:cNvCxnSpPr/>
          <p:nvPr/>
        </p:nvCxnSpPr>
        <p:spPr>
          <a:xfrm>
            <a:off x="9099319" y="3587280"/>
            <a:ext cx="419449" cy="1245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a:extLst>
              <a:ext uri="{FF2B5EF4-FFF2-40B4-BE49-F238E27FC236}">
                <a16:creationId xmlns:a16="http://schemas.microsoft.com/office/drawing/2014/main" id="{F8F86E6A-C040-48AC-BFB8-15CB30A335E5}"/>
              </a:ext>
            </a:extLst>
          </p:cNvPr>
          <p:cNvCxnSpPr/>
          <p:nvPr/>
        </p:nvCxnSpPr>
        <p:spPr>
          <a:xfrm flipV="1">
            <a:off x="9195078" y="3058386"/>
            <a:ext cx="419449" cy="67112"/>
          </a:xfrm>
          <a:prstGeom prst="line">
            <a:avLst/>
          </a:prstGeom>
        </p:spPr>
        <p:style>
          <a:lnRef idx="1">
            <a:schemeClr val="accent1"/>
          </a:lnRef>
          <a:fillRef idx="0">
            <a:schemeClr val="accent1"/>
          </a:fillRef>
          <a:effectRef idx="0">
            <a:schemeClr val="accent1"/>
          </a:effectRef>
          <a:fontRef idx="minor">
            <a:schemeClr val="tx1"/>
          </a:fontRef>
        </p:style>
      </p:cxnSp>
      <p:pic>
        <p:nvPicPr>
          <p:cNvPr id="9" name="Рисунок 8">
            <a:extLst>
              <a:ext uri="{FF2B5EF4-FFF2-40B4-BE49-F238E27FC236}">
                <a16:creationId xmlns:a16="http://schemas.microsoft.com/office/drawing/2014/main" id="{9A7FBDF5-F2C4-4A7C-9010-C12193398709}"/>
              </a:ext>
            </a:extLst>
          </p:cNvPr>
          <p:cNvPicPr>
            <a:picLocks noChangeAspect="1"/>
          </p:cNvPicPr>
          <p:nvPr/>
        </p:nvPicPr>
        <p:blipFill>
          <a:blip r:embed="rId4"/>
          <a:stretch>
            <a:fillRect/>
          </a:stretch>
        </p:blipFill>
        <p:spPr>
          <a:xfrm rot="5400000">
            <a:off x="8215473" y="3941980"/>
            <a:ext cx="432854" cy="85351"/>
          </a:xfrm>
          <a:prstGeom prst="rect">
            <a:avLst/>
          </a:prstGeom>
        </p:spPr>
      </p:pic>
      <p:pic>
        <p:nvPicPr>
          <p:cNvPr id="10" name="Рисунок 9">
            <a:extLst>
              <a:ext uri="{FF2B5EF4-FFF2-40B4-BE49-F238E27FC236}">
                <a16:creationId xmlns:a16="http://schemas.microsoft.com/office/drawing/2014/main" id="{81D4CA5B-7C8D-429E-9DB5-481379E9E707}"/>
              </a:ext>
            </a:extLst>
          </p:cNvPr>
          <p:cNvPicPr>
            <a:picLocks noChangeAspect="1"/>
          </p:cNvPicPr>
          <p:nvPr/>
        </p:nvPicPr>
        <p:blipFill>
          <a:blip r:embed="rId4"/>
          <a:stretch>
            <a:fillRect/>
          </a:stretch>
        </p:blipFill>
        <p:spPr>
          <a:xfrm rot="18901282">
            <a:off x="7355814" y="3927703"/>
            <a:ext cx="432854" cy="85351"/>
          </a:xfrm>
          <a:prstGeom prst="rect">
            <a:avLst/>
          </a:prstGeom>
        </p:spPr>
      </p:pic>
      <p:pic>
        <p:nvPicPr>
          <p:cNvPr id="11" name="Рисунок 10">
            <a:extLst>
              <a:ext uri="{FF2B5EF4-FFF2-40B4-BE49-F238E27FC236}">
                <a16:creationId xmlns:a16="http://schemas.microsoft.com/office/drawing/2014/main" id="{902C674D-FB92-4DD7-81A9-241A30CE0C46}"/>
              </a:ext>
            </a:extLst>
          </p:cNvPr>
          <p:cNvPicPr>
            <a:picLocks noChangeAspect="1"/>
          </p:cNvPicPr>
          <p:nvPr/>
        </p:nvPicPr>
        <p:blipFill>
          <a:blip r:embed="rId4"/>
          <a:stretch>
            <a:fillRect/>
          </a:stretch>
        </p:blipFill>
        <p:spPr>
          <a:xfrm rot="20832079">
            <a:off x="6888604" y="3506103"/>
            <a:ext cx="432854" cy="85351"/>
          </a:xfrm>
          <a:prstGeom prst="rect">
            <a:avLst/>
          </a:prstGeom>
        </p:spPr>
      </p:pic>
      <p:sp>
        <p:nvSpPr>
          <p:cNvPr id="3" name="Прямоугольник 2"/>
          <p:cNvSpPr/>
          <p:nvPr/>
        </p:nvSpPr>
        <p:spPr>
          <a:xfrm>
            <a:off x="7145677" y="1443741"/>
            <a:ext cx="3855543" cy="369332"/>
          </a:xfrm>
          <a:prstGeom prst="rect">
            <a:avLst/>
          </a:prstGeom>
        </p:spPr>
        <p:txBody>
          <a:bodyPr wrap="none">
            <a:spAutoFit/>
          </a:bodyPr>
          <a:lstStyle/>
          <a:p>
            <a:pPr lvl="0">
              <a:defRPr/>
            </a:pPr>
            <a:r>
              <a:rPr lang="ru-RU" b="1" dirty="0">
                <a:solidFill>
                  <a:srgbClr val="800000"/>
                </a:solidFill>
                <a:latin typeface="Comic Sans MS" panose="030F0702030302020204" pitchFamily="66" charset="0"/>
              </a:rPr>
              <a:t>Поэзия Порфирия Афанасьева </a:t>
            </a:r>
          </a:p>
        </p:txBody>
      </p:sp>
    </p:spTree>
    <p:extLst>
      <p:ext uri="{BB962C8B-B14F-4D97-AF65-F5344CB8AC3E}">
        <p14:creationId xmlns:p14="http://schemas.microsoft.com/office/powerpoint/2010/main" val="3487172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824104" y="473739"/>
            <a:ext cx="3532632" cy="2651760"/>
          </a:xfrm>
          <a:prstGeom prst="rect">
            <a:avLst/>
          </a:prstGeom>
        </p:spPr>
      </p:pic>
      <p:sp>
        <p:nvSpPr>
          <p:cNvPr id="15" name="object 11">
            <a:extLst>
              <a:ext uri="{FF2B5EF4-FFF2-40B4-BE49-F238E27FC236}">
                <a16:creationId xmlns:a16="http://schemas.microsoft.com/office/drawing/2014/main" id="{74730ADA-0487-4C55-B0D7-1463262D6FAE}"/>
              </a:ext>
            </a:extLst>
          </p:cNvPr>
          <p:cNvSpPr/>
          <p:nvPr/>
        </p:nvSpPr>
        <p:spPr>
          <a:xfrm>
            <a:off x="4623746" y="2174463"/>
            <a:ext cx="6588751" cy="2981737"/>
          </a:xfrm>
          <a:custGeom>
            <a:avLst/>
            <a:gdLst/>
            <a:ahLst/>
            <a:cxnLst/>
            <a:rect l="l" t="t" r="r" b="b"/>
            <a:pathLst>
              <a:path w="2286000" h="972819">
                <a:moveTo>
                  <a:pt x="2123948" y="0"/>
                </a:moveTo>
                <a:lnTo>
                  <a:pt x="162051" y="0"/>
                </a:lnTo>
                <a:lnTo>
                  <a:pt x="118959" y="5786"/>
                </a:lnTo>
                <a:lnTo>
                  <a:pt x="80245" y="22116"/>
                </a:lnTo>
                <a:lnTo>
                  <a:pt x="47450" y="47450"/>
                </a:lnTo>
                <a:lnTo>
                  <a:pt x="22116" y="80245"/>
                </a:lnTo>
                <a:lnTo>
                  <a:pt x="5786" y="118959"/>
                </a:lnTo>
                <a:lnTo>
                  <a:pt x="0" y="162051"/>
                </a:lnTo>
                <a:lnTo>
                  <a:pt x="0" y="810260"/>
                </a:lnTo>
                <a:lnTo>
                  <a:pt x="5786" y="853352"/>
                </a:lnTo>
                <a:lnTo>
                  <a:pt x="22116" y="892066"/>
                </a:lnTo>
                <a:lnTo>
                  <a:pt x="47450" y="924861"/>
                </a:lnTo>
                <a:lnTo>
                  <a:pt x="80245" y="950195"/>
                </a:lnTo>
                <a:lnTo>
                  <a:pt x="118959" y="966525"/>
                </a:lnTo>
                <a:lnTo>
                  <a:pt x="162051" y="972312"/>
                </a:lnTo>
                <a:lnTo>
                  <a:pt x="2123948" y="972312"/>
                </a:lnTo>
                <a:lnTo>
                  <a:pt x="2167040" y="966525"/>
                </a:lnTo>
                <a:lnTo>
                  <a:pt x="2205754" y="950195"/>
                </a:lnTo>
                <a:lnTo>
                  <a:pt x="2238549" y="924861"/>
                </a:lnTo>
                <a:lnTo>
                  <a:pt x="2263883" y="892066"/>
                </a:lnTo>
                <a:lnTo>
                  <a:pt x="2280213" y="853352"/>
                </a:lnTo>
                <a:lnTo>
                  <a:pt x="2286000" y="810260"/>
                </a:lnTo>
                <a:lnTo>
                  <a:pt x="2286000" y="162051"/>
                </a:lnTo>
                <a:lnTo>
                  <a:pt x="2280213" y="118959"/>
                </a:lnTo>
                <a:lnTo>
                  <a:pt x="2263883" y="80245"/>
                </a:lnTo>
                <a:lnTo>
                  <a:pt x="2238549" y="47450"/>
                </a:lnTo>
                <a:lnTo>
                  <a:pt x="2205754" y="22116"/>
                </a:lnTo>
                <a:lnTo>
                  <a:pt x="2167040" y="5786"/>
                </a:lnTo>
                <a:lnTo>
                  <a:pt x="2123948" y="0"/>
                </a:lnTo>
                <a:close/>
              </a:path>
            </a:pathLst>
          </a:custGeom>
          <a:solidFill>
            <a:schemeClr val="accent2">
              <a:lumMod val="20000"/>
              <a:lumOff val="80000"/>
            </a:schemeClr>
          </a:solidFill>
          <a:ln>
            <a:solidFill>
              <a:schemeClr val="accent6">
                <a:lumMod val="60000"/>
                <a:lumOff val="40000"/>
              </a:schemeClr>
            </a:solidFill>
          </a:ln>
        </p:spPr>
        <p:txBody>
          <a:bodyPr wrap="square" lIns="0" tIns="0" rIns="0" bIns="0" rtlCol="0"/>
          <a:lstStyle/>
          <a:p>
            <a:pPr>
              <a:defRPr/>
            </a:pPr>
            <a:r>
              <a:rPr kumimoji="0" lang="ru-RU" sz="1800" b="0" i="0" u="none" strike="noStrike" kern="1200" cap="none" spc="0" normalizeH="0" baseline="0" noProof="0" dirty="0">
                <a:ln>
                  <a:noFill/>
                </a:ln>
                <a:solidFill>
                  <a:prstClr val="black"/>
                </a:solidFill>
                <a:effectLst/>
                <a:uLnTx/>
                <a:uFillTx/>
                <a:latin typeface="Garamond" panose="02020404030301010803"/>
                <a:ea typeface="+mn-ea"/>
                <a:cs typeface="+mn-cs"/>
              </a:rPr>
              <a:t> </a:t>
            </a:r>
            <a:r>
              <a:rPr kumimoji="0" lang="ru-RU" sz="2000" b="1" i="0" u="none" strike="noStrike" kern="1200" cap="none" spc="0" normalizeH="0" baseline="0" noProof="0" dirty="0">
                <a:ln>
                  <a:noFill/>
                </a:ln>
                <a:solidFill>
                  <a:prstClr val="black"/>
                </a:solidFill>
                <a:effectLst/>
                <a:uLnTx/>
                <a:uFillTx/>
                <a:latin typeface="Garamond" panose="02020404030301010803"/>
                <a:ea typeface="+mn-ea"/>
                <a:cs typeface="+mn-cs"/>
              </a:rPr>
              <a:t>Второй вопрос к заданию </a:t>
            </a:r>
            <a:r>
              <a:rPr kumimoji="0" lang="ru-RU" sz="1600" b="0" i="0" u="none" strike="noStrike" kern="1200" cap="none" spc="0" normalizeH="0" baseline="0" noProof="0" dirty="0">
                <a:ln>
                  <a:noFill/>
                </a:ln>
                <a:solidFill>
                  <a:prstClr val="black"/>
                </a:solidFill>
                <a:effectLst/>
                <a:uLnTx/>
                <a:uFillTx/>
                <a:latin typeface="Garamond" panose="02020404030301010803"/>
                <a:ea typeface="+mn-ea"/>
                <a:cs typeface="+mn-cs"/>
              </a:rPr>
              <a:t>Составьте кластер</a:t>
            </a:r>
            <a:r>
              <a:rPr lang="ru-RU" sz="1600" dirty="0">
                <a:solidFill>
                  <a:prstClr val="black"/>
                </a:solidFill>
                <a:latin typeface="Garamond" panose="02020404030301010803"/>
              </a:rPr>
              <a:t> «Кем является Порфирий Афанасьев?» </a:t>
            </a:r>
            <a:r>
              <a:rPr kumimoji="0" lang="ru-RU" sz="1600" b="1" i="0" u="none" strike="noStrike" kern="1200" cap="none" spc="0" normalizeH="0" baseline="0" noProof="0" dirty="0">
                <a:ln>
                  <a:noFill/>
                </a:ln>
                <a:solidFill>
                  <a:prstClr val="black"/>
                </a:solidFill>
                <a:effectLst/>
                <a:uLnTx/>
                <a:uFillTx/>
                <a:latin typeface="Garamond" panose="02020404030301010803"/>
                <a:ea typeface="+mn-ea"/>
                <a:cs typeface="+mn-cs"/>
              </a:rPr>
              <a:t>За каждый правильный ответ – 1 балл (всего: 5).</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ru-RU" sz="16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ru-RU" sz="2000" b="1" dirty="0">
                <a:solidFill>
                  <a:prstClr val="black"/>
                </a:solidFill>
                <a:latin typeface="Garamond" panose="02020404030301010803"/>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ru-RU" sz="2000" b="1" dirty="0">
                <a:solidFill>
                  <a:prstClr val="black"/>
                </a:solidFill>
                <a:latin typeface="Garamond" panose="02020404030301010803"/>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ru-RU" sz="2000" b="1" dirty="0">
              <a:solidFill>
                <a:prstClr val="black"/>
              </a:solidFill>
              <a:latin typeface="Garamond" panose="02020404030301010803"/>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2000" b="1" dirty="0">
              <a:solidFill>
                <a:prstClr val="black"/>
              </a:solidFill>
              <a:latin typeface="Garamond" panose="02020404030301010803"/>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2000" b="1" dirty="0">
              <a:solidFill>
                <a:prstClr val="black"/>
              </a:solidFill>
              <a:latin typeface="Garamond" panose="02020404030301010803"/>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ru-RU" sz="2000" b="1" dirty="0">
                <a:solidFill>
                  <a:prstClr val="black"/>
                </a:solidFill>
                <a:latin typeface="Garamond" panose="02020404030301010803"/>
              </a:rPr>
              <a:t>ПРАВИЛЬНЫЙ ОТВЕТ </a:t>
            </a:r>
            <a:endParaRPr kumimoji="0" lang="ru-RU" sz="2000" b="1"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18" name="object 11">
            <a:extLst>
              <a:ext uri="{FF2B5EF4-FFF2-40B4-BE49-F238E27FC236}">
                <a16:creationId xmlns:a16="http://schemas.microsoft.com/office/drawing/2014/main" id="{2FB747BA-3E54-4646-9B94-40876844BBF8}"/>
              </a:ext>
            </a:extLst>
          </p:cNvPr>
          <p:cNvSpPr/>
          <p:nvPr/>
        </p:nvSpPr>
        <p:spPr>
          <a:xfrm>
            <a:off x="8485996" y="5976754"/>
            <a:ext cx="2800081" cy="323687"/>
          </a:xfrm>
          <a:custGeom>
            <a:avLst/>
            <a:gdLst/>
            <a:ahLst/>
            <a:cxnLst/>
            <a:rect l="l" t="t" r="r" b="b"/>
            <a:pathLst>
              <a:path w="2286000" h="972819">
                <a:moveTo>
                  <a:pt x="2123948" y="0"/>
                </a:moveTo>
                <a:lnTo>
                  <a:pt x="162051" y="0"/>
                </a:lnTo>
                <a:lnTo>
                  <a:pt x="118959" y="5786"/>
                </a:lnTo>
                <a:lnTo>
                  <a:pt x="80245" y="22116"/>
                </a:lnTo>
                <a:lnTo>
                  <a:pt x="47450" y="47450"/>
                </a:lnTo>
                <a:lnTo>
                  <a:pt x="22116" y="80245"/>
                </a:lnTo>
                <a:lnTo>
                  <a:pt x="5786" y="118959"/>
                </a:lnTo>
                <a:lnTo>
                  <a:pt x="0" y="162051"/>
                </a:lnTo>
                <a:lnTo>
                  <a:pt x="0" y="810260"/>
                </a:lnTo>
                <a:lnTo>
                  <a:pt x="5786" y="853352"/>
                </a:lnTo>
                <a:lnTo>
                  <a:pt x="22116" y="892066"/>
                </a:lnTo>
                <a:lnTo>
                  <a:pt x="47450" y="924861"/>
                </a:lnTo>
                <a:lnTo>
                  <a:pt x="80245" y="950195"/>
                </a:lnTo>
                <a:lnTo>
                  <a:pt x="118959" y="966525"/>
                </a:lnTo>
                <a:lnTo>
                  <a:pt x="162051" y="972312"/>
                </a:lnTo>
                <a:lnTo>
                  <a:pt x="2123948" y="972312"/>
                </a:lnTo>
                <a:lnTo>
                  <a:pt x="2167040" y="966525"/>
                </a:lnTo>
                <a:lnTo>
                  <a:pt x="2205754" y="950195"/>
                </a:lnTo>
                <a:lnTo>
                  <a:pt x="2238549" y="924861"/>
                </a:lnTo>
                <a:lnTo>
                  <a:pt x="2263883" y="892066"/>
                </a:lnTo>
                <a:lnTo>
                  <a:pt x="2280213" y="853352"/>
                </a:lnTo>
                <a:lnTo>
                  <a:pt x="2286000" y="810260"/>
                </a:lnTo>
                <a:lnTo>
                  <a:pt x="2286000" y="162051"/>
                </a:lnTo>
                <a:lnTo>
                  <a:pt x="2280213" y="118959"/>
                </a:lnTo>
                <a:lnTo>
                  <a:pt x="2263883" y="80245"/>
                </a:lnTo>
                <a:lnTo>
                  <a:pt x="2238549" y="47450"/>
                </a:lnTo>
                <a:lnTo>
                  <a:pt x="2205754" y="22116"/>
                </a:lnTo>
                <a:lnTo>
                  <a:pt x="2167040" y="5786"/>
                </a:lnTo>
                <a:lnTo>
                  <a:pt x="2123948" y="0"/>
                </a:lnTo>
                <a:close/>
              </a:path>
            </a:pathLst>
          </a:custGeom>
          <a:solidFill>
            <a:schemeClr val="accent2">
              <a:lumMod val="20000"/>
              <a:lumOff val="80000"/>
            </a:schemeClr>
          </a:solidFill>
          <a:ln>
            <a:solidFill>
              <a:schemeClr val="accent6">
                <a:lumMod val="60000"/>
                <a:lumOff val="40000"/>
              </a:schemeClr>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Calibri" panose="020F0502020204030204"/>
                <a:ea typeface="+mn-ea"/>
                <a:cs typeface="+mn-cs"/>
              </a:rPr>
              <a:t>Источник: авторское задание</a:t>
            </a:r>
          </a:p>
        </p:txBody>
      </p:sp>
      <p:sp>
        <p:nvSpPr>
          <p:cNvPr id="14" name="Прямоугольник 13">
            <a:extLst>
              <a:ext uri="{FF2B5EF4-FFF2-40B4-BE49-F238E27FC236}">
                <a16:creationId xmlns:a16="http://schemas.microsoft.com/office/drawing/2014/main" id="{A394BBB4-BB59-4E9A-B554-1A6076A753C9}"/>
              </a:ext>
            </a:extLst>
          </p:cNvPr>
          <p:cNvSpPr/>
          <p:nvPr/>
        </p:nvSpPr>
        <p:spPr>
          <a:xfrm>
            <a:off x="6252687" y="473739"/>
            <a:ext cx="4438972" cy="532903"/>
          </a:xfrm>
          <a:prstGeom prst="rect">
            <a:avLst/>
          </a:prstGeom>
        </p:spPr>
        <p:txBody>
          <a:bodyPr wrap="non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28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Родная литература, 5 класс</a:t>
            </a:r>
            <a:endParaRPr kumimoji="0" lang="ru-RU" sz="11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6" name="Прямоугольник 15">
            <a:extLst>
              <a:ext uri="{FF2B5EF4-FFF2-40B4-BE49-F238E27FC236}">
                <a16:creationId xmlns:a16="http://schemas.microsoft.com/office/drawing/2014/main" id="{AA8A32EA-AB01-4DC2-BF47-3EB942809D0C}"/>
              </a:ext>
            </a:extLst>
          </p:cNvPr>
          <p:cNvSpPr/>
          <p:nvPr/>
        </p:nvSpPr>
        <p:spPr>
          <a:xfrm>
            <a:off x="5112172" y="1330308"/>
            <a:ext cx="2033505" cy="532903"/>
          </a:xfrm>
          <a:prstGeom prst="rect">
            <a:avLst/>
          </a:prstGeom>
        </p:spPr>
        <p:txBody>
          <a:bodyPr wrap="non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28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Тема урока:</a:t>
            </a:r>
            <a:endParaRPr kumimoji="0" lang="ru-RU" sz="11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 name="object 11">
            <a:extLst>
              <a:ext uri="{FF2B5EF4-FFF2-40B4-BE49-F238E27FC236}">
                <a16:creationId xmlns:a16="http://schemas.microsoft.com/office/drawing/2014/main" id="{0CB2E3C9-042C-4D5A-892D-03D92F5A5B83}"/>
              </a:ext>
            </a:extLst>
          </p:cNvPr>
          <p:cNvSpPr/>
          <p:nvPr/>
        </p:nvSpPr>
        <p:spPr>
          <a:xfrm>
            <a:off x="322326" y="5124391"/>
            <a:ext cx="6388798" cy="1611308"/>
          </a:xfrm>
          <a:custGeom>
            <a:avLst/>
            <a:gdLst/>
            <a:ahLst/>
            <a:cxnLst/>
            <a:rect l="l" t="t" r="r" b="b"/>
            <a:pathLst>
              <a:path w="2286000" h="972819">
                <a:moveTo>
                  <a:pt x="2123948" y="0"/>
                </a:moveTo>
                <a:lnTo>
                  <a:pt x="162051" y="0"/>
                </a:lnTo>
                <a:lnTo>
                  <a:pt x="118959" y="5786"/>
                </a:lnTo>
                <a:lnTo>
                  <a:pt x="80245" y="22116"/>
                </a:lnTo>
                <a:lnTo>
                  <a:pt x="47450" y="47450"/>
                </a:lnTo>
                <a:lnTo>
                  <a:pt x="22116" y="80245"/>
                </a:lnTo>
                <a:lnTo>
                  <a:pt x="5786" y="118959"/>
                </a:lnTo>
                <a:lnTo>
                  <a:pt x="0" y="162051"/>
                </a:lnTo>
                <a:lnTo>
                  <a:pt x="0" y="810260"/>
                </a:lnTo>
                <a:lnTo>
                  <a:pt x="5786" y="853352"/>
                </a:lnTo>
                <a:lnTo>
                  <a:pt x="22116" y="892066"/>
                </a:lnTo>
                <a:lnTo>
                  <a:pt x="47450" y="924861"/>
                </a:lnTo>
                <a:lnTo>
                  <a:pt x="80245" y="950195"/>
                </a:lnTo>
                <a:lnTo>
                  <a:pt x="118959" y="966525"/>
                </a:lnTo>
                <a:lnTo>
                  <a:pt x="162051" y="972312"/>
                </a:lnTo>
                <a:lnTo>
                  <a:pt x="2123948" y="972312"/>
                </a:lnTo>
                <a:lnTo>
                  <a:pt x="2167040" y="966525"/>
                </a:lnTo>
                <a:lnTo>
                  <a:pt x="2205754" y="950195"/>
                </a:lnTo>
                <a:lnTo>
                  <a:pt x="2238549" y="924861"/>
                </a:lnTo>
                <a:lnTo>
                  <a:pt x="2263883" y="892066"/>
                </a:lnTo>
                <a:lnTo>
                  <a:pt x="2280213" y="853352"/>
                </a:lnTo>
                <a:lnTo>
                  <a:pt x="2286000" y="810260"/>
                </a:lnTo>
                <a:lnTo>
                  <a:pt x="2286000" y="162051"/>
                </a:lnTo>
                <a:lnTo>
                  <a:pt x="2280213" y="118959"/>
                </a:lnTo>
                <a:lnTo>
                  <a:pt x="2263883" y="80245"/>
                </a:lnTo>
                <a:lnTo>
                  <a:pt x="2238549" y="47450"/>
                </a:lnTo>
                <a:lnTo>
                  <a:pt x="2205754" y="22116"/>
                </a:lnTo>
                <a:lnTo>
                  <a:pt x="2167040" y="5786"/>
                </a:lnTo>
                <a:lnTo>
                  <a:pt x="2123948" y="0"/>
                </a:lnTo>
                <a:close/>
              </a:path>
            </a:pathLst>
          </a:custGeom>
          <a:solidFill>
            <a:schemeClr val="accent2">
              <a:lumMod val="20000"/>
              <a:lumOff val="80000"/>
            </a:schemeClr>
          </a:solidFill>
          <a:ln>
            <a:solidFill>
              <a:schemeClr val="accent6">
                <a:lumMod val="60000"/>
                <a:lumOff val="40000"/>
              </a:schemeClr>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ru-RU" sz="1600" b="1" i="0" u="none" strike="noStrike" kern="1200" cap="none" spc="0" normalizeH="0" baseline="0" noProof="0" dirty="0">
              <a:ln>
                <a:noFill/>
              </a:ln>
              <a:solidFill>
                <a:prstClr val="black"/>
              </a:solidFill>
              <a:effectLst/>
              <a:uLnTx/>
              <a:uFillTx/>
              <a:latin typeface="Garamond" panose="02020404030301010803"/>
              <a:ea typeface="+mn-ea"/>
              <a:cs typeface="+mn-cs"/>
            </a:endParaRPr>
          </a:p>
          <a:p>
            <a:pPr lvl="0">
              <a:defRPr/>
            </a:pPr>
            <a:r>
              <a:rPr kumimoji="0" lang="ru-RU" sz="1600" b="1" i="0" u="none" strike="noStrike" kern="1200" cap="none" spc="0" normalizeH="0" baseline="0" noProof="0" dirty="0">
                <a:ln>
                  <a:noFill/>
                </a:ln>
                <a:solidFill>
                  <a:prstClr val="black"/>
                </a:solidFill>
                <a:effectLst/>
                <a:uLnTx/>
                <a:uFillTx/>
                <a:latin typeface="Garamond" panose="02020404030301010803"/>
                <a:ea typeface="+mn-ea"/>
                <a:cs typeface="+mn-cs"/>
              </a:rPr>
              <a:t>ПЛАНИРУЕМЫЕ РЕЗУЛЬТАТЫ</a:t>
            </a:r>
            <a:r>
              <a:rPr kumimoji="0" lang="ru-RU" sz="1200" b="1" i="0" u="none" strike="noStrike" kern="1200" cap="none" spc="0" normalizeH="0" baseline="0" noProof="0" dirty="0">
                <a:ln>
                  <a:noFill/>
                </a:ln>
                <a:solidFill>
                  <a:prstClr val="black"/>
                </a:solidFill>
                <a:effectLst/>
                <a:uLnTx/>
                <a:uFillTx/>
                <a:latin typeface="Garamond" panose="02020404030301010803"/>
              </a:rPr>
              <a:t>: </a:t>
            </a:r>
            <a:r>
              <a:rPr kumimoji="0" lang="ru-RU" sz="1600" b="1" i="0" u="none" strike="noStrike" kern="1200" cap="none" spc="0" normalizeH="0" baseline="0" noProof="0" dirty="0">
                <a:ln>
                  <a:noFill/>
                </a:ln>
                <a:solidFill>
                  <a:prstClr val="black"/>
                </a:solidFill>
                <a:effectLst/>
                <a:uLnTx/>
                <a:uFillTx/>
                <a:latin typeface="Garamond" panose="02020404030301010803"/>
              </a:rPr>
              <a:t>Личностные:</a:t>
            </a:r>
            <a:r>
              <a:rPr kumimoji="0" lang="ru-RU" sz="1200" b="1" i="0" u="none" strike="noStrike" kern="1200" cap="none" spc="0" normalizeH="0" baseline="0" noProof="0" dirty="0">
                <a:ln>
                  <a:noFill/>
                </a:ln>
                <a:solidFill>
                  <a:prstClr val="black"/>
                </a:solidFill>
                <a:effectLst/>
                <a:uLnTx/>
                <a:uFillTx/>
                <a:latin typeface="Garamond" panose="02020404030301010803"/>
              </a:rPr>
              <a:t> </a:t>
            </a:r>
            <a:r>
              <a:rPr lang="ru-RU" sz="1200" b="1" dirty="0">
                <a:solidFill>
                  <a:prstClr val="black"/>
                </a:solidFill>
                <a:latin typeface="Garamond" panose="02020404030301010803"/>
              </a:rPr>
              <a:t>проявление ценностного отношения к научным и культурным достижениям родной страны</a:t>
            </a:r>
            <a:r>
              <a:rPr lang="en-US" sz="1200" b="1" dirty="0">
                <a:solidFill>
                  <a:prstClr val="black"/>
                </a:solidFill>
                <a:latin typeface="Garamond" panose="02020404030301010803"/>
              </a:rPr>
              <a:t>.</a:t>
            </a:r>
            <a:endParaRPr kumimoji="0" lang="ru-RU" sz="1200" b="0" i="0" u="none" strike="noStrike" kern="1200" cap="none" spc="0" normalizeH="0" baseline="0" noProof="0" dirty="0">
              <a:ln>
                <a:noFill/>
              </a:ln>
              <a:solidFill>
                <a:prstClr val="black"/>
              </a:solidFill>
              <a:effectLst/>
              <a:uLnTx/>
              <a:uFillTx/>
              <a:latin typeface="Garamond" panose="02020404030301010803"/>
            </a:endParaRPr>
          </a:p>
          <a:p>
            <a:pPr lvl="0" defTabSz="914400">
              <a:defRPr/>
            </a:pPr>
            <a:r>
              <a:rPr kumimoji="0" lang="ru-RU" sz="1600" b="1" i="0" u="none" strike="noStrike" kern="1200" cap="none" spc="0" normalizeH="0" baseline="0" noProof="0" dirty="0">
                <a:ln>
                  <a:noFill/>
                </a:ln>
                <a:solidFill>
                  <a:prstClr val="black"/>
                </a:solidFill>
                <a:effectLst/>
                <a:uLnTx/>
                <a:uFillTx/>
                <a:latin typeface="Garamond" panose="02020404030301010803"/>
              </a:rPr>
              <a:t>Метапредметные:</a:t>
            </a:r>
            <a:r>
              <a:rPr kumimoji="0" lang="ru-RU" sz="1200" b="1" i="0" u="none" strike="noStrike" kern="1200" cap="none" spc="0" normalizeH="0" baseline="0" noProof="0" dirty="0">
                <a:ln>
                  <a:noFill/>
                </a:ln>
                <a:solidFill>
                  <a:prstClr val="black"/>
                </a:solidFill>
                <a:effectLst/>
                <a:uLnTx/>
                <a:uFillTx/>
                <a:latin typeface="Garamond" panose="02020404030301010803"/>
              </a:rPr>
              <a:t> </a:t>
            </a:r>
            <a:r>
              <a:rPr lang="ru-RU" sz="1200" b="1" dirty="0">
                <a:solidFill>
                  <a:prstClr val="black"/>
                </a:solidFill>
                <a:latin typeface="Garamond" panose="02020404030301010803"/>
              </a:rPr>
              <a:t>анализировать, систематизировать и интерпретировать информацию различного вида, давать оценку ее соответствия цели информационного поиска</a:t>
            </a:r>
            <a:r>
              <a:rPr lang="en-US" sz="1200" b="1" dirty="0">
                <a:solidFill>
                  <a:prstClr val="black"/>
                </a:solidFill>
                <a:latin typeface="Garamond" panose="02020404030301010803"/>
              </a:rPr>
              <a:t>.</a:t>
            </a:r>
            <a:endParaRPr lang="ru-RU" sz="1200" b="1" dirty="0">
              <a:solidFill>
                <a:prstClr val="black"/>
              </a:solidFill>
              <a:latin typeface="Garamond" panose="02020404030301010803"/>
            </a:endParaRPr>
          </a:p>
          <a:p>
            <a:pPr lvl="0" defTabSz="914400">
              <a:defRPr/>
            </a:pPr>
            <a:r>
              <a:rPr kumimoji="0" lang="ru-RU" sz="1600" b="1" i="0" u="none" strike="noStrike" kern="1200" cap="none" spc="0" normalizeH="0" baseline="0" noProof="0" dirty="0">
                <a:ln>
                  <a:noFill/>
                </a:ln>
                <a:solidFill>
                  <a:prstClr val="black"/>
                </a:solidFill>
                <a:effectLst/>
                <a:uLnTx/>
                <a:uFillTx/>
                <a:latin typeface="Garamond" panose="02020404030301010803"/>
                <a:ea typeface="+mn-ea"/>
                <a:cs typeface="+mn-cs"/>
              </a:rPr>
              <a:t>Предметные: </a:t>
            </a:r>
            <a:r>
              <a:rPr lang="ru-RU" sz="1200" b="1" dirty="0">
                <a:solidFill>
                  <a:prstClr val="black"/>
                </a:solidFill>
                <a:latin typeface="Garamond" panose="02020404030301010803"/>
              </a:rPr>
              <a:t>отвечать на вопросы по прочитанному произведению.</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cxnSp>
        <p:nvCxnSpPr>
          <p:cNvPr id="5" name="Прямая соединительная линия 4">
            <a:extLst>
              <a:ext uri="{FF2B5EF4-FFF2-40B4-BE49-F238E27FC236}">
                <a16:creationId xmlns:a16="http://schemas.microsoft.com/office/drawing/2014/main" id="{837C60AE-6D97-4644-AA0E-BF5220E879FF}"/>
              </a:ext>
            </a:extLst>
          </p:cNvPr>
          <p:cNvCxnSpPr/>
          <p:nvPr/>
        </p:nvCxnSpPr>
        <p:spPr>
          <a:xfrm>
            <a:off x="8659623" y="3290147"/>
            <a:ext cx="419449" cy="1245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a:extLst>
              <a:ext uri="{FF2B5EF4-FFF2-40B4-BE49-F238E27FC236}">
                <a16:creationId xmlns:a16="http://schemas.microsoft.com/office/drawing/2014/main" id="{F8F86E6A-C040-48AC-BFB8-15CB30A335E5}"/>
              </a:ext>
            </a:extLst>
          </p:cNvPr>
          <p:cNvCxnSpPr/>
          <p:nvPr/>
        </p:nvCxnSpPr>
        <p:spPr>
          <a:xfrm flipV="1">
            <a:off x="8621013" y="2915562"/>
            <a:ext cx="419449" cy="67112"/>
          </a:xfrm>
          <a:prstGeom prst="line">
            <a:avLst/>
          </a:prstGeom>
        </p:spPr>
        <p:style>
          <a:lnRef idx="1">
            <a:schemeClr val="accent1"/>
          </a:lnRef>
          <a:fillRef idx="0">
            <a:schemeClr val="accent1"/>
          </a:fillRef>
          <a:effectRef idx="0">
            <a:schemeClr val="accent1"/>
          </a:effectRef>
          <a:fontRef idx="minor">
            <a:schemeClr val="tx1"/>
          </a:fontRef>
        </p:style>
      </p:cxnSp>
      <p:pic>
        <p:nvPicPr>
          <p:cNvPr id="9" name="Рисунок 8">
            <a:extLst>
              <a:ext uri="{FF2B5EF4-FFF2-40B4-BE49-F238E27FC236}">
                <a16:creationId xmlns:a16="http://schemas.microsoft.com/office/drawing/2014/main" id="{9A7FBDF5-F2C4-4A7C-9010-C12193398709}"/>
              </a:ext>
            </a:extLst>
          </p:cNvPr>
          <p:cNvPicPr>
            <a:picLocks noChangeAspect="1"/>
          </p:cNvPicPr>
          <p:nvPr/>
        </p:nvPicPr>
        <p:blipFill>
          <a:blip r:embed="rId3"/>
          <a:stretch>
            <a:fillRect/>
          </a:stretch>
        </p:blipFill>
        <p:spPr>
          <a:xfrm rot="3872257">
            <a:off x="8082729" y="3780957"/>
            <a:ext cx="432854" cy="85351"/>
          </a:xfrm>
          <a:prstGeom prst="rect">
            <a:avLst/>
          </a:prstGeom>
        </p:spPr>
      </p:pic>
      <p:sp>
        <p:nvSpPr>
          <p:cNvPr id="3" name="Прямоугольник 2"/>
          <p:cNvSpPr/>
          <p:nvPr/>
        </p:nvSpPr>
        <p:spPr>
          <a:xfrm>
            <a:off x="7145677" y="1443741"/>
            <a:ext cx="3855543" cy="369332"/>
          </a:xfrm>
          <a:prstGeom prst="rect">
            <a:avLst/>
          </a:prstGeom>
        </p:spPr>
        <p:txBody>
          <a:bodyPr wrap="none">
            <a:spAutoFit/>
          </a:bodyPr>
          <a:lstStyle/>
          <a:p>
            <a:pPr lvl="0">
              <a:defRPr/>
            </a:pPr>
            <a:r>
              <a:rPr lang="ru-RU" b="1" dirty="0">
                <a:solidFill>
                  <a:srgbClr val="800000"/>
                </a:solidFill>
                <a:latin typeface="Comic Sans MS" panose="030F0702030302020204" pitchFamily="66" charset="0"/>
              </a:rPr>
              <a:t>Поэзия Порфирия Афанасьева </a:t>
            </a: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1115" y="2792550"/>
            <a:ext cx="1633538"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4162629">
            <a:off x="6511432" y="2954392"/>
            <a:ext cx="231775"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919357">
            <a:off x="6871718" y="3375130"/>
            <a:ext cx="231775"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9125646" y="2735344"/>
            <a:ext cx="958916" cy="2257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b="1" dirty="0"/>
              <a:t>драматург</a:t>
            </a:r>
          </a:p>
        </p:txBody>
      </p:sp>
      <p:sp>
        <p:nvSpPr>
          <p:cNvPr id="22" name="Прямоугольник 21"/>
          <p:cNvSpPr/>
          <p:nvPr/>
        </p:nvSpPr>
        <p:spPr>
          <a:xfrm>
            <a:off x="9231947" y="3384304"/>
            <a:ext cx="972129" cy="2257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b="1" dirty="0"/>
              <a:t>переводчик</a:t>
            </a:r>
          </a:p>
        </p:txBody>
      </p:sp>
      <p:sp>
        <p:nvSpPr>
          <p:cNvPr id="23" name="Прямоугольник 22"/>
          <p:cNvSpPr/>
          <p:nvPr/>
        </p:nvSpPr>
        <p:spPr>
          <a:xfrm>
            <a:off x="8399425" y="4074201"/>
            <a:ext cx="862624" cy="2257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b="1" dirty="0"/>
              <a:t>поэт</a:t>
            </a:r>
          </a:p>
        </p:txBody>
      </p:sp>
      <p:sp>
        <p:nvSpPr>
          <p:cNvPr id="24" name="Прямоугольник 23"/>
          <p:cNvSpPr/>
          <p:nvPr/>
        </p:nvSpPr>
        <p:spPr>
          <a:xfrm>
            <a:off x="6595941" y="3798643"/>
            <a:ext cx="875280" cy="2257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b="1" dirty="0"/>
              <a:t>редактор</a:t>
            </a:r>
          </a:p>
        </p:txBody>
      </p:sp>
      <p:sp>
        <p:nvSpPr>
          <p:cNvPr id="25" name="Прямоугольник 24"/>
          <p:cNvSpPr/>
          <p:nvPr/>
        </p:nvSpPr>
        <p:spPr>
          <a:xfrm>
            <a:off x="5589778" y="3158562"/>
            <a:ext cx="722696" cy="2257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b="1" dirty="0"/>
              <a:t>учитель</a:t>
            </a:r>
          </a:p>
        </p:txBody>
      </p:sp>
    </p:spTree>
    <p:extLst>
      <p:ext uri="{BB962C8B-B14F-4D97-AF65-F5344CB8AC3E}">
        <p14:creationId xmlns:p14="http://schemas.microsoft.com/office/powerpoint/2010/main" val="4121704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824104" y="473739"/>
            <a:ext cx="3532632" cy="2651760"/>
          </a:xfrm>
          <a:prstGeom prst="rect">
            <a:avLst/>
          </a:prstGeom>
        </p:spPr>
      </p:pic>
      <p:sp>
        <p:nvSpPr>
          <p:cNvPr id="15" name="object 11">
            <a:extLst>
              <a:ext uri="{FF2B5EF4-FFF2-40B4-BE49-F238E27FC236}">
                <a16:creationId xmlns:a16="http://schemas.microsoft.com/office/drawing/2014/main" id="{74730ADA-0487-4C55-B0D7-1463262D6FAE}"/>
              </a:ext>
            </a:extLst>
          </p:cNvPr>
          <p:cNvSpPr/>
          <p:nvPr/>
        </p:nvSpPr>
        <p:spPr>
          <a:xfrm>
            <a:off x="4914064" y="1978226"/>
            <a:ext cx="7116218" cy="2483705"/>
          </a:xfrm>
          <a:custGeom>
            <a:avLst/>
            <a:gdLst/>
            <a:ahLst/>
            <a:cxnLst/>
            <a:rect l="l" t="t" r="r" b="b"/>
            <a:pathLst>
              <a:path w="2286000" h="972819">
                <a:moveTo>
                  <a:pt x="2123948" y="0"/>
                </a:moveTo>
                <a:lnTo>
                  <a:pt x="162051" y="0"/>
                </a:lnTo>
                <a:lnTo>
                  <a:pt x="118959" y="5786"/>
                </a:lnTo>
                <a:lnTo>
                  <a:pt x="80245" y="22116"/>
                </a:lnTo>
                <a:lnTo>
                  <a:pt x="47450" y="47450"/>
                </a:lnTo>
                <a:lnTo>
                  <a:pt x="22116" y="80245"/>
                </a:lnTo>
                <a:lnTo>
                  <a:pt x="5786" y="118959"/>
                </a:lnTo>
                <a:lnTo>
                  <a:pt x="0" y="162051"/>
                </a:lnTo>
                <a:lnTo>
                  <a:pt x="0" y="810260"/>
                </a:lnTo>
                <a:lnTo>
                  <a:pt x="5786" y="853352"/>
                </a:lnTo>
                <a:lnTo>
                  <a:pt x="22116" y="892066"/>
                </a:lnTo>
                <a:lnTo>
                  <a:pt x="47450" y="924861"/>
                </a:lnTo>
                <a:lnTo>
                  <a:pt x="80245" y="950195"/>
                </a:lnTo>
                <a:lnTo>
                  <a:pt x="118959" y="966525"/>
                </a:lnTo>
                <a:lnTo>
                  <a:pt x="162051" y="972312"/>
                </a:lnTo>
                <a:lnTo>
                  <a:pt x="2123948" y="972312"/>
                </a:lnTo>
                <a:lnTo>
                  <a:pt x="2167040" y="966525"/>
                </a:lnTo>
                <a:lnTo>
                  <a:pt x="2205754" y="950195"/>
                </a:lnTo>
                <a:lnTo>
                  <a:pt x="2238549" y="924861"/>
                </a:lnTo>
                <a:lnTo>
                  <a:pt x="2263883" y="892066"/>
                </a:lnTo>
                <a:lnTo>
                  <a:pt x="2280213" y="853352"/>
                </a:lnTo>
                <a:lnTo>
                  <a:pt x="2286000" y="810260"/>
                </a:lnTo>
                <a:lnTo>
                  <a:pt x="2286000" y="162051"/>
                </a:lnTo>
                <a:lnTo>
                  <a:pt x="2280213" y="118959"/>
                </a:lnTo>
                <a:lnTo>
                  <a:pt x="2263883" y="80245"/>
                </a:lnTo>
                <a:lnTo>
                  <a:pt x="2238549" y="47450"/>
                </a:lnTo>
                <a:lnTo>
                  <a:pt x="2205754" y="22116"/>
                </a:lnTo>
                <a:lnTo>
                  <a:pt x="2167040" y="5786"/>
                </a:lnTo>
                <a:lnTo>
                  <a:pt x="2123948" y="0"/>
                </a:lnTo>
                <a:close/>
              </a:path>
            </a:pathLst>
          </a:custGeom>
          <a:solidFill>
            <a:srgbClr val="CCFFFF"/>
          </a:solidFill>
          <a:ln>
            <a:solidFill>
              <a:schemeClr val="accent6">
                <a:lumMod val="60000"/>
                <a:lumOff val="40000"/>
              </a:schemeClr>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Garamond" panose="02020404030301010803"/>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Garamond" panose="02020404030301010803"/>
                <a:ea typeface="+mn-ea"/>
                <a:cs typeface="+mn-cs"/>
              </a:rPr>
              <a:t>  </a:t>
            </a:r>
            <a:r>
              <a:rPr kumimoji="0" lang="ru-RU" sz="2000" b="1" i="0" u="none" strike="noStrike" kern="1200" cap="none" spc="0" normalizeH="0" baseline="0" noProof="0" dirty="0">
                <a:ln>
                  <a:noFill/>
                </a:ln>
                <a:solidFill>
                  <a:prstClr val="black"/>
                </a:solidFill>
                <a:effectLst/>
                <a:uLnTx/>
                <a:uFillTx/>
                <a:latin typeface="Garamond" panose="02020404030301010803"/>
                <a:ea typeface="+mn-ea"/>
                <a:cs typeface="+mn-cs"/>
              </a:rPr>
              <a:t>Третий вопрос: З</a:t>
            </a:r>
            <a:r>
              <a:rPr kumimoji="0" lang="ru-RU" sz="2000" b="0" i="0" u="none" strike="noStrike" kern="1200" cap="none" spc="0" normalizeH="0" baseline="0" noProof="0" dirty="0">
                <a:ln>
                  <a:noFill/>
                </a:ln>
                <a:solidFill>
                  <a:prstClr val="black"/>
                </a:solidFill>
                <a:effectLst/>
                <a:uLnTx/>
                <a:uFillTx/>
                <a:latin typeface="Garamond" panose="02020404030301010803"/>
                <a:ea typeface="+mn-ea"/>
                <a:cs typeface="+mn-cs"/>
              </a:rPr>
              <a:t>апишите данные топонимы, связанные с жизнью поэта, в хронологической последовательности</a:t>
            </a:r>
          </a:p>
          <a:p>
            <a:pPr lvl="0">
              <a:defRPr/>
            </a:pPr>
            <a:r>
              <a:rPr lang="ru-RU" sz="1600" dirty="0">
                <a:solidFill>
                  <a:prstClr val="black"/>
                </a:solidFill>
                <a:latin typeface="Garamond" panose="02020404030301010803"/>
              </a:rPr>
              <a:t> </a:t>
            </a:r>
            <a:r>
              <a:rPr lang="ru-RU" sz="2000" dirty="0" err="1">
                <a:solidFill>
                  <a:prstClr val="black"/>
                </a:solidFill>
                <a:latin typeface="Garamond" panose="02020404030301010803"/>
              </a:rPr>
              <a:t>Шупашкар</a:t>
            </a:r>
            <a:r>
              <a:rPr lang="ru-RU" sz="2000" dirty="0">
                <a:solidFill>
                  <a:prstClr val="black"/>
                </a:solidFill>
                <a:latin typeface="Garamond" panose="02020404030301010803"/>
              </a:rPr>
              <a:t>, </a:t>
            </a:r>
            <a:r>
              <a:rPr lang="vi-VN" sz="2000" dirty="0">
                <a:solidFill>
                  <a:prstClr val="black"/>
                </a:solidFill>
                <a:latin typeface="Garamond" panose="02020404030301010803"/>
              </a:rPr>
              <a:t>Çарăмсан</a:t>
            </a:r>
            <a:r>
              <a:rPr lang="ru-RU" sz="2000" dirty="0">
                <a:solidFill>
                  <a:prstClr val="black"/>
                </a:solidFill>
                <a:latin typeface="Garamond" panose="02020404030301010803"/>
              </a:rPr>
              <a:t>, </a:t>
            </a:r>
            <a:r>
              <a:rPr lang="ru-RU" sz="2000" dirty="0" err="1">
                <a:solidFill>
                  <a:prstClr val="black"/>
                </a:solidFill>
                <a:latin typeface="Garamond" panose="02020404030301010803"/>
              </a:rPr>
              <a:t>Тутар</a:t>
            </a:r>
            <a:r>
              <a:rPr lang="ru-RU" sz="2000" dirty="0">
                <a:solidFill>
                  <a:prstClr val="black"/>
                </a:solidFill>
                <a:latin typeface="Garamond" panose="02020404030301010803"/>
              </a:rPr>
              <a:t> </a:t>
            </a:r>
            <a:r>
              <a:rPr lang="ru-RU" sz="2000" dirty="0" err="1">
                <a:solidFill>
                  <a:prstClr val="black"/>
                </a:solidFill>
                <a:latin typeface="Garamond" panose="02020404030301010803"/>
              </a:rPr>
              <a:t>Республикинчи</a:t>
            </a:r>
            <a:r>
              <a:rPr lang="ru-RU" sz="2000" dirty="0">
                <a:solidFill>
                  <a:prstClr val="black"/>
                </a:solidFill>
                <a:latin typeface="Garamond" panose="02020404030301010803"/>
              </a:rPr>
              <a:t> </a:t>
            </a:r>
            <a:r>
              <a:rPr lang="ru-RU" sz="2000" dirty="0" err="1">
                <a:solidFill>
                  <a:prstClr val="black"/>
                </a:solidFill>
                <a:latin typeface="Garamond" panose="02020404030301010803"/>
              </a:rPr>
              <a:t>Çарăмсан</a:t>
            </a:r>
            <a:r>
              <a:rPr lang="ru-RU" sz="2000" dirty="0">
                <a:solidFill>
                  <a:prstClr val="black"/>
                </a:solidFill>
                <a:latin typeface="Garamond" panose="02020404030301010803"/>
              </a:rPr>
              <a:t> </a:t>
            </a:r>
            <a:r>
              <a:rPr lang="ru-RU" sz="2000" dirty="0" err="1">
                <a:solidFill>
                  <a:prstClr val="black"/>
                </a:solidFill>
                <a:latin typeface="Garamond" panose="02020404030301010803"/>
              </a:rPr>
              <a:t>районĕнчи</a:t>
            </a:r>
            <a:r>
              <a:rPr lang="ru-RU" sz="2000" dirty="0">
                <a:solidFill>
                  <a:prstClr val="black"/>
                </a:solidFill>
                <a:latin typeface="Garamond" panose="02020404030301010803"/>
              </a:rPr>
              <a:t> </a:t>
            </a:r>
            <a:r>
              <a:rPr lang="ru-RU" sz="2000" dirty="0" err="1">
                <a:solidFill>
                  <a:prstClr val="black"/>
                </a:solidFill>
                <a:latin typeface="Garamond" panose="02020404030301010803"/>
              </a:rPr>
              <a:t>Çĕнĕ</a:t>
            </a:r>
            <a:r>
              <a:rPr lang="ru-RU" sz="2000" dirty="0">
                <a:solidFill>
                  <a:prstClr val="black"/>
                </a:solidFill>
                <a:latin typeface="Garamond" panose="02020404030301010803"/>
              </a:rPr>
              <a:t> </a:t>
            </a:r>
            <a:r>
              <a:rPr lang="ru-RU" sz="2000" dirty="0" err="1">
                <a:solidFill>
                  <a:prstClr val="black"/>
                </a:solidFill>
                <a:latin typeface="Garamond" panose="02020404030301010803"/>
              </a:rPr>
              <a:t>Йĕлмелĕ</a:t>
            </a:r>
            <a:r>
              <a:rPr lang="ru-RU" sz="2000" dirty="0">
                <a:solidFill>
                  <a:prstClr val="black"/>
                </a:solidFill>
                <a:latin typeface="Garamond" panose="02020404030301010803"/>
              </a:rPr>
              <a:t> , </a:t>
            </a:r>
            <a:r>
              <a:rPr lang="ru-RU" sz="2000" dirty="0" err="1">
                <a:solidFill>
                  <a:prstClr val="black"/>
                </a:solidFill>
                <a:latin typeface="Garamond" panose="02020404030301010803"/>
              </a:rPr>
              <a:t>Хусан</a:t>
            </a:r>
            <a:r>
              <a:rPr lang="en-US" sz="2000" dirty="0">
                <a:solidFill>
                  <a:prstClr val="black"/>
                </a:solidFill>
                <a:latin typeface="Garamond" panose="02020404030301010803"/>
              </a:rPr>
              <a:t>.</a:t>
            </a:r>
            <a:r>
              <a:rPr lang="ru-RU" sz="2000" dirty="0">
                <a:solidFill>
                  <a:prstClr val="black"/>
                </a:solidFill>
                <a:latin typeface="Garamond" panose="02020404030301010803"/>
              </a:rPr>
              <a:t> </a:t>
            </a:r>
            <a:r>
              <a:rPr lang="ru-RU" sz="2000" b="1" dirty="0">
                <a:solidFill>
                  <a:prstClr val="black"/>
                </a:solidFill>
                <a:latin typeface="Garamond" panose="02020404030301010803"/>
              </a:rPr>
              <a:t>За каждую правильную последовательность – 1 балл (всего: 4).</a:t>
            </a:r>
          </a:p>
          <a:p>
            <a:pPr>
              <a:defRPr/>
            </a:pPr>
            <a:endParaRPr lang="ru-RU" sz="2000" dirty="0">
              <a:solidFill>
                <a:prstClr val="black"/>
              </a:solidFill>
              <a:latin typeface="Garamond" panose="02020404030301010803"/>
              <a:hlinkClick r:id="rId3" action="ppaction://hlinksldjump"/>
            </a:endParaRPr>
          </a:p>
          <a:p>
            <a:pPr>
              <a:defRPr/>
            </a:pPr>
            <a:r>
              <a:rPr lang="ru-RU" sz="2000" b="1" dirty="0">
                <a:solidFill>
                  <a:prstClr val="black"/>
                </a:solidFill>
                <a:latin typeface="Garamond" panose="02020404030301010803"/>
                <a:hlinkClick r:id="rId3" action="ppaction://hlinksldjump"/>
              </a:rPr>
              <a:t>ПРАВИЛЬНЫЙ ОТВЕТ</a:t>
            </a:r>
            <a:endParaRPr kumimoji="0" lang="ru-RU" sz="2000" b="1"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18" name="object 11">
            <a:extLst>
              <a:ext uri="{FF2B5EF4-FFF2-40B4-BE49-F238E27FC236}">
                <a16:creationId xmlns:a16="http://schemas.microsoft.com/office/drawing/2014/main" id="{2FB747BA-3E54-4646-9B94-40876844BBF8}"/>
              </a:ext>
            </a:extLst>
          </p:cNvPr>
          <p:cNvSpPr/>
          <p:nvPr/>
        </p:nvSpPr>
        <p:spPr>
          <a:xfrm>
            <a:off x="8472173" y="5478289"/>
            <a:ext cx="3072113" cy="323687"/>
          </a:xfrm>
          <a:custGeom>
            <a:avLst/>
            <a:gdLst/>
            <a:ahLst/>
            <a:cxnLst/>
            <a:rect l="l" t="t" r="r" b="b"/>
            <a:pathLst>
              <a:path w="2286000" h="972819">
                <a:moveTo>
                  <a:pt x="2123948" y="0"/>
                </a:moveTo>
                <a:lnTo>
                  <a:pt x="162051" y="0"/>
                </a:lnTo>
                <a:lnTo>
                  <a:pt x="118959" y="5786"/>
                </a:lnTo>
                <a:lnTo>
                  <a:pt x="80245" y="22116"/>
                </a:lnTo>
                <a:lnTo>
                  <a:pt x="47450" y="47450"/>
                </a:lnTo>
                <a:lnTo>
                  <a:pt x="22116" y="80245"/>
                </a:lnTo>
                <a:lnTo>
                  <a:pt x="5786" y="118959"/>
                </a:lnTo>
                <a:lnTo>
                  <a:pt x="0" y="162051"/>
                </a:lnTo>
                <a:lnTo>
                  <a:pt x="0" y="810260"/>
                </a:lnTo>
                <a:lnTo>
                  <a:pt x="5786" y="853352"/>
                </a:lnTo>
                <a:lnTo>
                  <a:pt x="22116" y="892066"/>
                </a:lnTo>
                <a:lnTo>
                  <a:pt x="47450" y="924861"/>
                </a:lnTo>
                <a:lnTo>
                  <a:pt x="80245" y="950195"/>
                </a:lnTo>
                <a:lnTo>
                  <a:pt x="118959" y="966525"/>
                </a:lnTo>
                <a:lnTo>
                  <a:pt x="162051" y="972312"/>
                </a:lnTo>
                <a:lnTo>
                  <a:pt x="2123948" y="972312"/>
                </a:lnTo>
                <a:lnTo>
                  <a:pt x="2167040" y="966525"/>
                </a:lnTo>
                <a:lnTo>
                  <a:pt x="2205754" y="950195"/>
                </a:lnTo>
                <a:lnTo>
                  <a:pt x="2238549" y="924861"/>
                </a:lnTo>
                <a:lnTo>
                  <a:pt x="2263883" y="892066"/>
                </a:lnTo>
                <a:lnTo>
                  <a:pt x="2280213" y="853352"/>
                </a:lnTo>
                <a:lnTo>
                  <a:pt x="2286000" y="810260"/>
                </a:lnTo>
                <a:lnTo>
                  <a:pt x="2286000" y="162051"/>
                </a:lnTo>
                <a:lnTo>
                  <a:pt x="2280213" y="118959"/>
                </a:lnTo>
                <a:lnTo>
                  <a:pt x="2263883" y="80245"/>
                </a:lnTo>
                <a:lnTo>
                  <a:pt x="2238549" y="47450"/>
                </a:lnTo>
                <a:lnTo>
                  <a:pt x="2205754" y="22116"/>
                </a:lnTo>
                <a:lnTo>
                  <a:pt x="2167040" y="5786"/>
                </a:lnTo>
                <a:lnTo>
                  <a:pt x="2123948" y="0"/>
                </a:lnTo>
                <a:close/>
              </a:path>
            </a:pathLst>
          </a:custGeom>
          <a:solidFill>
            <a:srgbClr val="CCFFFF"/>
          </a:solidFill>
          <a:ln>
            <a:solidFill>
              <a:schemeClr val="accent6">
                <a:lumMod val="60000"/>
                <a:lumOff val="40000"/>
              </a:schemeClr>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Calibri" panose="020F0502020204030204"/>
                <a:ea typeface="+mn-ea"/>
                <a:cs typeface="+mn-cs"/>
              </a:rPr>
              <a:t>Источник: авторское задание</a:t>
            </a:r>
          </a:p>
        </p:txBody>
      </p:sp>
      <p:sp>
        <p:nvSpPr>
          <p:cNvPr id="14" name="Прямоугольник 13">
            <a:extLst>
              <a:ext uri="{FF2B5EF4-FFF2-40B4-BE49-F238E27FC236}">
                <a16:creationId xmlns:a16="http://schemas.microsoft.com/office/drawing/2014/main" id="{A394BBB4-BB59-4E9A-B554-1A6076A753C9}"/>
              </a:ext>
            </a:extLst>
          </p:cNvPr>
          <p:cNvSpPr/>
          <p:nvPr/>
        </p:nvSpPr>
        <p:spPr>
          <a:xfrm>
            <a:off x="6252687" y="473739"/>
            <a:ext cx="4438972" cy="532903"/>
          </a:xfrm>
          <a:prstGeom prst="rect">
            <a:avLst/>
          </a:prstGeom>
        </p:spPr>
        <p:txBody>
          <a:bodyPr wrap="non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28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Родная литература, 5 класс</a:t>
            </a:r>
            <a:endParaRPr kumimoji="0" lang="ru-RU" sz="11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6" name="Прямоугольник 15">
            <a:extLst>
              <a:ext uri="{FF2B5EF4-FFF2-40B4-BE49-F238E27FC236}">
                <a16:creationId xmlns:a16="http://schemas.microsoft.com/office/drawing/2014/main" id="{AA8A32EA-AB01-4DC2-BF47-3EB942809D0C}"/>
              </a:ext>
            </a:extLst>
          </p:cNvPr>
          <p:cNvSpPr/>
          <p:nvPr/>
        </p:nvSpPr>
        <p:spPr>
          <a:xfrm>
            <a:off x="5235934" y="1355411"/>
            <a:ext cx="2033505" cy="532903"/>
          </a:xfrm>
          <a:prstGeom prst="rect">
            <a:avLst/>
          </a:prstGeom>
        </p:spPr>
        <p:txBody>
          <a:bodyPr wrap="non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28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Тема урока:</a:t>
            </a:r>
            <a:endParaRPr kumimoji="0" lang="ru-RU" sz="11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 name="object 11">
            <a:extLst>
              <a:ext uri="{FF2B5EF4-FFF2-40B4-BE49-F238E27FC236}">
                <a16:creationId xmlns:a16="http://schemas.microsoft.com/office/drawing/2014/main" id="{0CB2E3C9-042C-4D5A-892D-03D92F5A5B83}"/>
              </a:ext>
            </a:extLst>
          </p:cNvPr>
          <p:cNvSpPr/>
          <p:nvPr/>
        </p:nvSpPr>
        <p:spPr>
          <a:xfrm>
            <a:off x="1008621" y="4670474"/>
            <a:ext cx="6526712" cy="1755726"/>
          </a:xfrm>
          <a:custGeom>
            <a:avLst/>
            <a:gdLst/>
            <a:ahLst/>
            <a:cxnLst/>
            <a:rect l="l" t="t" r="r" b="b"/>
            <a:pathLst>
              <a:path w="2286000" h="972819">
                <a:moveTo>
                  <a:pt x="2123948" y="0"/>
                </a:moveTo>
                <a:lnTo>
                  <a:pt x="162051" y="0"/>
                </a:lnTo>
                <a:lnTo>
                  <a:pt x="118959" y="5786"/>
                </a:lnTo>
                <a:lnTo>
                  <a:pt x="80245" y="22116"/>
                </a:lnTo>
                <a:lnTo>
                  <a:pt x="47450" y="47450"/>
                </a:lnTo>
                <a:lnTo>
                  <a:pt x="22116" y="80245"/>
                </a:lnTo>
                <a:lnTo>
                  <a:pt x="5786" y="118959"/>
                </a:lnTo>
                <a:lnTo>
                  <a:pt x="0" y="162051"/>
                </a:lnTo>
                <a:lnTo>
                  <a:pt x="0" y="810260"/>
                </a:lnTo>
                <a:lnTo>
                  <a:pt x="5786" y="853352"/>
                </a:lnTo>
                <a:lnTo>
                  <a:pt x="22116" y="892066"/>
                </a:lnTo>
                <a:lnTo>
                  <a:pt x="47450" y="924861"/>
                </a:lnTo>
                <a:lnTo>
                  <a:pt x="80245" y="950195"/>
                </a:lnTo>
                <a:lnTo>
                  <a:pt x="118959" y="966525"/>
                </a:lnTo>
                <a:lnTo>
                  <a:pt x="162051" y="972312"/>
                </a:lnTo>
                <a:lnTo>
                  <a:pt x="2123948" y="972312"/>
                </a:lnTo>
                <a:lnTo>
                  <a:pt x="2167040" y="966525"/>
                </a:lnTo>
                <a:lnTo>
                  <a:pt x="2205754" y="950195"/>
                </a:lnTo>
                <a:lnTo>
                  <a:pt x="2238549" y="924861"/>
                </a:lnTo>
                <a:lnTo>
                  <a:pt x="2263883" y="892066"/>
                </a:lnTo>
                <a:lnTo>
                  <a:pt x="2280213" y="853352"/>
                </a:lnTo>
                <a:lnTo>
                  <a:pt x="2286000" y="810260"/>
                </a:lnTo>
                <a:lnTo>
                  <a:pt x="2286000" y="162051"/>
                </a:lnTo>
                <a:lnTo>
                  <a:pt x="2280213" y="118959"/>
                </a:lnTo>
                <a:lnTo>
                  <a:pt x="2263883" y="80245"/>
                </a:lnTo>
                <a:lnTo>
                  <a:pt x="2238549" y="47450"/>
                </a:lnTo>
                <a:lnTo>
                  <a:pt x="2205754" y="22116"/>
                </a:lnTo>
                <a:lnTo>
                  <a:pt x="2167040" y="5786"/>
                </a:lnTo>
                <a:lnTo>
                  <a:pt x="2123948" y="0"/>
                </a:lnTo>
                <a:close/>
              </a:path>
            </a:pathLst>
          </a:custGeom>
          <a:solidFill>
            <a:srgbClr val="CCFFFF"/>
          </a:solidFill>
          <a:ln>
            <a:solidFill>
              <a:schemeClr val="accent6">
                <a:lumMod val="60000"/>
                <a:lumOff val="40000"/>
              </a:schemeClr>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Garamond" panose="02020404030301010803"/>
                <a:ea typeface="+mn-ea"/>
                <a:cs typeface="+mn-cs"/>
              </a:rPr>
              <a:t>ПЛАНИРУЕМЫЕ РЕЗУЛЬТАТЫ:</a:t>
            </a:r>
            <a:endParaRPr kumimoji="0" lang="ru-RU" sz="16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Garamond" panose="02020404030301010803"/>
                <a:ea typeface="+mn-ea"/>
                <a:cs typeface="+mn-cs"/>
              </a:rPr>
              <a:t>Личностные: </a:t>
            </a:r>
            <a:r>
              <a:rPr lang="ru-RU" sz="1200" dirty="0">
                <a:effectLst/>
                <a:latin typeface="Times New Roman" panose="02020603050405020304" pitchFamily="18" charset="0"/>
                <a:ea typeface="Times New Roman CYR" panose="02020603050405020304" pitchFamily="18" charset="0"/>
                <a:cs typeface="Times New Roman CYR" panose="02020603050405020304" pitchFamily="18" charset="0"/>
              </a:rPr>
              <a:t>освоение основ научного мировоззрения, соответствующего современному уровню наук.</a:t>
            </a:r>
            <a:endParaRPr kumimoji="0" lang="ru-RU" sz="1200" b="1"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Garamond" panose="02020404030301010803"/>
                <a:ea typeface="+mn-ea"/>
                <a:cs typeface="+mn-cs"/>
              </a:rPr>
              <a:t>Метапредметные: </a:t>
            </a:r>
            <a:r>
              <a:rPr lang="ru-RU" sz="1200" dirty="0">
                <a:solidFill>
                  <a:srgbClr val="000000"/>
                </a:solidFill>
                <a:effectLst/>
                <a:latin typeface="Times New Roman" panose="02020603050405020304" pitchFamily="18" charset="0"/>
                <a:ea typeface="Times New Roman CYR" panose="02020603050405020304" pitchFamily="18" charset="0"/>
                <a:cs typeface="Times New Roman CYR" panose="02020603050405020304" pitchFamily="18" charset="0"/>
              </a:rPr>
              <a:t>уместно использовать базовые межпредметные понятия и термины, отражающие связи и отношения между объектами.</a:t>
            </a:r>
            <a:endParaRPr kumimoji="0" lang="ru-RU"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Garamond" panose="02020404030301010803"/>
                <a:ea typeface="+mn-ea"/>
                <a:cs typeface="+mn-cs"/>
              </a:rPr>
              <a:t>Предметные: </a:t>
            </a:r>
            <a:r>
              <a:rPr lang="ru-RU" sz="1200" dirty="0">
                <a:effectLst/>
                <a:latin typeface="Times New Roman" panose="02020603050405020304" pitchFamily="18" charset="0"/>
                <a:ea typeface="Times New Roman" panose="02020603050405020304" pitchFamily="18" charset="0"/>
              </a:rPr>
              <a:t>отвечать на вопросы по прочитанному произведению.</a:t>
            </a:r>
            <a:endParaRPr kumimoji="0" sz="16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2" name="Прямоугольник 1">
            <a:extLst>
              <a:ext uri="{FF2B5EF4-FFF2-40B4-BE49-F238E27FC236}">
                <a16:creationId xmlns:a16="http://schemas.microsoft.com/office/drawing/2014/main" id="{B815514E-B0BF-5527-8AF1-83FC54047AEE}"/>
              </a:ext>
            </a:extLst>
          </p:cNvPr>
          <p:cNvSpPr/>
          <p:nvPr/>
        </p:nvSpPr>
        <p:spPr>
          <a:xfrm>
            <a:off x="7145677" y="1443741"/>
            <a:ext cx="3855543" cy="369332"/>
          </a:xfrm>
          <a:prstGeom prst="rect">
            <a:avLst/>
          </a:prstGeom>
        </p:spPr>
        <p:txBody>
          <a:bodyPr wrap="none">
            <a:spAutoFit/>
          </a:bodyPr>
          <a:lstStyle/>
          <a:p>
            <a:pPr lvl="0">
              <a:defRPr/>
            </a:pPr>
            <a:r>
              <a:rPr lang="ru-RU" b="1" dirty="0">
                <a:solidFill>
                  <a:srgbClr val="800000"/>
                </a:solidFill>
                <a:latin typeface="Comic Sans MS" panose="030F0702030302020204" pitchFamily="66" charset="0"/>
              </a:rPr>
              <a:t>Поэзия Порфирия Афанасьева </a:t>
            </a:r>
          </a:p>
        </p:txBody>
      </p:sp>
    </p:spTree>
    <p:extLst>
      <p:ext uri="{BB962C8B-B14F-4D97-AF65-F5344CB8AC3E}">
        <p14:creationId xmlns:p14="http://schemas.microsoft.com/office/powerpoint/2010/main" val="1141479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824104" y="473739"/>
            <a:ext cx="3532632" cy="2651760"/>
          </a:xfrm>
          <a:prstGeom prst="rect">
            <a:avLst/>
          </a:prstGeom>
        </p:spPr>
      </p:pic>
      <p:sp>
        <p:nvSpPr>
          <p:cNvPr id="15" name="object 11">
            <a:extLst>
              <a:ext uri="{FF2B5EF4-FFF2-40B4-BE49-F238E27FC236}">
                <a16:creationId xmlns:a16="http://schemas.microsoft.com/office/drawing/2014/main" id="{74730ADA-0487-4C55-B0D7-1463262D6FAE}"/>
              </a:ext>
            </a:extLst>
          </p:cNvPr>
          <p:cNvSpPr/>
          <p:nvPr/>
        </p:nvSpPr>
        <p:spPr>
          <a:xfrm>
            <a:off x="4914064" y="1978226"/>
            <a:ext cx="7116218" cy="2483705"/>
          </a:xfrm>
          <a:custGeom>
            <a:avLst/>
            <a:gdLst/>
            <a:ahLst/>
            <a:cxnLst/>
            <a:rect l="l" t="t" r="r" b="b"/>
            <a:pathLst>
              <a:path w="2286000" h="972819">
                <a:moveTo>
                  <a:pt x="2123948" y="0"/>
                </a:moveTo>
                <a:lnTo>
                  <a:pt x="162051" y="0"/>
                </a:lnTo>
                <a:lnTo>
                  <a:pt x="118959" y="5786"/>
                </a:lnTo>
                <a:lnTo>
                  <a:pt x="80245" y="22116"/>
                </a:lnTo>
                <a:lnTo>
                  <a:pt x="47450" y="47450"/>
                </a:lnTo>
                <a:lnTo>
                  <a:pt x="22116" y="80245"/>
                </a:lnTo>
                <a:lnTo>
                  <a:pt x="5786" y="118959"/>
                </a:lnTo>
                <a:lnTo>
                  <a:pt x="0" y="162051"/>
                </a:lnTo>
                <a:lnTo>
                  <a:pt x="0" y="810260"/>
                </a:lnTo>
                <a:lnTo>
                  <a:pt x="5786" y="853352"/>
                </a:lnTo>
                <a:lnTo>
                  <a:pt x="22116" y="892066"/>
                </a:lnTo>
                <a:lnTo>
                  <a:pt x="47450" y="924861"/>
                </a:lnTo>
                <a:lnTo>
                  <a:pt x="80245" y="950195"/>
                </a:lnTo>
                <a:lnTo>
                  <a:pt x="118959" y="966525"/>
                </a:lnTo>
                <a:lnTo>
                  <a:pt x="162051" y="972312"/>
                </a:lnTo>
                <a:lnTo>
                  <a:pt x="2123948" y="972312"/>
                </a:lnTo>
                <a:lnTo>
                  <a:pt x="2167040" y="966525"/>
                </a:lnTo>
                <a:lnTo>
                  <a:pt x="2205754" y="950195"/>
                </a:lnTo>
                <a:lnTo>
                  <a:pt x="2238549" y="924861"/>
                </a:lnTo>
                <a:lnTo>
                  <a:pt x="2263883" y="892066"/>
                </a:lnTo>
                <a:lnTo>
                  <a:pt x="2280213" y="853352"/>
                </a:lnTo>
                <a:lnTo>
                  <a:pt x="2286000" y="810260"/>
                </a:lnTo>
                <a:lnTo>
                  <a:pt x="2286000" y="162051"/>
                </a:lnTo>
                <a:lnTo>
                  <a:pt x="2280213" y="118959"/>
                </a:lnTo>
                <a:lnTo>
                  <a:pt x="2263883" y="80245"/>
                </a:lnTo>
                <a:lnTo>
                  <a:pt x="2238549" y="47450"/>
                </a:lnTo>
                <a:lnTo>
                  <a:pt x="2205754" y="22116"/>
                </a:lnTo>
                <a:lnTo>
                  <a:pt x="2167040" y="5786"/>
                </a:lnTo>
                <a:lnTo>
                  <a:pt x="2123948" y="0"/>
                </a:lnTo>
                <a:close/>
              </a:path>
            </a:pathLst>
          </a:custGeom>
          <a:solidFill>
            <a:srgbClr val="CCFFFF"/>
          </a:solidFill>
          <a:ln>
            <a:solidFill>
              <a:schemeClr val="accent6">
                <a:lumMod val="60000"/>
                <a:lumOff val="40000"/>
              </a:schemeClr>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Garamond" panose="02020404030301010803"/>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Garamond" panose="02020404030301010803"/>
                <a:ea typeface="+mn-ea"/>
                <a:cs typeface="+mn-cs"/>
              </a:rPr>
              <a:t>  </a:t>
            </a:r>
            <a:r>
              <a:rPr kumimoji="0" lang="ru-RU" sz="2000" b="1" i="0" u="none" strike="noStrike" kern="1200" cap="none" spc="0" normalizeH="0" baseline="0" noProof="0" dirty="0">
                <a:ln>
                  <a:noFill/>
                </a:ln>
                <a:solidFill>
                  <a:prstClr val="black"/>
                </a:solidFill>
                <a:effectLst/>
                <a:uLnTx/>
                <a:uFillTx/>
                <a:latin typeface="Garamond" panose="02020404030301010803"/>
                <a:ea typeface="+mn-ea"/>
                <a:cs typeface="+mn-cs"/>
              </a:rPr>
              <a:t>Третий вопрос: З</a:t>
            </a:r>
            <a:r>
              <a:rPr kumimoji="0" lang="ru-RU" sz="2000" b="0" i="0" u="none" strike="noStrike" kern="1200" cap="none" spc="0" normalizeH="0" baseline="0" noProof="0" dirty="0">
                <a:ln>
                  <a:noFill/>
                </a:ln>
                <a:solidFill>
                  <a:prstClr val="black"/>
                </a:solidFill>
                <a:effectLst/>
                <a:uLnTx/>
                <a:uFillTx/>
                <a:latin typeface="Garamond" panose="02020404030301010803"/>
                <a:ea typeface="+mn-ea"/>
                <a:cs typeface="+mn-cs"/>
              </a:rPr>
              <a:t>апишите данные топонимы, связанные с жизнью поэта, в хронологической последовательности</a:t>
            </a:r>
          </a:p>
          <a:p>
            <a:pPr lvl="0">
              <a:defRPr/>
            </a:pPr>
            <a:r>
              <a:rPr lang="ru-RU" sz="1600" dirty="0">
                <a:solidFill>
                  <a:prstClr val="black"/>
                </a:solidFill>
                <a:latin typeface="Garamond" panose="02020404030301010803"/>
              </a:rPr>
              <a:t> </a:t>
            </a:r>
            <a:r>
              <a:rPr lang="ru-RU" sz="2000" dirty="0" err="1">
                <a:solidFill>
                  <a:prstClr val="black"/>
                </a:solidFill>
                <a:latin typeface="Garamond" panose="02020404030301010803"/>
              </a:rPr>
              <a:t>Шупашкар</a:t>
            </a:r>
            <a:r>
              <a:rPr lang="ru-RU" sz="2000" dirty="0">
                <a:solidFill>
                  <a:prstClr val="black"/>
                </a:solidFill>
                <a:latin typeface="Garamond" panose="02020404030301010803"/>
              </a:rPr>
              <a:t>, </a:t>
            </a:r>
            <a:r>
              <a:rPr lang="vi-VN" sz="2000" dirty="0">
                <a:solidFill>
                  <a:prstClr val="black"/>
                </a:solidFill>
                <a:latin typeface="Garamond" panose="02020404030301010803"/>
              </a:rPr>
              <a:t>Çарăмсан</a:t>
            </a:r>
            <a:r>
              <a:rPr lang="ru-RU" sz="2000" dirty="0">
                <a:solidFill>
                  <a:prstClr val="black"/>
                </a:solidFill>
                <a:latin typeface="Garamond" panose="02020404030301010803"/>
              </a:rPr>
              <a:t>, </a:t>
            </a:r>
            <a:r>
              <a:rPr lang="ru-RU" sz="2000" dirty="0" err="1">
                <a:solidFill>
                  <a:prstClr val="black"/>
                </a:solidFill>
                <a:latin typeface="Garamond" panose="02020404030301010803"/>
              </a:rPr>
              <a:t>Тутар</a:t>
            </a:r>
            <a:r>
              <a:rPr lang="ru-RU" sz="2000" dirty="0">
                <a:solidFill>
                  <a:prstClr val="black"/>
                </a:solidFill>
                <a:latin typeface="Garamond" panose="02020404030301010803"/>
              </a:rPr>
              <a:t> </a:t>
            </a:r>
            <a:r>
              <a:rPr lang="ru-RU" sz="2000" dirty="0" err="1">
                <a:solidFill>
                  <a:prstClr val="black"/>
                </a:solidFill>
                <a:latin typeface="Garamond" panose="02020404030301010803"/>
              </a:rPr>
              <a:t>Республикинчи</a:t>
            </a:r>
            <a:r>
              <a:rPr lang="ru-RU" sz="2000" dirty="0">
                <a:solidFill>
                  <a:prstClr val="black"/>
                </a:solidFill>
                <a:latin typeface="Garamond" panose="02020404030301010803"/>
              </a:rPr>
              <a:t> </a:t>
            </a:r>
            <a:r>
              <a:rPr lang="ru-RU" sz="2000" dirty="0" err="1">
                <a:solidFill>
                  <a:prstClr val="black"/>
                </a:solidFill>
                <a:latin typeface="Garamond" panose="02020404030301010803"/>
              </a:rPr>
              <a:t>Çарăмсан</a:t>
            </a:r>
            <a:r>
              <a:rPr lang="ru-RU" sz="2000" dirty="0">
                <a:solidFill>
                  <a:prstClr val="black"/>
                </a:solidFill>
                <a:latin typeface="Garamond" panose="02020404030301010803"/>
              </a:rPr>
              <a:t> </a:t>
            </a:r>
            <a:r>
              <a:rPr lang="ru-RU" sz="2000" dirty="0" err="1">
                <a:solidFill>
                  <a:prstClr val="black"/>
                </a:solidFill>
                <a:latin typeface="Garamond" panose="02020404030301010803"/>
              </a:rPr>
              <a:t>районĕнчи</a:t>
            </a:r>
            <a:r>
              <a:rPr lang="ru-RU" sz="2000" dirty="0">
                <a:solidFill>
                  <a:prstClr val="black"/>
                </a:solidFill>
                <a:latin typeface="Garamond" panose="02020404030301010803"/>
              </a:rPr>
              <a:t> </a:t>
            </a:r>
            <a:r>
              <a:rPr lang="ru-RU" sz="2000" dirty="0" err="1">
                <a:solidFill>
                  <a:prstClr val="black"/>
                </a:solidFill>
                <a:latin typeface="Garamond" panose="02020404030301010803"/>
              </a:rPr>
              <a:t>Çĕнĕ</a:t>
            </a:r>
            <a:r>
              <a:rPr lang="ru-RU" sz="2000" dirty="0">
                <a:solidFill>
                  <a:prstClr val="black"/>
                </a:solidFill>
                <a:latin typeface="Garamond" panose="02020404030301010803"/>
              </a:rPr>
              <a:t> </a:t>
            </a:r>
            <a:r>
              <a:rPr lang="ru-RU" sz="2000" dirty="0" err="1">
                <a:solidFill>
                  <a:prstClr val="black"/>
                </a:solidFill>
                <a:latin typeface="Garamond" panose="02020404030301010803"/>
              </a:rPr>
              <a:t>Йĕлмелĕ</a:t>
            </a:r>
            <a:r>
              <a:rPr lang="ru-RU" sz="2000" dirty="0">
                <a:solidFill>
                  <a:prstClr val="black"/>
                </a:solidFill>
                <a:latin typeface="Garamond" panose="02020404030301010803"/>
              </a:rPr>
              <a:t> , </a:t>
            </a:r>
            <a:r>
              <a:rPr lang="ru-RU" sz="2000" dirty="0" err="1">
                <a:solidFill>
                  <a:prstClr val="black"/>
                </a:solidFill>
                <a:latin typeface="Garamond" panose="02020404030301010803"/>
              </a:rPr>
              <a:t>Хусан</a:t>
            </a:r>
            <a:r>
              <a:rPr lang="en-US" sz="2000" dirty="0">
                <a:solidFill>
                  <a:prstClr val="black"/>
                </a:solidFill>
                <a:latin typeface="Garamond" panose="02020404030301010803"/>
              </a:rPr>
              <a:t>.</a:t>
            </a:r>
            <a:r>
              <a:rPr lang="ru-RU" sz="2000" dirty="0">
                <a:solidFill>
                  <a:prstClr val="black"/>
                </a:solidFill>
                <a:latin typeface="Garamond" panose="02020404030301010803"/>
              </a:rPr>
              <a:t> </a:t>
            </a:r>
            <a:r>
              <a:rPr lang="ru-RU" sz="2000" b="1" dirty="0">
                <a:solidFill>
                  <a:prstClr val="black"/>
                </a:solidFill>
                <a:latin typeface="Garamond" panose="02020404030301010803"/>
              </a:rPr>
              <a:t>За каждую правильную последовательность – 1 балл (всего: 4).</a:t>
            </a:r>
            <a:endParaRPr kumimoji="0" lang="ru-RU" sz="2000" b="0" i="0" u="none" strike="noStrike" kern="1200" cap="none" spc="0" normalizeH="0" baseline="0" noProof="0" dirty="0">
              <a:ln>
                <a:noFill/>
              </a:ln>
              <a:solidFill>
                <a:prstClr val="black"/>
              </a:solidFill>
              <a:effectLst/>
              <a:uLnTx/>
              <a:uFillTx/>
              <a:latin typeface="Garamond" panose="02020404030301010803"/>
            </a:endParaRPr>
          </a:p>
          <a:p>
            <a:pPr>
              <a:defRPr/>
            </a:pPr>
            <a:r>
              <a:rPr lang="ru-RU" sz="2000" b="1" dirty="0">
                <a:solidFill>
                  <a:prstClr val="black"/>
                </a:solidFill>
                <a:latin typeface="Garamond" panose="02020404030301010803"/>
              </a:rPr>
              <a:t>  ПРАВИЛЬНЫЙ ОТВЕТ </a:t>
            </a:r>
            <a:r>
              <a:rPr lang="ru-RU" sz="2000" dirty="0" err="1">
                <a:solidFill>
                  <a:prstClr val="black"/>
                </a:solidFill>
                <a:latin typeface="Garamond" panose="02020404030301010803"/>
              </a:rPr>
              <a:t>Тутар</a:t>
            </a:r>
            <a:r>
              <a:rPr lang="ru-RU" sz="2000" dirty="0">
                <a:solidFill>
                  <a:prstClr val="black"/>
                </a:solidFill>
                <a:latin typeface="Garamond" panose="02020404030301010803"/>
              </a:rPr>
              <a:t> </a:t>
            </a:r>
            <a:r>
              <a:rPr lang="ru-RU" sz="2000" dirty="0" err="1">
                <a:solidFill>
                  <a:prstClr val="black"/>
                </a:solidFill>
                <a:latin typeface="Garamond" panose="02020404030301010803"/>
              </a:rPr>
              <a:t>Республикинчи</a:t>
            </a:r>
            <a:r>
              <a:rPr lang="ru-RU" sz="2000" dirty="0">
                <a:solidFill>
                  <a:prstClr val="black"/>
                </a:solidFill>
                <a:latin typeface="Garamond" panose="02020404030301010803"/>
              </a:rPr>
              <a:t> </a:t>
            </a:r>
            <a:r>
              <a:rPr lang="ru-RU" sz="2000" dirty="0" err="1">
                <a:solidFill>
                  <a:prstClr val="black"/>
                </a:solidFill>
                <a:latin typeface="Garamond" panose="02020404030301010803"/>
              </a:rPr>
              <a:t>Çарăмсан</a:t>
            </a:r>
            <a:r>
              <a:rPr lang="ru-RU" sz="2000" dirty="0">
                <a:solidFill>
                  <a:prstClr val="black"/>
                </a:solidFill>
                <a:latin typeface="Garamond" panose="02020404030301010803"/>
              </a:rPr>
              <a:t> </a:t>
            </a:r>
            <a:r>
              <a:rPr lang="ru-RU" sz="2000" dirty="0" err="1">
                <a:solidFill>
                  <a:prstClr val="black"/>
                </a:solidFill>
                <a:latin typeface="Garamond" panose="02020404030301010803"/>
              </a:rPr>
              <a:t>районĕнчи</a:t>
            </a:r>
            <a:r>
              <a:rPr lang="ru-RU" sz="2000" dirty="0">
                <a:solidFill>
                  <a:prstClr val="black"/>
                </a:solidFill>
                <a:latin typeface="Garamond" panose="02020404030301010803"/>
              </a:rPr>
              <a:t> </a:t>
            </a:r>
            <a:r>
              <a:rPr lang="ru-RU" sz="2000" dirty="0" err="1">
                <a:solidFill>
                  <a:prstClr val="black"/>
                </a:solidFill>
                <a:latin typeface="Garamond" panose="02020404030301010803"/>
              </a:rPr>
              <a:t>Çĕнĕ</a:t>
            </a:r>
            <a:r>
              <a:rPr lang="ru-RU" sz="2000" dirty="0">
                <a:solidFill>
                  <a:prstClr val="black"/>
                </a:solidFill>
                <a:latin typeface="Garamond" panose="02020404030301010803"/>
              </a:rPr>
              <a:t> </a:t>
            </a:r>
            <a:r>
              <a:rPr lang="ru-RU" sz="2000" dirty="0" err="1">
                <a:solidFill>
                  <a:prstClr val="black"/>
                </a:solidFill>
                <a:latin typeface="Garamond" panose="02020404030301010803"/>
              </a:rPr>
              <a:t>Йĕлмелĕ</a:t>
            </a:r>
            <a:r>
              <a:rPr lang="ru-RU" sz="2000" dirty="0">
                <a:solidFill>
                  <a:prstClr val="black"/>
                </a:solidFill>
                <a:latin typeface="Garamond" panose="02020404030301010803"/>
              </a:rPr>
              <a:t> , </a:t>
            </a:r>
            <a:r>
              <a:rPr lang="ru-RU" sz="2000" dirty="0" err="1">
                <a:solidFill>
                  <a:prstClr val="black"/>
                </a:solidFill>
                <a:latin typeface="Garamond" panose="02020404030301010803"/>
              </a:rPr>
              <a:t>Хусан</a:t>
            </a:r>
            <a:r>
              <a:rPr lang="ru-RU" sz="2000" dirty="0">
                <a:solidFill>
                  <a:prstClr val="black"/>
                </a:solidFill>
                <a:latin typeface="Garamond" panose="02020404030301010803"/>
              </a:rPr>
              <a:t>,</a:t>
            </a:r>
            <a:r>
              <a:rPr lang="vi-VN" sz="2000" dirty="0">
                <a:solidFill>
                  <a:prstClr val="black"/>
                </a:solidFill>
                <a:latin typeface="Garamond" panose="02020404030301010803"/>
              </a:rPr>
              <a:t> Çарăмсан,</a:t>
            </a:r>
            <a:r>
              <a:rPr lang="ru-RU" sz="2000" dirty="0">
                <a:solidFill>
                  <a:prstClr val="black"/>
                </a:solidFill>
                <a:latin typeface="Garamond" panose="02020404030301010803"/>
              </a:rPr>
              <a:t> Шупашкар</a:t>
            </a:r>
            <a:r>
              <a:rPr lang="en-US" sz="2000" dirty="0">
                <a:solidFill>
                  <a:prstClr val="black"/>
                </a:solidFill>
                <a:latin typeface="Garamond" panose="02020404030301010803"/>
              </a:rPr>
              <a:t>.</a:t>
            </a:r>
            <a:endParaRPr lang="ru-RU" sz="2000" dirty="0">
              <a:solidFill>
                <a:prstClr val="black"/>
              </a:solidFill>
              <a:latin typeface="Garamond" panose="02020404030301010803"/>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ru-RU" sz="2000" b="1"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18" name="object 11">
            <a:extLst>
              <a:ext uri="{FF2B5EF4-FFF2-40B4-BE49-F238E27FC236}">
                <a16:creationId xmlns:a16="http://schemas.microsoft.com/office/drawing/2014/main" id="{2FB747BA-3E54-4646-9B94-40876844BBF8}"/>
              </a:ext>
            </a:extLst>
          </p:cNvPr>
          <p:cNvSpPr/>
          <p:nvPr/>
        </p:nvSpPr>
        <p:spPr>
          <a:xfrm>
            <a:off x="8472173" y="5478289"/>
            <a:ext cx="3072113" cy="323687"/>
          </a:xfrm>
          <a:custGeom>
            <a:avLst/>
            <a:gdLst/>
            <a:ahLst/>
            <a:cxnLst/>
            <a:rect l="l" t="t" r="r" b="b"/>
            <a:pathLst>
              <a:path w="2286000" h="972819">
                <a:moveTo>
                  <a:pt x="2123948" y="0"/>
                </a:moveTo>
                <a:lnTo>
                  <a:pt x="162051" y="0"/>
                </a:lnTo>
                <a:lnTo>
                  <a:pt x="118959" y="5786"/>
                </a:lnTo>
                <a:lnTo>
                  <a:pt x="80245" y="22116"/>
                </a:lnTo>
                <a:lnTo>
                  <a:pt x="47450" y="47450"/>
                </a:lnTo>
                <a:lnTo>
                  <a:pt x="22116" y="80245"/>
                </a:lnTo>
                <a:lnTo>
                  <a:pt x="5786" y="118959"/>
                </a:lnTo>
                <a:lnTo>
                  <a:pt x="0" y="162051"/>
                </a:lnTo>
                <a:lnTo>
                  <a:pt x="0" y="810260"/>
                </a:lnTo>
                <a:lnTo>
                  <a:pt x="5786" y="853352"/>
                </a:lnTo>
                <a:lnTo>
                  <a:pt x="22116" y="892066"/>
                </a:lnTo>
                <a:lnTo>
                  <a:pt x="47450" y="924861"/>
                </a:lnTo>
                <a:lnTo>
                  <a:pt x="80245" y="950195"/>
                </a:lnTo>
                <a:lnTo>
                  <a:pt x="118959" y="966525"/>
                </a:lnTo>
                <a:lnTo>
                  <a:pt x="162051" y="972312"/>
                </a:lnTo>
                <a:lnTo>
                  <a:pt x="2123948" y="972312"/>
                </a:lnTo>
                <a:lnTo>
                  <a:pt x="2167040" y="966525"/>
                </a:lnTo>
                <a:lnTo>
                  <a:pt x="2205754" y="950195"/>
                </a:lnTo>
                <a:lnTo>
                  <a:pt x="2238549" y="924861"/>
                </a:lnTo>
                <a:lnTo>
                  <a:pt x="2263883" y="892066"/>
                </a:lnTo>
                <a:lnTo>
                  <a:pt x="2280213" y="853352"/>
                </a:lnTo>
                <a:lnTo>
                  <a:pt x="2286000" y="810260"/>
                </a:lnTo>
                <a:lnTo>
                  <a:pt x="2286000" y="162051"/>
                </a:lnTo>
                <a:lnTo>
                  <a:pt x="2280213" y="118959"/>
                </a:lnTo>
                <a:lnTo>
                  <a:pt x="2263883" y="80245"/>
                </a:lnTo>
                <a:lnTo>
                  <a:pt x="2238549" y="47450"/>
                </a:lnTo>
                <a:lnTo>
                  <a:pt x="2205754" y="22116"/>
                </a:lnTo>
                <a:lnTo>
                  <a:pt x="2167040" y="5786"/>
                </a:lnTo>
                <a:lnTo>
                  <a:pt x="2123948" y="0"/>
                </a:lnTo>
                <a:close/>
              </a:path>
            </a:pathLst>
          </a:custGeom>
          <a:solidFill>
            <a:srgbClr val="CCFFFF"/>
          </a:solidFill>
          <a:ln>
            <a:solidFill>
              <a:schemeClr val="accent6">
                <a:lumMod val="60000"/>
                <a:lumOff val="40000"/>
              </a:schemeClr>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Calibri" panose="020F0502020204030204"/>
                <a:ea typeface="+mn-ea"/>
                <a:cs typeface="+mn-cs"/>
              </a:rPr>
              <a:t>Источник: авторское задание</a:t>
            </a:r>
          </a:p>
        </p:txBody>
      </p:sp>
      <p:sp>
        <p:nvSpPr>
          <p:cNvPr id="14" name="Прямоугольник 13">
            <a:extLst>
              <a:ext uri="{FF2B5EF4-FFF2-40B4-BE49-F238E27FC236}">
                <a16:creationId xmlns:a16="http://schemas.microsoft.com/office/drawing/2014/main" id="{A394BBB4-BB59-4E9A-B554-1A6076A753C9}"/>
              </a:ext>
            </a:extLst>
          </p:cNvPr>
          <p:cNvSpPr/>
          <p:nvPr/>
        </p:nvSpPr>
        <p:spPr>
          <a:xfrm>
            <a:off x="6252687" y="473739"/>
            <a:ext cx="4438972" cy="532903"/>
          </a:xfrm>
          <a:prstGeom prst="rect">
            <a:avLst/>
          </a:prstGeom>
        </p:spPr>
        <p:txBody>
          <a:bodyPr wrap="non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28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Родная литература, 5 класс</a:t>
            </a:r>
            <a:endParaRPr kumimoji="0" lang="ru-RU" sz="11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6" name="Прямоугольник 15">
            <a:extLst>
              <a:ext uri="{FF2B5EF4-FFF2-40B4-BE49-F238E27FC236}">
                <a16:creationId xmlns:a16="http://schemas.microsoft.com/office/drawing/2014/main" id="{AA8A32EA-AB01-4DC2-BF47-3EB942809D0C}"/>
              </a:ext>
            </a:extLst>
          </p:cNvPr>
          <p:cNvSpPr/>
          <p:nvPr/>
        </p:nvSpPr>
        <p:spPr>
          <a:xfrm>
            <a:off x="5235934" y="1355411"/>
            <a:ext cx="2033505" cy="532903"/>
          </a:xfrm>
          <a:prstGeom prst="rect">
            <a:avLst/>
          </a:prstGeom>
        </p:spPr>
        <p:txBody>
          <a:bodyPr wrap="non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28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Тема урока:</a:t>
            </a:r>
            <a:endParaRPr kumimoji="0" lang="ru-RU" sz="1100" b="1" i="0" u="none" strike="noStrike" kern="1200" cap="none" spc="0" normalizeH="0" baseline="0" noProof="0" dirty="0">
              <a:ln>
                <a:noFill/>
              </a:ln>
              <a:solidFill>
                <a:srgbClr val="70AD47">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 name="object 11">
            <a:extLst>
              <a:ext uri="{FF2B5EF4-FFF2-40B4-BE49-F238E27FC236}">
                <a16:creationId xmlns:a16="http://schemas.microsoft.com/office/drawing/2014/main" id="{0CB2E3C9-042C-4D5A-892D-03D92F5A5B83}"/>
              </a:ext>
            </a:extLst>
          </p:cNvPr>
          <p:cNvSpPr/>
          <p:nvPr/>
        </p:nvSpPr>
        <p:spPr>
          <a:xfrm>
            <a:off x="1008621" y="4670474"/>
            <a:ext cx="6526712" cy="1755726"/>
          </a:xfrm>
          <a:custGeom>
            <a:avLst/>
            <a:gdLst/>
            <a:ahLst/>
            <a:cxnLst/>
            <a:rect l="l" t="t" r="r" b="b"/>
            <a:pathLst>
              <a:path w="2286000" h="972819">
                <a:moveTo>
                  <a:pt x="2123948" y="0"/>
                </a:moveTo>
                <a:lnTo>
                  <a:pt x="162051" y="0"/>
                </a:lnTo>
                <a:lnTo>
                  <a:pt x="118959" y="5786"/>
                </a:lnTo>
                <a:lnTo>
                  <a:pt x="80245" y="22116"/>
                </a:lnTo>
                <a:lnTo>
                  <a:pt x="47450" y="47450"/>
                </a:lnTo>
                <a:lnTo>
                  <a:pt x="22116" y="80245"/>
                </a:lnTo>
                <a:lnTo>
                  <a:pt x="5786" y="118959"/>
                </a:lnTo>
                <a:lnTo>
                  <a:pt x="0" y="162051"/>
                </a:lnTo>
                <a:lnTo>
                  <a:pt x="0" y="810260"/>
                </a:lnTo>
                <a:lnTo>
                  <a:pt x="5786" y="853352"/>
                </a:lnTo>
                <a:lnTo>
                  <a:pt x="22116" y="892066"/>
                </a:lnTo>
                <a:lnTo>
                  <a:pt x="47450" y="924861"/>
                </a:lnTo>
                <a:lnTo>
                  <a:pt x="80245" y="950195"/>
                </a:lnTo>
                <a:lnTo>
                  <a:pt x="118959" y="966525"/>
                </a:lnTo>
                <a:lnTo>
                  <a:pt x="162051" y="972312"/>
                </a:lnTo>
                <a:lnTo>
                  <a:pt x="2123948" y="972312"/>
                </a:lnTo>
                <a:lnTo>
                  <a:pt x="2167040" y="966525"/>
                </a:lnTo>
                <a:lnTo>
                  <a:pt x="2205754" y="950195"/>
                </a:lnTo>
                <a:lnTo>
                  <a:pt x="2238549" y="924861"/>
                </a:lnTo>
                <a:lnTo>
                  <a:pt x="2263883" y="892066"/>
                </a:lnTo>
                <a:lnTo>
                  <a:pt x="2280213" y="853352"/>
                </a:lnTo>
                <a:lnTo>
                  <a:pt x="2286000" y="810260"/>
                </a:lnTo>
                <a:lnTo>
                  <a:pt x="2286000" y="162051"/>
                </a:lnTo>
                <a:lnTo>
                  <a:pt x="2280213" y="118959"/>
                </a:lnTo>
                <a:lnTo>
                  <a:pt x="2263883" y="80245"/>
                </a:lnTo>
                <a:lnTo>
                  <a:pt x="2238549" y="47450"/>
                </a:lnTo>
                <a:lnTo>
                  <a:pt x="2205754" y="22116"/>
                </a:lnTo>
                <a:lnTo>
                  <a:pt x="2167040" y="5786"/>
                </a:lnTo>
                <a:lnTo>
                  <a:pt x="2123948" y="0"/>
                </a:lnTo>
                <a:close/>
              </a:path>
            </a:pathLst>
          </a:custGeom>
          <a:solidFill>
            <a:srgbClr val="CCFFFF"/>
          </a:solidFill>
          <a:ln>
            <a:solidFill>
              <a:schemeClr val="accent6">
                <a:lumMod val="60000"/>
                <a:lumOff val="40000"/>
              </a:schemeClr>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Garamond" panose="02020404030301010803"/>
                <a:ea typeface="+mn-ea"/>
                <a:cs typeface="+mn-cs"/>
              </a:rPr>
              <a:t>ПЛАНИРУЕМЫЕ РЕЗУЛЬТАТЫ:</a:t>
            </a:r>
            <a:endParaRPr kumimoji="0" lang="ru-RU" sz="16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Garamond" panose="02020404030301010803"/>
                <a:ea typeface="+mn-ea"/>
                <a:cs typeface="+mn-cs"/>
              </a:rPr>
              <a:t>Личностные: </a:t>
            </a:r>
            <a:r>
              <a:rPr lang="ru-RU" sz="1200" dirty="0">
                <a:effectLst/>
                <a:latin typeface="Times New Roman" panose="02020603050405020304" pitchFamily="18" charset="0"/>
                <a:ea typeface="Times New Roman CYR" panose="02020603050405020304" pitchFamily="18" charset="0"/>
                <a:cs typeface="Times New Roman CYR" panose="02020603050405020304" pitchFamily="18" charset="0"/>
              </a:rPr>
              <a:t>освоение основ научного мировоззрения, соответствующего современному уровню наук.</a:t>
            </a:r>
            <a:endParaRPr kumimoji="0" lang="ru-RU" sz="1200" b="1"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Garamond" panose="02020404030301010803"/>
                <a:ea typeface="+mn-ea"/>
                <a:cs typeface="+mn-cs"/>
              </a:rPr>
              <a:t>Метапредметные: </a:t>
            </a:r>
            <a:r>
              <a:rPr lang="ru-RU" sz="1200" dirty="0">
                <a:solidFill>
                  <a:srgbClr val="000000"/>
                </a:solidFill>
                <a:effectLst/>
                <a:latin typeface="Times New Roman" panose="02020603050405020304" pitchFamily="18" charset="0"/>
                <a:ea typeface="Times New Roman CYR" panose="02020603050405020304" pitchFamily="18" charset="0"/>
                <a:cs typeface="Times New Roman CYR" panose="02020603050405020304" pitchFamily="18" charset="0"/>
              </a:rPr>
              <a:t>уместно использовать базовые межпредметные понятия и термины, отражающие связи и отношения между объектами.</a:t>
            </a:r>
            <a:endParaRPr kumimoji="0" lang="ru-RU"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Garamond" panose="02020404030301010803"/>
                <a:ea typeface="+mn-ea"/>
                <a:cs typeface="+mn-cs"/>
              </a:rPr>
              <a:t>Предметные: </a:t>
            </a:r>
            <a:r>
              <a:rPr lang="ru-RU" sz="1200" dirty="0">
                <a:effectLst/>
                <a:latin typeface="Times New Roman" panose="02020603050405020304" pitchFamily="18" charset="0"/>
                <a:ea typeface="Times New Roman" panose="02020603050405020304" pitchFamily="18" charset="0"/>
              </a:rPr>
              <a:t>отвечать на вопросы по прочитанному произведению.</a:t>
            </a:r>
            <a:endParaRPr kumimoji="0" sz="16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2" name="Прямоугольник 1">
            <a:extLst>
              <a:ext uri="{FF2B5EF4-FFF2-40B4-BE49-F238E27FC236}">
                <a16:creationId xmlns:a16="http://schemas.microsoft.com/office/drawing/2014/main" id="{95170AF8-DF0E-193A-70F5-9C03792D18C7}"/>
              </a:ext>
            </a:extLst>
          </p:cNvPr>
          <p:cNvSpPr/>
          <p:nvPr/>
        </p:nvSpPr>
        <p:spPr>
          <a:xfrm>
            <a:off x="7145677" y="1443741"/>
            <a:ext cx="3855543" cy="369332"/>
          </a:xfrm>
          <a:prstGeom prst="rect">
            <a:avLst/>
          </a:prstGeom>
        </p:spPr>
        <p:txBody>
          <a:bodyPr wrap="none">
            <a:spAutoFit/>
          </a:bodyPr>
          <a:lstStyle/>
          <a:p>
            <a:pPr lvl="0">
              <a:defRPr/>
            </a:pPr>
            <a:r>
              <a:rPr lang="ru-RU" b="1" dirty="0">
                <a:solidFill>
                  <a:srgbClr val="800000"/>
                </a:solidFill>
                <a:latin typeface="Comic Sans MS" panose="030F0702030302020204" pitchFamily="66" charset="0"/>
              </a:rPr>
              <a:t>Поэзия Порфирия Афанасьева </a:t>
            </a:r>
          </a:p>
        </p:txBody>
      </p:sp>
    </p:spTree>
    <p:extLst>
      <p:ext uri="{BB962C8B-B14F-4D97-AF65-F5344CB8AC3E}">
        <p14:creationId xmlns:p14="http://schemas.microsoft.com/office/powerpoint/2010/main" val="524504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3B20387-A63D-86A0-919B-C894AAF58B7C}"/>
              </a:ext>
            </a:extLst>
          </p:cNvPr>
          <p:cNvSpPr>
            <a:spLocks noGrp="1"/>
          </p:cNvSpPr>
          <p:nvPr>
            <p:ph type="title"/>
          </p:nvPr>
        </p:nvSpPr>
        <p:spPr/>
        <p:txBody>
          <a:bodyPr/>
          <a:lstStyle/>
          <a:p>
            <a:pPr algn="ctr"/>
            <a:r>
              <a:rPr lang="ru-RU" dirty="0"/>
              <a:t/>
            </a:r>
            <a:br>
              <a:rPr lang="ru-RU" dirty="0"/>
            </a:br>
            <a:r>
              <a:rPr lang="ru-RU" b="1" dirty="0">
                <a:solidFill>
                  <a:srgbClr val="C00000"/>
                </a:solidFill>
              </a:rPr>
              <a:t>Твои результаты</a:t>
            </a:r>
          </a:p>
        </p:txBody>
      </p:sp>
      <p:sp>
        <p:nvSpPr>
          <p:cNvPr id="3" name="Объект 2">
            <a:extLst>
              <a:ext uri="{FF2B5EF4-FFF2-40B4-BE49-F238E27FC236}">
                <a16:creationId xmlns:a16="http://schemas.microsoft.com/office/drawing/2014/main" id="{550479D8-38D7-DF09-82DB-2C9BB90FA861}"/>
              </a:ext>
            </a:extLst>
          </p:cNvPr>
          <p:cNvSpPr>
            <a:spLocks noGrp="1"/>
          </p:cNvSpPr>
          <p:nvPr>
            <p:ph idx="1"/>
          </p:nvPr>
        </p:nvSpPr>
        <p:spPr/>
        <p:txBody>
          <a:bodyPr/>
          <a:lstStyle/>
          <a:p>
            <a:r>
              <a:rPr lang="ru-RU" sz="3200" dirty="0"/>
              <a:t>11 – 13 баллов – оценка «5»</a:t>
            </a:r>
          </a:p>
          <a:p>
            <a:r>
              <a:rPr lang="ru-RU" sz="3200" dirty="0"/>
              <a:t>8 – 10 баллов – оценка «4»</a:t>
            </a:r>
          </a:p>
          <a:p>
            <a:r>
              <a:rPr lang="ru-RU" sz="3200" dirty="0"/>
              <a:t>6 – 7 баллов – оценка «3»</a:t>
            </a:r>
          </a:p>
          <a:p>
            <a:r>
              <a:rPr lang="ru-RU" sz="3200" dirty="0"/>
              <a:t>1 – 5 баллов – не справился</a:t>
            </a:r>
          </a:p>
          <a:p>
            <a:endParaRPr lang="ru-RU" dirty="0"/>
          </a:p>
        </p:txBody>
      </p:sp>
    </p:spTree>
    <p:extLst>
      <p:ext uri="{BB962C8B-B14F-4D97-AF65-F5344CB8AC3E}">
        <p14:creationId xmlns:p14="http://schemas.microsoft.com/office/powerpoint/2010/main" val="3651886878"/>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TM02892315[[fn=Легкий дым]]</Template>
  <TotalTime>475</TotalTime>
  <Words>1023</Words>
  <Application>Microsoft Office PowerPoint</Application>
  <PresentationFormat>Широкоэкранный</PresentationFormat>
  <Paragraphs>154</Paragraphs>
  <Slides>10</Slides>
  <Notes>0</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10</vt:i4>
      </vt:variant>
    </vt:vector>
  </HeadingPairs>
  <TitlesOfParts>
    <vt:vector size="20" baseType="lpstr">
      <vt:lpstr>Arial</vt:lpstr>
      <vt:lpstr>Calibri</vt:lpstr>
      <vt:lpstr>Century Gothic</vt:lpstr>
      <vt:lpstr>Comic Sans MS</vt:lpstr>
      <vt:lpstr>Garamond</vt:lpstr>
      <vt:lpstr>Times New Roman</vt:lpstr>
      <vt:lpstr>Times New Roman CYR</vt:lpstr>
      <vt:lpstr>Trebuchet MS</vt:lpstr>
      <vt:lpstr>Wingdings 3</vt:lpstr>
      <vt:lpstr>Легкий дым</vt:lpstr>
      <vt:lpstr>  Формирование функциональной (читательской) грамотности на уроках родного(чувашского) языка и литературы (Работа с текстом по произведениям Порфирия Афанасьева)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Твои результаты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Формирование личностных,  метапредметных и предметных результатов на уроке ……</dc:title>
  <dc:creator>Гульсия Ахметшина</dc:creator>
  <cp:lastModifiedBy>Марина</cp:lastModifiedBy>
  <cp:revision>31</cp:revision>
  <dcterms:created xsi:type="dcterms:W3CDTF">2022-11-15T11:11:01Z</dcterms:created>
  <dcterms:modified xsi:type="dcterms:W3CDTF">2024-04-04T22:40:10Z</dcterms:modified>
</cp:coreProperties>
</file>