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3" r:id="rId7"/>
    <p:sldId id="262" r:id="rId8"/>
    <p:sldId id="269" r:id="rId9"/>
    <p:sldId id="268" r:id="rId10"/>
    <p:sldId id="267" r:id="rId11"/>
    <p:sldId id="271" r:id="rId12"/>
    <p:sldId id="265" r:id="rId13"/>
    <p:sldId id="277" r:id="rId14"/>
    <p:sldId id="270" r:id="rId15"/>
    <p:sldId id="272" r:id="rId16"/>
    <p:sldId id="273" r:id="rId17"/>
    <p:sldId id="274" r:id="rId18"/>
    <p:sldId id="276" r:id="rId19"/>
    <p:sldId id="259" r:id="rId20"/>
    <p:sldId id="264" r:id="rId21"/>
    <p:sldId id="279" r:id="rId22"/>
    <p:sldId id="278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theme" Target="theme/theme1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viewProps" Target="viewProp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presProps" Target="pres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tableStyles" Target="tableStyles.xml" 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D5DA8CF-CF05-48AF-8D1F-A2C179ABBCEF}" type="datetimeFigureOut">
              <a:rPr lang="ru-RU" smtClean="0"/>
              <a:t>26.09.2022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C77338D5-9E7D-4E6E-9C5F-4F5E9C2ED3B9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DA8CF-CF05-48AF-8D1F-A2C179ABBCEF}" type="datetimeFigureOut">
              <a:rPr lang="ru-RU" smtClean="0"/>
              <a:t>26.09.2022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338D5-9E7D-4E6E-9C5F-4F5E9C2ED3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ED5DA8CF-CF05-48AF-8D1F-A2C179ABBCEF}" type="datetimeFigureOut">
              <a:rPr lang="ru-RU" smtClean="0"/>
              <a:t>26.09.2022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C77338D5-9E7D-4E6E-9C5F-4F5E9C2ED3B9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DA8CF-CF05-48AF-8D1F-A2C179ABBCEF}" type="datetimeFigureOut">
              <a:rPr lang="ru-RU" smtClean="0"/>
              <a:t>26.09.2022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338D5-9E7D-4E6E-9C5F-4F5E9C2ED3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DA8CF-CF05-48AF-8D1F-A2C179ABBCEF}" type="datetimeFigureOut">
              <a:rPr lang="ru-RU" smtClean="0"/>
              <a:t>26.09.2022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338D5-9E7D-4E6E-9C5F-4F5E9C2ED3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DA8CF-CF05-48AF-8D1F-A2C179ABBCEF}" type="datetimeFigureOut">
              <a:rPr lang="ru-RU" smtClean="0"/>
              <a:t>26.09.2022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338D5-9E7D-4E6E-9C5F-4F5E9C2ED3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ED5DA8CF-CF05-48AF-8D1F-A2C179ABBCEF}" type="datetimeFigureOut">
              <a:rPr lang="ru-RU" smtClean="0"/>
              <a:t>26.09.2022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338D5-9E7D-4E6E-9C5F-4F5E9C2ED3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DA8CF-CF05-48AF-8D1F-A2C179ABBCEF}" type="datetimeFigureOut">
              <a:rPr lang="ru-RU" smtClean="0"/>
              <a:t>26.09.2022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338D5-9E7D-4E6E-9C5F-4F5E9C2ED3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DA8CF-CF05-48AF-8D1F-A2C179ABBCEF}" type="datetimeFigureOut">
              <a:rPr lang="ru-RU" smtClean="0"/>
              <a:t>26.09.2022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338D5-9E7D-4E6E-9C5F-4F5E9C2ED3B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DA8CF-CF05-48AF-8D1F-A2C179ABBCEF}" type="datetimeFigureOut">
              <a:rPr lang="ru-RU" smtClean="0"/>
              <a:t>26.09.2022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338D5-9E7D-4E6E-9C5F-4F5E9C2ED3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fld id="{ED5DA8CF-CF05-48AF-8D1F-A2C179ABBCEF}" type="datetimeFigureOut">
              <a:rPr lang="ru-RU" smtClean="0"/>
              <a:t>26.09.2022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77338D5-9E7D-4E6E-9C5F-4F5E9C2ED3B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jpe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ED5DA8CF-CF05-48AF-8D1F-A2C179ABBCEF}" type="datetimeFigureOut">
              <a:rPr lang="ru-RU" smtClean="0"/>
              <a:t>26.09.2022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C77338D5-9E7D-4E6E-9C5F-4F5E9C2ED3B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.xml" /><Relationship Id="rId4" Type="http://schemas.openxmlformats.org/officeDocument/2006/relationships/hyperlink" Target="&#1052;&#1077;&#1090;&#1086;&#1076;&#1080;&#1095;&#1077;&#1089;&#1082;&#1080;&#1077;%20&#1088;&#1077;&#1082;&#1086;&#1084;&#1077;&#1085;&#1076;&#1072;&#1094;&#1080;&#1080;%20weDo%202-0.pdf" TargetMode="Externa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 /><Relationship Id="rId2" Type="http://schemas.openxmlformats.org/officeDocument/2006/relationships/hyperlink" Target="LEGOEducation.LEGOEducationWeDo2.0FULL_by3p0hsm2jzfy!App" TargetMode="External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disk.yandex.ru/d/jQT6JCGrTW83Rw" TargetMode="External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 /><Relationship Id="rId2" Type="http://schemas.openxmlformats.org/officeDocument/2006/relationships/hyperlink" Target="../&#1042;&#1080;&#1088;&#1090;&#1091;&#1072;&#1083;&#1100;&#1085;&#1099;&#1077;%20&#1084;&#1086;&#1076;&#1077;&#1083;&#1080;" TargetMode="External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 /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 /><Relationship Id="rId2" Type="http://schemas.openxmlformats.org/officeDocument/2006/relationships/image" Target="../media/image17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9.png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 /><Relationship Id="rId2" Type="http://schemas.openxmlformats.org/officeDocument/2006/relationships/image" Target="../media/image20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22.png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 /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 /><Relationship Id="rId2" Type="http://schemas.openxmlformats.org/officeDocument/2006/relationships/image" Target="../media/image24.pn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9792" y="1844824"/>
            <a:ext cx="6444208" cy="2868168"/>
          </a:xfrm>
        </p:spPr>
        <p:txBody>
          <a:bodyPr/>
          <a:lstStyle/>
          <a:p>
            <a:pPr algn="ctr"/>
            <a:r>
              <a:rPr lang="ru-RU" sz="3600" dirty="0"/>
              <a:t>Актуальные вопросы преподавания предметной области «технология» по обновленному ФГОС: Организация занятий по  Робототехнике</a:t>
            </a:r>
            <a:br>
              <a:rPr lang="ru-RU" sz="3600" dirty="0"/>
            </a:b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131840" y="4869160"/>
            <a:ext cx="5832648" cy="1101248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Гаранина Елена Олеговна, </a:t>
            </a:r>
          </a:p>
          <a:p>
            <a:r>
              <a:rPr lang="ru-RU" dirty="0"/>
              <a:t>учитель технологии </a:t>
            </a:r>
          </a:p>
          <a:p>
            <a:r>
              <a:rPr lang="ru-RU" dirty="0"/>
              <a:t>МБОУ «Гимназия № 32» НМР РТ</a:t>
            </a:r>
          </a:p>
        </p:txBody>
      </p:sp>
    </p:spTree>
    <p:extLst>
      <p:ext uri="{BB962C8B-B14F-4D97-AF65-F5344CB8AC3E}">
        <p14:creationId xmlns:p14="http://schemas.microsoft.com/office/powerpoint/2010/main" val="3292461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60648"/>
            <a:ext cx="8424936" cy="1143000"/>
          </a:xfrm>
        </p:spPr>
        <p:txBody>
          <a:bodyPr>
            <a:normAutofit fontScale="90000"/>
          </a:bodyPr>
          <a:lstStyle/>
          <a:p>
            <a:pPr algn="ctr"/>
            <a:br>
              <a:rPr lang="ru-RU" dirty="0"/>
            </a:br>
            <a:r>
              <a:rPr lang="ru-RU" dirty="0"/>
              <a:t>Содержание модуля «Робототехника» в 5 классе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44824"/>
            <a:ext cx="7527032" cy="4846320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Автоматизация и роботизация. Принципы работы робота. Классификация современных роботов. Виды роботов, их функции и назначение. Взаимосвязь конструкции робота и выполняемой им функции. Робототехнический конструктор и комплектующие. Чтение схем. Сборка роботизированной конструкции по готовой схеме. Базовые принципы программирования. Визуальный язык для программирования простых робототехнических систем.</a:t>
            </a:r>
          </a:p>
        </p:txBody>
      </p:sp>
    </p:spTree>
    <p:extLst>
      <p:ext uri="{BB962C8B-B14F-4D97-AF65-F5344CB8AC3E}">
        <p14:creationId xmlns:p14="http://schemas.microsoft.com/office/powerpoint/2010/main" val="2583831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332656"/>
            <a:ext cx="8136904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предметные результаты </a:t>
            </a:r>
            <a:br>
              <a:rPr lang="ru-RU" dirty="0"/>
            </a:br>
            <a:r>
              <a:rPr lang="ru-RU" dirty="0"/>
              <a:t>модуль «Робототехника» 5 класс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44824"/>
            <a:ext cx="7588696" cy="5248584"/>
          </a:xfrm>
        </p:spPr>
        <p:txBody>
          <a:bodyPr>
            <a:normAutofit fontScale="70000" lnSpcReduction="20000"/>
          </a:bodyPr>
          <a:lstStyle/>
          <a:p>
            <a:r>
              <a:rPr lang="ru-RU" sz="3100" dirty="0"/>
              <a:t>классифицировать и характеризовать роботов по видам и назначению; </a:t>
            </a:r>
          </a:p>
          <a:p>
            <a:r>
              <a:rPr lang="ru-RU" sz="3100" dirty="0"/>
              <a:t>знать основные законы робототехники; </a:t>
            </a:r>
          </a:p>
          <a:p>
            <a:r>
              <a:rPr lang="ru-RU" sz="3100" dirty="0"/>
              <a:t>называть и характеризовать назначение деталей робототехнического конструктора; </a:t>
            </a:r>
          </a:p>
          <a:p>
            <a:r>
              <a:rPr lang="ru-RU" sz="3100" dirty="0"/>
              <a:t>характеризовать составные части роботов, датчики в современных робототехнических системах; </a:t>
            </a:r>
          </a:p>
          <a:p>
            <a:r>
              <a:rPr lang="ru-RU" sz="3100" dirty="0"/>
              <a:t>получить опыт моделирования машин и механизмов с помощью робототехнического конструктора; </a:t>
            </a:r>
          </a:p>
          <a:p>
            <a:r>
              <a:rPr lang="ru-RU" sz="3100" dirty="0"/>
              <a:t>применять навыки моделирования машин и механизмов с  помощью робототехнического конструктора; </a:t>
            </a:r>
          </a:p>
          <a:p>
            <a:r>
              <a:rPr lang="ru-RU" sz="3100" dirty="0"/>
              <a:t>владеть навыками индивидуальной и коллективной деятельности, направленной на создание робототехнического продукта.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91412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-171400"/>
            <a:ext cx="7239000" cy="1143000"/>
          </a:xfrm>
        </p:spPr>
        <p:txBody>
          <a:bodyPr/>
          <a:lstStyle/>
          <a:p>
            <a:r>
              <a:rPr lang="ru-RU" b="0" dirty="0"/>
              <a:t>Особенности </a:t>
            </a:r>
            <a:r>
              <a:rPr lang="en-US" b="0" dirty="0"/>
              <a:t>LEGO </a:t>
            </a:r>
            <a:r>
              <a:rPr lang="en-US" b="0" dirty="0" err="1"/>
              <a:t>WeDo</a:t>
            </a:r>
            <a:r>
              <a:rPr lang="en-US" b="0" dirty="0"/>
              <a:t> 2.0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268760"/>
            <a:ext cx="7632848" cy="5472608"/>
          </a:xfrm>
        </p:spPr>
        <p:txBody>
          <a:bodyPr>
            <a:normAutofit fontScale="85000" lnSpcReduction="10000"/>
          </a:bodyPr>
          <a:lstStyle/>
          <a:p>
            <a:pPr fontAlgn="t"/>
            <a:r>
              <a:rPr lang="ru-RU" dirty="0"/>
              <a:t>Учебно-методические материалы LEGO </a:t>
            </a:r>
            <a:r>
              <a:rPr lang="ru-RU" dirty="0" err="1"/>
              <a:t>Education</a:t>
            </a:r>
            <a:r>
              <a:rPr lang="ru-RU" dirty="0"/>
              <a:t> </a:t>
            </a:r>
            <a:r>
              <a:rPr lang="ru-RU" dirty="0" err="1"/>
              <a:t>WeDo</a:t>
            </a:r>
            <a:r>
              <a:rPr lang="ru-RU" dirty="0"/>
              <a:t> 2.0 соответствуют требованиям ФГОС.</a:t>
            </a:r>
          </a:p>
          <a:p>
            <a:pPr fontAlgn="t"/>
            <a:r>
              <a:rPr lang="ru-RU" dirty="0"/>
              <a:t>Связь конструктора с компьютером поддерживается через </a:t>
            </a:r>
            <a:r>
              <a:rPr lang="ru-RU" dirty="0" err="1"/>
              <a:t>Bluetooth</a:t>
            </a:r>
            <a:r>
              <a:rPr lang="ru-RU" dirty="0"/>
              <a:t>. Никаких лишних проводов!</a:t>
            </a:r>
          </a:p>
          <a:p>
            <a:pPr fontAlgn="t"/>
            <a:r>
              <a:rPr lang="ru-RU" dirty="0"/>
              <a:t>Визуальный язык для программирования интуитивно понятен, а процесс «оживления» моделей – простой и увлекательный.</a:t>
            </a:r>
          </a:p>
          <a:p>
            <a:pPr fontAlgn="t"/>
            <a:r>
              <a:rPr lang="ru-RU" dirty="0"/>
              <a:t>Методические материалы к конструктору включают интерактивное пособие для учителя, электронные тетради для контроля знаний учеников.</a:t>
            </a:r>
          </a:p>
          <a:p>
            <a:pPr fontAlgn="t"/>
            <a:r>
              <a:rPr lang="ru-RU" dirty="0"/>
              <a:t>Благодаря пошаговым инструкциям и материалам конструктор могут использовать на занятиях даже педагоги без опыта программирования.</a:t>
            </a:r>
          </a:p>
          <a:p>
            <a:pPr fontAlgn="t"/>
            <a:r>
              <a:rPr lang="ru-RU" dirty="0"/>
              <a:t>Наборы </a:t>
            </a:r>
            <a:r>
              <a:rPr lang="ru-RU" dirty="0" err="1"/>
              <a:t>WeDo</a:t>
            </a:r>
            <a:r>
              <a:rPr lang="ru-RU" dirty="0"/>
              <a:t> 2.0 помогут школьникам подготовиться к международным соревнованиям по предметам STEM.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4333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88640"/>
            <a:ext cx="7239000" cy="854400"/>
          </a:xfrm>
        </p:spPr>
        <p:txBody>
          <a:bodyPr/>
          <a:lstStyle/>
          <a:p>
            <a:r>
              <a:rPr lang="ru-RU" dirty="0"/>
              <a:t>Программное обеспечение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100392" y="0"/>
            <a:ext cx="1043608" cy="23488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87592"/>
            <a:ext cx="10188624" cy="48463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https://education.lego.com/en-gb/downloads/retiredproducts/wedo-2/software</a:t>
            </a:r>
            <a:endParaRPr lang="ru-RU" sz="18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8706"/>
            <a:ext cx="9144000" cy="5029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11113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95" y="0"/>
            <a:ext cx="9113165" cy="70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50178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53" r="13712"/>
          <a:stretch/>
        </p:blipFill>
        <p:spPr bwMode="auto">
          <a:xfrm>
            <a:off x="0" y="0"/>
            <a:ext cx="91150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45635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12" r="1700"/>
          <a:stretch/>
        </p:blipFill>
        <p:spPr bwMode="auto">
          <a:xfrm>
            <a:off x="-37777" y="-25481"/>
            <a:ext cx="9239723" cy="4290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5" t="22257" r="3949" b="10767"/>
          <a:stretch/>
        </p:blipFill>
        <p:spPr bwMode="auto">
          <a:xfrm>
            <a:off x="8055" y="3776472"/>
            <a:ext cx="9183587" cy="35112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Равнобедренный треугольник 3">
            <a:hlinkClick r:id="rId4" action="ppaction://hlinkfile"/>
          </p:cNvPr>
          <p:cNvSpPr/>
          <p:nvPr/>
        </p:nvSpPr>
        <p:spPr>
          <a:xfrm>
            <a:off x="8604448" y="6669360"/>
            <a:ext cx="288032" cy="432048"/>
          </a:xfrm>
          <a:prstGeom prst="triangl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4980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05"/>
            <a:ext cx="9144000" cy="490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30"/>
          <a:stretch/>
        </p:blipFill>
        <p:spPr bwMode="auto">
          <a:xfrm>
            <a:off x="0" y="3342323"/>
            <a:ext cx="9144000" cy="35156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81644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81"/>
          <a:stretch/>
        </p:blipFill>
        <p:spPr bwMode="auto">
          <a:xfrm>
            <a:off x="-39257" y="-10264"/>
            <a:ext cx="9183255" cy="4469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233"/>
          <a:stretch/>
        </p:blipFill>
        <p:spPr bwMode="auto">
          <a:xfrm>
            <a:off x="-39258" y="4077072"/>
            <a:ext cx="9183255" cy="3471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81139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04704"/>
          </a:xfrm>
        </p:spPr>
        <p:txBody>
          <a:bodyPr/>
          <a:lstStyle/>
          <a:p>
            <a:pPr algn="ctr"/>
            <a:r>
              <a:rPr lang="ru-RU" dirty="0"/>
              <a:t>Работа с</a:t>
            </a:r>
            <a:r>
              <a:rPr lang="ru-RU" dirty="0">
                <a:hlinkClick r:id="rId2" action="ppaction://hlinkfile"/>
              </a:rPr>
              <a:t> </a:t>
            </a:r>
            <a:r>
              <a:rPr lang="en-US" dirty="0">
                <a:hlinkClick r:id="rId2" action="ppaction://hlinkfile"/>
              </a:rPr>
              <a:t>LEGO </a:t>
            </a:r>
            <a:r>
              <a:rPr lang="en-US" dirty="0" err="1">
                <a:hlinkClick r:id="rId2" action="ppaction://hlinkfile"/>
              </a:rPr>
              <a:t>WeDo</a:t>
            </a:r>
            <a:r>
              <a:rPr lang="en-US" dirty="0">
                <a:hlinkClick r:id="rId2" action="ppaction://hlinkfile"/>
              </a:rPr>
              <a:t> 2.0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628800"/>
            <a:ext cx="9144000" cy="52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50247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7239000" cy="804704"/>
          </a:xfrm>
        </p:spPr>
        <p:txBody>
          <a:bodyPr>
            <a:normAutofit fontScale="90000"/>
          </a:bodyPr>
          <a:lstStyle/>
          <a:p>
            <a:r>
              <a:rPr lang="ru-RU" dirty="0"/>
              <a:t>Виртуальная робототехника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556792"/>
            <a:ext cx="7239000" cy="4558288"/>
          </a:xfrm>
        </p:spPr>
        <p:txBody>
          <a:bodyPr/>
          <a:lstStyle/>
          <a:p>
            <a:r>
              <a:rPr lang="ru-RU" dirty="0"/>
              <a:t>Конструирование;</a:t>
            </a:r>
          </a:p>
          <a:p>
            <a:r>
              <a:rPr lang="ru-RU" b="1" dirty="0"/>
              <a:t>Программирование</a:t>
            </a:r>
            <a:r>
              <a:rPr lang="ru-RU" dirty="0"/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4869160"/>
            <a:ext cx="78488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  <a:p>
            <a:r>
              <a:rPr lang="ru-RU" dirty="0"/>
              <a:t>LEGO </a:t>
            </a:r>
            <a:r>
              <a:rPr lang="ru-RU" dirty="0" err="1"/>
              <a:t>Digital</a:t>
            </a:r>
            <a:r>
              <a:rPr lang="ru-RU" dirty="0"/>
              <a:t> </a:t>
            </a:r>
            <a:r>
              <a:rPr lang="ru-RU" dirty="0" err="1"/>
              <a:t>Designer</a:t>
            </a:r>
            <a:r>
              <a:rPr lang="ru-RU" dirty="0"/>
              <a:t>   </a:t>
            </a:r>
            <a:r>
              <a:rPr lang="en-US" dirty="0">
                <a:hlinkClick r:id="rId2"/>
              </a:rPr>
              <a:t>https://disk.yandex.ru/d/jQT6JCGrTW83Rw</a:t>
            </a:r>
            <a:endParaRPr lang="ru-RU" dirty="0"/>
          </a:p>
          <a:p>
            <a:endParaRPr lang="ru-RU" dirty="0"/>
          </a:p>
          <a:p>
            <a:r>
              <a:rPr lang="en-US" dirty="0"/>
              <a:t>LEGO MINDSTORMS Education EV3</a:t>
            </a:r>
            <a:r>
              <a:rPr lang="ru-RU" dirty="0"/>
              <a:t> </a:t>
            </a:r>
            <a:r>
              <a:rPr lang="en-US" dirty="0"/>
              <a:t>https://cloud.mail.ru/public/ASm9/EL5CbtPZM 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1657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7239000" cy="1308760"/>
          </a:xfrm>
        </p:spPr>
        <p:txBody>
          <a:bodyPr>
            <a:normAutofit/>
          </a:bodyPr>
          <a:lstStyle/>
          <a:p>
            <a:r>
              <a:rPr lang="ru-RU" dirty="0"/>
              <a:t>Интерфейс программы  </a:t>
            </a:r>
            <a:br>
              <a:rPr lang="ru-RU" dirty="0"/>
            </a:br>
            <a:r>
              <a:rPr lang="ru-RU" dirty="0"/>
              <a:t>LEGO </a:t>
            </a:r>
            <a:r>
              <a:rPr lang="ru-RU" dirty="0" err="1">
                <a:hlinkClick r:id="rId2" action="ppaction://hlinkfile"/>
              </a:rPr>
              <a:t>Digital</a:t>
            </a:r>
            <a:r>
              <a:rPr lang="ru-RU" dirty="0">
                <a:hlinkClick r:id="rId2" action="ppaction://hlinkfile"/>
              </a:rPr>
              <a:t> </a:t>
            </a:r>
            <a:r>
              <a:rPr lang="ru-RU" dirty="0" err="1">
                <a:hlinkClick r:id="rId2" action="ppaction://hlinkfile"/>
              </a:rPr>
              <a:t>Designer</a:t>
            </a:r>
            <a:endParaRPr lang="ru-RU" dirty="0"/>
          </a:p>
        </p:txBody>
      </p:sp>
      <p:pic>
        <p:nvPicPr>
          <p:cNvPr id="1029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12776"/>
            <a:ext cx="7932338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7504" y="5888503"/>
            <a:ext cx="806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Инструкция как загрузить дополнительные детали в конструкторы </a:t>
            </a:r>
            <a:r>
              <a:rPr lang="en-US" dirty="0"/>
              <a:t>https://disk.yandex.ru/i/skaQuKcXNxp1Rw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73484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732696"/>
          </a:xfrm>
        </p:spPr>
        <p:txBody>
          <a:bodyPr>
            <a:normAutofit fontScale="90000"/>
          </a:bodyPr>
          <a:lstStyle/>
          <a:p>
            <a:r>
              <a:rPr lang="ru-RU" dirty="0"/>
              <a:t>Выбор нужного конструктора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6752"/>
            <a:ext cx="9144000" cy="5661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29399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948720"/>
          </a:xfrm>
        </p:spPr>
        <p:txBody>
          <a:bodyPr/>
          <a:lstStyle/>
          <a:p>
            <a:pPr algn="ctr"/>
            <a:r>
              <a:rPr lang="ru-RU" dirty="0"/>
              <a:t>Конструирование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53062"/>
            <a:ext cx="9144000" cy="5104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98174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948720"/>
          </a:xfrm>
        </p:spPr>
        <p:txBody>
          <a:bodyPr/>
          <a:lstStyle/>
          <a:p>
            <a:pPr algn="ctr"/>
            <a:r>
              <a:rPr lang="ru-RU" dirty="0"/>
              <a:t>Программирование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3346" y="1484784"/>
            <a:ext cx="7931224" cy="4846320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Подключение модели к электронному устройству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48880"/>
            <a:ext cx="8109426" cy="4350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8019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Программирование по образцу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4784"/>
            <a:ext cx="9144000" cy="5373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172400" y="0"/>
            <a:ext cx="971600" cy="17938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62746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7239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Программирование по заданным параметрам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268760"/>
            <a:ext cx="7239000" cy="4846320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Машина едет вперед со скоростью 10 оборотов до стены и останавливается.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r>
              <a:rPr lang="ru-RU" dirty="0"/>
              <a:t>Машина едет со скоростью 8 оборотов, через 4 секунды она должна остановиться и подать звуковой сигнал.</a:t>
            </a:r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Машина едет до стены со скоростью 15 оборотов до препятствия и возвращается на линию старта.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7" y="6040437"/>
            <a:ext cx="3371850" cy="81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54" b="18225"/>
          <a:stretch/>
        </p:blipFill>
        <p:spPr bwMode="auto">
          <a:xfrm>
            <a:off x="2483767" y="2111137"/>
            <a:ext cx="2846387" cy="758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3746" y="4077072"/>
            <a:ext cx="3475037" cy="890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7418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76712"/>
          </a:xfrm>
        </p:spPr>
        <p:txBody>
          <a:bodyPr/>
          <a:lstStyle/>
          <a:p>
            <a:r>
              <a:rPr lang="ru-RU" dirty="0" err="1"/>
              <a:t>Межпредметные</a:t>
            </a:r>
            <a:r>
              <a:rPr lang="ru-RU" dirty="0"/>
              <a:t> связи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844824"/>
            <a:ext cx="7239000" cy="4846320"/>
          </a:xfrm>
        </p:spPr>
        <p:txBody>
          <a:bodyPr/>
          <a:lstStyle/>
          <a:p>
            <a:r>
              <a:rPr lang="ru-RU" dirty="0"/>
              <a:t>окружающий мир,</a:t>
            </a:r>
          </a:p>
          <a:p>
            <a:r>
              <a:rPr lang="ru-RU" dirty="0"/>
              <a:t>биология,</a:t>
            </a:r>
          </a:p>
          <a:p>
            <a:r>
              <a:rPr lang="ru-RU" dirty="0"/>
              <a:t>география,</a:t>
            </a:r>
          </a:p>
          <a:p>
            <a:r>
              <a:rPr lang="ru-RU" dirty="0"/>
              <a:t>математика,</a:t>
            </a:r>
          </a:p>
          <a:p>
            <a:r>
              <a:rPr lang="ru-RU" dirty="0"/>
              <a:t>информатика,</a:t>
            </a:r>
          </a:p>
          <a:p>
            <a:r>
              <a:rPr lang="ru-RU" dirty="0"/>
              <a:t>астрономия, </a:t>
            </a:r>
          </a:p>
          <a:p>
            <a:r>
              <a:rPr lang="ru-RU" dirty="0"/>
              <a:t>инженерное проектирование,</a:t>
            </a:r>
          </a:p>
          <a:p>
            <a:r>
              <a:rPr lang="ru-RU" dirty="0"/>
              <a:t>русский язык,</a:t>
            </a:r>
          </a:p>
          <a:p>
            <a:r>
              <a:rPr lang="ru-RU" dirty="0"/>
              <a:t>чтение и работа с текстом.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0437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Механические передачи на </a:t>
            </a:r>
            <a:r>
              <a:rPr lang="ru-RU" dirty="0" err="1"/>
              <a:t>Lego</a:t>
            </a:r>
            <a:r>
              <a:rPr lang="ru-RU" dirty="0"/>
              <a:t> </a:t>
            </a:r>
            <a:r>
              <a:rPr lang="ru-RU" dirty="0" err="1"/>
              <a:t>WeDo</a:t>
            </a:r>
            <a:r>
              <a:rPr lang="ru-RU" dirty="0"/>
              <a:t> 2.0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Цилиндрическая передача</a:t>
            </a:r>
          </a:p>
          <a:p>
            <a:r>
              <a:rPr lang="ru-RU" dirty="0"/>
              <a:t>Коническая передача </a:t>
            </a:r>
          </a:p>
          <a:p>
            <a:r>
              <a:rPr lang="ru-RU" dirty="0"/>
              <a:t>Червячная передача </a:t>
            </a:r>
          </a:p>
          <a:p>
            <a:r>
              <a:rPr lang="ru-RU" dirty="0"/>
              <a:t>Реечная передача</a:t>
            </a:r>
          </a:p>
          <a:p>
            <a:r>
              <a:rPr lang="ru-RU" dirty="0"/>
              <a:t>Ременная передача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157056"/>
            <a:ext cx="4105275" cy="2295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361456"/>
            <a:ext cx="142875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8791" y="4581128"/>
            <a:ext cx="3523796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20480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787"/>
          <a:stretch/>
        </p:blipFill>
        <p:spPr bwMode="auto">
          <a:xfrm>
            <a:off x="0" y="0"/>
            <a:ext cx="911649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63265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3" t="33486" r="-853" b="-12401"/>
          <a:stretch/>
        </p:blipFill>
        <p:spPr bwMode="auto">
          <a:xfrm>
            <a:off x="9120" y="0"/>
            <a:ext cx="9225085" cy="5224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65"/>
          <a:stretch/>
        </p:blipFill>
        <p:spPr bwMode="auto">
          <a:xfrm>
            <a:off x="3416" y="3861048"/>
            <a:ext cx="9157721" cy="467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15114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4996</TotalTime>
  <Words>386</Words>
  <Application>Microsoft Office PowerPoint</Application>
  <PresentationFormat>Экран (4:3)</PresentationFormat>
  <Paragraphs>62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Изящная</vt:lpstr>
      <vt:lpstr>Актуальные вопросы преподавания предметной области «технология» по обновленному ФГОС: Организация занятий по  Робототехнике </vt:lpstr>
      <vt:lpstr> Содержание модуля «Робототехника» в 5 классе</vt:lpstr>
      <vt:lpstr>предметные результаты  модуль «Робототехника» 5 класс</vt:lpstr>
      <vt:lpstr>Особенности LEGO WeDo 2.0</vt:lpstr>
      <vt:lpstr>Программное обеспечение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Работа с LEGO WeDo 2.0</vt:lpstr>
      <vt:lpstr>Виртуальная робототехника</vt:lpstr>
      <vt:lpstr>Интерфейс программы   LEGO Digital Designer</vt:lpstr>
      <vt:lpstr>Выбор нужного конструктора</vt:lpstr>
      <vt:lpstr>Конструирование </vt:lpstr>
      <vt:lpstr>Программирование </vt:lpstr>
      <vt:lpstr>Программирование по образцу</vt:lpstr>
      <vt:lpstr>Программирование по заданным параметрам</vt:lpstr>
      <vt:lpstr>Межпредметные связи</vt:lpstr>
      <vt:lpstr>Механические передачи на Lego WeDo 2.0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Неизвестный пользователь</cp:lastModifiedBy>
  <cp:revision>43</cp:revision>
  <dcterms:created xsi:type="dcterms:W3CDTF">2022-09-11T11:54:58Z</dcterms:created>
  <dcterms:modified xsi:type="dcterms:W3CDTF">2022-09-26T06:49:43Z</dcterms:modified>
</cp:coreProperties>
</file>