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58" r:id="rId6"/>
    <p:sldId id="259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60" r:id="rId19"/>
    <p:sldId id="26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76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4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889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3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22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68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6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369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04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326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4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5C101-03BA-48E8-AB0D-7843396D97B9}" type="datetimeFigureOut">
              <a:rPr lang="ru-RU" smtClean="0"/>
              <a:t>пт 21.07.23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AD37-832D-4DF2-82B3-EB45E251E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4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Реализация наставничества в Кировском и Московском районах г. Казани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88" y="2829260"/>
            <a:ext cx="2528047" cy="251729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70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Система работы наставничества осуществляется через работу педагогических сообществ: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0726271" cy="435133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600" dirty="0"/>
              <a:t>районных предметных методических объединений; </a:t>
            </a:r>
          </a:p>
          <a:p>
            <a:pPr>
              <a:buFontTx/>
              <a:buChar char="-"/>
            </a:pPr>
            <a:r>
              <a:rPr lang="ru-RU" sz="3600" dirty="0"/>
              <a:t>консалтинговых центров по подготовке к ГИА; </a:t>
            </a:r>
          </a:p>
          <a:p>
            <a:pPr>
              <a:buFontTx/>
              <a:buChar char="-"/>
            </a:pPr>
            <a:r>
              <a:rPr lang="ru-RU" sz="3600" dirty="0"/>
              <a:t>Школы молодого педагога и управленца; </a:t>
            </a:r>
          </a:p>
          <a:p>
            <a:pPr>
              <a:buFontTx/>
              <a:buChar char="-"/>
            </a:pPr>
            <a:r>
              <a:rPr lang="ru-RU" sz="3600" dirty="0"/>
              <a:t>творческих и проблемных групп; </a:t>
            </a:r>
          </a:p>
          <a:p>
            <a:pPr>
              <a:buFontTx/>
              <a:buChar char="-"/>
            </a:pPr>
            <a:r>
              <a:rPr lang="ru-RU" sz="3600" dirty="0" err="1"/>
              <a:t>стажировочных</a:t>
            </a:r>
            <a:r>
              <a:rPr lang="ru-RU" sz="3600" dirty="0"/>
              <a:t> площадок.</a:t>
            </a:r>
          </a:p>
        </p:txBody>
      </p:sp>
    </p:spTree>
    <p:extLst>
      <p:ext uri="{BB962C8B-B14F-4D97-AF65-F5344CB8AC3E}">
        <p14:creationId xmlns:p14="http://schemas.microsoft.com/office/powerpoint/2010/main" val="195180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23944"/>
            <a:ext cx="10919908" cy="57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92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dirty="0"/>
              <a:t>Эффективно работает наставничество в подготовке педагогов к профессиональным конкурсам, грантам.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93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0160" y="96819"/>
            <a:ext cx="9714155" cy="627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39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Реализованные проекты по наставничеству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«Организация и сопровождение наставнической  деятельности кураторов аттестации педагогов ОО путем реализации индивидуальных маршрутов»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Автор проекта:</a:t>
            </a:r>
            <a:r>
              <a:rPr lang="ru-RU" dirty="0"/>
              <a:t>  </a:t>
            </a:r>
            <a:r>
              <a:rPr lang="ru-RU" b="1" dirty="0"/>
              <a:t>Соловьева З.П., методист у</a:t>
            </a:r>
            <a:r>
              <a:rPr lang="ru-RU" dirty="0"/>
              <a:t>чебно-методического сектора ИМО УО ИКМО "Город Казань" по Кировскому и Московскому районам»</a:t>
            </a:r>
          </a:p>
          <a:p>
            <a:pPr marL="0" indent="0">
              <a:buNone/>
            </a:pPr>
            <a:r>
              <a:rPr lang="ru-RU" b="1" dirty="0"/>
              <a:t>Куратор:   Л. М. </a:t>
            </a:r>
            <a:r>
              <a:rPr lang="ru-RU" b="1" dirty="0" err="1"/>
              <a:t>Яранова</a:t>
            </a:r>
            <a:r>
              <a:rPr lang="ru-RU" b="1" dirty="0"/>
              <a:t>,  </a:t>
            </a:r>
            <a:r>
              <a:rPr lang="ru-RU" dirty="0"/>
              <a:t>заведующая УМС ИМО по Кировскому и Московскому районам г. Казани</a:t>
            </a:r>
          </a:p>
        </p:txBody>
      </p:sp>
    </p:spTree>
    <p:extLst>
      <p:ext uri="{BB962C8B-B14F-4D97-AF65-F5344CB8AC3E}">
        <p14:creationId xmlns:p14="http://schemas.microsoft.com/office/powerpoint/2010/main" val="2428403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Реализованные проекты по наставничеству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«НАСТАВНИЧЕСТВО КАК  ИНСТРУМЕНТ ВЫСТРАИВАНИЯ ТРАЕКТОРИИ ПРОФЕССИОНАЛЬНОГО РАЗВИТИЯ ВНОВЬ НАЗНАЧЕННЫХ ЗАМЕСТИТЕЛЕЙ ДИРЕКТОРА»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Автор проекта:  </a:t>
            </a:r>
            <a:r>
              <a:rPr lang="ru-RU" b="1" dirty="0" err="1"/>
              <a:t>Царегородцева</a:t>
            </a:r>
            <a:r>
              <a:rPr lang="ru-RU" b="1" dirty="0"/>
              <a:t> О. Н., методист </a:t>
            </a:r>
            <a:r>
              <a:rPr lang="ru-RU" dirty="0"/>
              <a:t>учебно-методического сектора ИМО УО ИКМО "Город Казань" по Кировскому и Московскому районам»</a:t>
            </a:r>
          </a:p>
          <a:p>
            <a:pPr marL="0" indent="0">
              <a:buNone/>
            </a:pPr>
            <a:r>
              <a:rPr lang="ru-RU" b="1" dirty="0"/>
              <a:t>Куратор:   Л. М. </a:t>
            </a:r>
            <a:r>
              <a:rPr lang="ru-RU" b="1" dirty="0" err="1"/>
              <a:t>Яранова</a:t>
            </a:r>
            <a:r>
              <a:rPr lang="ru-RU" dirty="0"/>
              <a:t>,  заведующая УМС ИМО по Кировскому и Московскому районам г. Казани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23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Реализованные проекты по наставничеству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/>
              <a:t>«Быть рядом и вместе»</a:t>
            </a:r>
            <a:endParaRPr lang="ru-RU" sz="3200" dirty="0"/>
          </a:p>
          <a:p>
            <a:pPr marL="0" indent="0" algn="ctr">
              <a:buNone/>
            </a:pPr>
            <a:r>
              <a:rPr lang="ru-RU" sz="3200" b="1" dirty="0"/>
              <a:t>(каскадная модель наставничества - эффективная форма личностного профессионального роста старших воспитателей)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Автор проекта:  </a:t>
            </a:r>
            <a:r>
              <a:rPr lang="ru-RU" b="1" dirty="0" err="1"/>
              <a:t>Гайфиева</a:t>
            </a:r>
            <a:r>
              <a:rPr lang="ru-RU" b="1" dirty="0"/>
              <a:t> Г.В., методист </a:t>
            </a:r>
            <a:r>
              <a:rPr lang="ru-RU" dirty="0"/>
              <a:t>по дошкольному образованию учебно-методического сектора ИМО УО ИКМО "Город Казань" по Кировскому и Московскому районам»</a:t>
            </a:r>
          </a:p>
          <a:p>
            <a:pPr marL="0" indent="0">
              <a:buNone/>
            </a:pPr>
            <a:r>
              <a:rPr lang="ru-RU" b="1" dirty="0"/>
              <a:t>Куратор:   Л. М. </a:t>
            </a:r>
            <a:r>
              <a:rPr lang="ru-RU" b="1" dirty="0" err="1"/>
              <a:t>Яранова</a:t>
            </a:r>
            <a:r>
              <a:rPr lang="ru-RU" dirty="0"/>
              <a:t>,  заведующая УМС ИМО по Кировскому и Московскому районам г. Казани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0188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Реализованные проекты по наставничеству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sz="3900" b="1" dirty="0"/>
              <a:t>«Командное наставничество как средство формирования</a:t>
            </a:r>
          </a:p>
          <a:p>
            <a:pPr marL="0" indent="0" algn="ctr">
              <a:buNone/>
            </a:pPr>
            <a:r>
              <a:rPr lang="ru-RU" sz="3900" b="1" dirty="0"/>
              <a:t>профессиональной компетентности педагога»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Автор проекта:  Светлова Н.Г., методист </a:t>
            </a:r>
            <a:r>
              <a:rPr lang="ru-RU" dirty="0"/>
              <a:t>учебно-методического сектора ИМО УО ИКМО "Город Казань" по Кировскому и Московскому районам»</a:t>
            </a:r>
          </a:p>
          <a:p>
            <a:pPr marL="0" indent="0">
              <a:buNone/>
            </a:pPr>
            <a:r>
              <a:rPr lang="ru-RU" b="1" dirty="0"/>
              <a:t>Куратор:   Л. М. </a:t>
            </a:r>
            <a:r>
              <a:rPr lang="ru-RU" b="1" dirty="0" err="1"/>
              <a:t>Яранова</a:t>
            </a:r>
            <a:r>
              <a:rPr lang="ru-RU" dirty="0"/>
              <a:t>,  заведующая УМС ИМО по Кировскому и Московскому районам г. Казани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34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Школа молодого педагога: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dirty="0"/>
              <a:t>Обучающие семинары:</a:t>
            </a:r>
          </a:p>
          <a:p>
            <a:r>
              <a:rPr lang="ru-RU" dirty="0"/>
              <a:t> «Проектирование современного урока в соответствии с обновленными ФГОС», «Особенности внеурочного занятия»,</a:t>
            </a:r>
          </a:p>
          <a:p>
            <a:r>
              <a:rPr lang="ru-RU" dirty="0"/>
              <a:t> «Современные образовательные технологии»,</a:t>
            </a:r>
          </a:p>
          <a:p>
            <a:r>
              <a:rPr lang="ru-RU" dirty="0"/>
              <a:t>«Работа со школьной документацией»;</a:t>
            </a:r>
          </a:p>
          <a:p>
            <a:pPr lvl="0"/>
            <a:r>
              <a:rPr lang="ru-RU" dirty="0"/>
              <a:t>Мастер-класс «Подготовка к профессиональным конкурсам»; </a:t>
            </a:r>
          </a:p>
          <a:p>
            <a:pPr lvl="0"/>
            <a:r>
              <a:rPr lang="ru-RU" dirty="0"/>
              <a:t>Тренинг «Проектирование современного урока».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682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Школа начинающего управленца  «Методический дебют»: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Инструктивно-методический семинар «Управление деятельностью»;</a:t>
            </a:r>
          </a:p>
          <a:p>
            <a:pPr lvl="0"/>
            <a:r>
              <a:rPr lang="ru-RU" dirty="0"/>
              <a:t>Семинар-практикум «Ведение и оформление школьной документации»;</a:t>
            </a:r>
          </a:p>
          <a:p>
            <a:pPr lvl="0"/>
            <a:r>
              <a:rPr lang="ru-RU" dirty="0"/>
              <a:t>Инструктивно-методический семинар «Управление персоналом»;</a:t>
            </a:r>
          </a:p>
          <a:p>
            <a:pPr lvl="0"/>
            <a:r>
              <a:rPr lang="ru-RU" dirty="0"/>
              <a:t>Семинар-практикум «Управление информацией»;</a:t>
            </a:r>
          </a:p>
          <a:p>
            <a:pPr lvl="0"/>
            <a:r>
              <a:rPr lang="ru-RU" dirty="0"/>
              <a:t>Обучающий семинар « Управление качеством»; </a:t>
            </a:r>
          </a:p>
          <a:p>
            <a:pPr lvl="0"/>
            <a:r>
              <a:rPr lang="ru-RU" dirty="0"/>
              <a:t>Тематическая консультация «Управление ресурсами»;</a:t>
            </a:r>
          </a:p>
          <a:p>
            <a:pPr lvl="0"/>
            <a:r>
              <a:rPr lang="ru-RU" dirty="0"/>
              <a:t>Тренинг «Самоорганизация».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565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Школа опытного заместителя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Круглый стол «Новые формы методической работы»;</a:t>
            </a:r>
          </a:p>
          <a:p>
            <a:pPr lvl="0"/>
            <a:r>
              <a:rPr lang="ru-RU" dirty="0"/>
              <a:t>Обучающий семинар  «Инновационная деятельность и новые подходы к организации методической работы в ОО»;</a:t>
            </a:r>
          </a:p>
          <a:p>
            <a:pPr lvl="0"/>
            <a:r>
              <a:rPr lang="ru-RU" dirty="0"/>
              <a:t>Семинар «Управленческая деятельность заместителя директора по УР»;</a:t>
            </a:r>
          </a:p>
          <a:p>
            <a:pPr lvl="0"/>
            <a:r>
              <a:rPr lang="ru-RU" dirty="0"/>
              <a:t>Тренинг «Оценка результатов освоения ООП ОО».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672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Школа управленческого мастерства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Семинар «Система оценки качества общего образования: основные подходы и инструменты»;</a:t>
            </a:r>
          </a:p>
          <a:p>
            <a:pPr lvl="0"/>
            <a:r>
              <a:rPr lang="ru-RU" dirty="0"/>
              <a:t>Тренинг «Проектирование деятельности образовательной организации в условиях разработки и внедрения модели методической работы в школе»;</a:t>
            </a:r>
          </a:p>
          <a:p>
            <a:pPr lvl="0"/>
            <a:r>
              <a:rPr lang="ru-RU" dirty="0"/>
              <a:t>Семинар «Особенности формирования и развития профессионально-педагогической компетентности как необходимое условие соответствия требованиям профессионального стандарта».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186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b="1" dirty="0"/>
            </a:br>
            <a:r>
              <a:rPr lang="ru-RU" b="1" dirty="0"/>
              <a:t>Школа заместителя директора-куратора педагогической аттестации и курсовой подготовки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Семинар «Профессионализм коллектива, как результат системы работы по аттестации педагогов»;</a:t>
            </a:r>
          </a:p>
          <a:p>
            <a:pPr lvl="0"/>
            <a:r>
              <a:rPr lang="ru-RU" dirty="0"/>
              <a:t>Обучающий семинар «Механизм развития профессиональной компетентности педагогов: теория и практика»;</a:t>
            </a:r>
          </a:p>
          <a:p>
            <a:pPr lvl="0"/>
            <a:r>
              <a:rPr lang="ru-RU" dirty="0"/>
              <a:t>Тренинг «Методика оценки уровня квалификации педагогических работников на основе компетентностного подхода»,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889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Творческая лаборатория педагогов-участников и победителей конкурсов  профессионального мастерства «Профессионал»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Инструктивно-методический семинар с участниками районного конкурса «Учитель года»; </a:t>
            </a:r>
          </a:p>
          <a:p>
            <a:pPr lvl="0"/>
            <a:r>
              <a:rPr lang="ru-RU" dirty="0"/>
              <a:t>Практико-обучающие семинары, мастер-классы для участников конкурса;</a:t>
            </a:r>
          </a:p>
          <a:p>
            <a:pPr lvl="0"/>
            <a:r>
              <a:rPr lang="ru-RU" dirty="0"/>
              <a:t>Работа творческих и проблемных групп; </a:t>
            </a:r>
          </a:p>
          <a:p>
            <a:pPr lvl="0"/>
            <a:r>
              <a:rPr lang="ru-RU" dirty="0"/>
              <a:t>«Профессиональное эссе конкурсанта, урок, внеурочное занятие»;</a:t>
            </a:r>
          </a:p>
          <a:p>
            <a:pPr lvl="0"/>
            <a:r>
              <a:rPr lang="ru-RU" dirty="0"/>
              <a:t>«Мастер-класс. Особенности проведения»;</a:t>
            </a:r>
          </a:p>
          <a:p>
            <a:pPr lvl="0"/>
            <a:r>
              <a:rPr lang="ru-RU" dirty="0"/>
              <a:t>«Образовательный проект. Рекомендации по написанию».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015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Консалтинговые центры по подготовке к ГИА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Анализ по итогам проведения ГИА;</a:t>
            </a:r>
          </a:p>
          <a:p>
            <a:pPr lvl="0"/>
            <a:r>
              <a:rPr lang="ru-RU" dirty="0"/>
              <a:t>Диагностическое тестирование;</a:t>
            </a:r>
          </a:p>
          <a:p>
            <a:pPr lvl="0"/>
            <a:r>
              <a:rPr lang="ru-RU" dirty="0"/>
              <a:t>Целевые обучающие  семинары;</a:t>
            </a:r>
          </a:p>
          <a:p>
            <a:pPr lvl="0"/>
            <a:r>
              <a:rPr lang="ru-RU" dirty="0"/>
              <a:t>Индивидуальные консультации педагогов;</a:t>
            </a:r>
          </a:p>
          <a:p>
            <a:pPr lvl="0"/>
            <a:r>
              <a:rPr lang="ru-RU" dirty="0"/>
              <a:t>Психолого-педагогическое сопровождение.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43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br>
              <a:rPr lang="ru-RU" sz="26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ru-RU" sz="26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Республиканский проект «Повышение качества образования  в школах  с низкими результатами образования и школах, функционирующих в неблагоприятных социальных условиях»</a:t>
            </a:r>
            <a:br>
              <a:rPr lang="ru-RU" sz="26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МБОУ « СОШ № 67» - наставник  - директор  МБОУ « СОШ № 70»  Маслова Н.П.</a:t>
            </a:r>
          </a:p>
          <a:p>
            <a:pPr lvl="0"/>
            <a:r>
              <a:rPr lang="ru-RU" dirty="0"/>
              <a:t>МБОУ «СОШ № 130» - наставник  - директор  МБОУ « СОШ № 120»</a:t>
            </a:r>
          </a:p>
          <a:p>
            <a:r>
              <a:rPr lang="ru-RU" dirty="0"/>
              <a:t> Хасанова О.А.</a:t>
            </a:r>
          </a:p>
          <a:p>
            <a:pPr lvl="0"/>
            <a:r>
              <a:rPr lang="ru-RU" dirty="0"/>
              <a:t>МБОУ «Гимназия № 50» - наставник  - директор  МБОУ «Гимназия № 102»</a:t>
            </a:r>
          </a:p>
          <a:p>
            <a:r>
              <a:rPr lang="ru-RU" dirty="0"/>
              <a:t> Проценко И.Н.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925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36" y="365125"/>
            <a:ext cx="10693101" cy="616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38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87" y="0"/>
            <a:ext cx="11020313" cy="697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771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720</Words>
  <Application>Microsoft Office PowerPoint</Application>
  <PresentationFormat>Широкоэкранный</PresentationFormat>
  <Paragraphs>78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Реализация наставничества в Кировском и Московском районах г. Казани</vt:lpstr>
      <vt:lpstr>Система работы наставничества осуществляется через работу педагогических сообществ: </vt:lpstr>
      <vt:lpstr>Презентация PowerPoint</vt:lpstr>
      <vt:lpstr>Презентация PowerPoint</vt:lpstr>
      <vt:lpstr>Презентация PowerPoint</vt:lpstr>
      <vt:lpstr>Реализованные проекты по наставничеству</vt:lpstr>
      <vt:lpstr>Реализованные проекты по наставничеству</vt:lpstr>
      <vt:lpstr>Реализованные проекты по наставничеству</vt:lpstr>
      <vt:lpstr>Реализованные проекты по наставничеству</vt:lpstr>
      <vt:lpstr>Школа молодого педагога: </vt:lpstr>
      <vt:lpstr>  Школа начинающего управленца  «Методический дебют»: </vt:lpstr>
      <vt:lpstr>Школа опытного заместителя</vt:lpstr>
      <vt:lpstr>Школа управленческого мастерства</vt:lpstr>
      <vt:lpstr> Школа заместителя директора-куратора педагогической аттестации и курсовой подготовки </vt:lpstr>
      <vt:lpstr>Творческая лаборатория педагогов-участников и победителей конкурсов  профессионального мастерства «Профессионал»</vt:lpstr>
      <vt:lpstr>Консалтинговые центры по подготовке к ГИА </vt:lpstr>
      <vt:lpstr> Республиканский проект «Повышение качества образования  в школах  с низкими результатами образования и школах, функционирующих в неблагоприятных социальных условиях»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наставничества в Кировском и Московском районах г. Казани</dc:title>
  <dc:creator>Пользователь</dc:creator>
  <cp:lastModifiedBy>Пользователь</cp:lastModifiedBy>
  <cp:revision>6</cp:revision>
  <dcterms:created xsi:type="dcterms:W3CDTF">2023-05-04T02:51:30Z</dcterms:created>
  <dcterms:modified xsi:type="dcterms:W3CDTF">2023-07-21T08:19:26Z</dcterms:modified>
</cp:coreProperties>
</file>