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handoutMasterIdLst>
    <p:handoutMasterId r:id="rId34"/>
  </p:handoutMasterIdLst>
  <p:sldIdLst>
    <p:sldId id="1452" r:id="rId2"/>
    <p:sldId id="1341" r:id="rId3"/>
    <p:sldId id="1500" r:id="rId4"/>
    <p:sldId id="1501" r:id="rId5"/>
    <p:sldId id="1502" r:id="rId6"/>
    <p:sldId id="1503" r:id="rId7"/>
    <p:sldId id="1504" r:id="rId8"/>
    <p:sldId id="1506" r:id="rId9"/>
    <p:sldId id="1508" r:id="rId10"/>
    <p:sldId id="1528" r:id="rId11"/>
    <p:sldId id="1527" r:id="rId12"/>
    <p:sldId id="1529" r:id="rId13"/>
    <p:sldId id="1530" r:id="rId14"/>
    <p:sldId id="1531" r:id="rId15"/>
    <p:sldId id="1532" r:id="rId16"/>
    <p:sldId id="1533" r:id="rId17"/>
    <p:sldId id="1511" r:id="rId18"/>
    <p:sldId id="1513" r:id="rId19"/>
    <p:sldId id="1514" r:id="rId20"/>
    <p:sldId id="1515" r:id="rId21"/>
    <p:sldId id="1516" r:id="rId22"/>
    <p:sldId id="1523" r:id="rId23"/>
    <p:sldId id="1524" r:id="rId24"/>
    <p:sldId id="1525" r:id="rId25"/>
    <p:sldId id="1534" r:id="rId26"/>
    <p:sldId id="1535" r:id="rId27"/>
    <p:sldId id="1536" r:id="rId28"/>
    <p:sldId id="1537" r:id="rId29"/>
    <p:sldId id="1538" r:id="rId30"/>
    <p:sldId id="1519" r:id="rId31"/>
    <p:sldId id="1483" r:id="rId32"/>
  </p:sldIdLst>
  <p:sldSz cx="12192000" cy="6858000"/>
  <p:notesSz cx="6888163" cy="100203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66"/>
    <a:srgbClr val="288490"/>
    <a:srgbClr val="009999"/>
    <a:srgbClr val="008080"/>
    <a:srgbClr val="000000"/>
    <a:srgbClr val="006699"/>
    <a:srgbClr val="33CCCC"/>
    <a:srgbClr val="F0740E"/>
    <a:srgbClr val="00CC99"/>
    <a:srgbClr val="54D2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603" autoAdjust="0"/>
    <p:restoredTop sz="86449" autoAdjust="0"/>
  </p:normalViewPr>
  <p:slideViewPr>
    <p:cSldViewPr snapToGrid="0">
      <p:cViewPr varScale="1">
        <p:scale>
          <a:sx n="99" d="100"/>
          <a:sy n="99" d="100"/>
        </p:scale>
        <p:origin x="234" y="7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468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275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901698" y="0"/>
            <a:ext cx="2984871" cy="50275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DDDCA5AF-2CB0-46F1-A85C-1A57E101714B}" type="datetimeFigureOut">
              <a:rPr lang="ru-RU" smtClean="0"/>
              <a:t>11.06.2024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517547"/>
            <a:ext cx="2984871" cy="502754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901698" y="9517547"/>
            <a:ext cx="2984871" cy="502754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AC8B6D1D-9DCF-4155-8D03-5A68EDAFF01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89629415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FFDC2842-FAC6-4D75-98F8-2C2E51FD64E4}" type="datetimeFigureOut">
              <a:rPr lang="ru-RU" smtClean="0"/>
              <a:t>11.06.2024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78613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8817" y="4759643"/>
            <a:ext cx="5510530" cy="4509135"/>
          </a:xfrm>
          <a:prstGeom prst="rect">
            <a:avLst/>
          </a:prstGeom>
        </p:spPr>
        <p:txBody>
          <a:bodyPr vert="horz" lIns="96616" tIns="48308" rIns="96616" bIns="48308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901698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57C2A80B-CA7E-4CBA-93F2-B56DF0CBFAC2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52790245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3F7AB-5FC4-42CA-87FE-F14071A73E3D}" type="datetime1">
              <a:rPr lang="ru-RU" smtClean="0"/>
              <a:t>11.06.2024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6B192-CE83-4DCA-98B0-CCD953914A7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293840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2F4B3-BB6E-4C26-867A-BF8D1DD39608}" type="datetime1">
              <a:rPr lang="ru-RU" smtClean="0"/>
              <a:t>11.06.2024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6B192-CE83-4DCA-98B0-CCD953914A7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752919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16E17-7FA4-45D4-9FB8-649DC1842E5E}" type="datetime1">
              <a:rPr lang="ru-RU" smtClean="0"/>
              <a:t>11.06.2024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6B192-CE83-4DCA-98B0-CCD953914A7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860524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CD9E1-39B4-4127-8E39-630269238235}" type="datetime1">
              <a:rPr lang="ru-RU" smtClean="0"/>
              <a:t>11.06.2024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6B192-CE83-4DCA-98B0-CCD953914A7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02125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5CA0B-29C5-467E-A4FF-E18C4705EDBE}" type="datetime1">
              <a:rPr lang="ru-RU" smtClean="0"/>
              <a:t>11.06.2024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6B192-CE83-4DCA-98B0-CCD953914A7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239073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A6FE9-67E5-440B-9FAF-0457A36A6BF0}" type="datetime1">
              <a:rPr lang="ru-RU" smtClean="0"/>
              <a:t>11.06.2024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6B192-CE83-4DCA-98B0-CCD953914A7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01911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B22CA-D017-4B26-AEEF-40E17A08EC07}" type="datetime1">
              <a:rPr lang="ru-RU" smtClean="0"/>
              <a:t>11.06.2024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6B192-CE83-4DCA-98B0-CCD953914A7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563608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C9A97-E81C-4D4F-8023-6BD5C75626C4}" type="datetime1">
              <a:rPr lang="ru-RU" smtClean="0"/>
              <a:t>11.06.2024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6B192-CE83-4DCA-98B0-CCD953914A7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076710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BB522-6345-4186-8A2D-40EEA23EE8B3}" type="datetime1">
              <a:rPr lang="ru-RU" smtClean="0"/>
              <a:t>11.06.2024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6B192-CE83-4DCA-98B0-CCD953914A7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22967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112B5-982C-4EE8-99CE-29FDBC9D699A}" type="datetime1">
              <a:rPr lang="ru-RU" smtClean="0"/>
              <a:t>11.06.2024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6B192-CE83-4DCA-98B0-CCD953914A7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824844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A75C4-7D62-4B9B-961E-19766B6DD237}" type="datetime1">
              <a:rPr lang="ru-RU" smtClean="0"/>
              <a:t>11.06.2024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6B192-CE83-4DCA-98B0-CCD953914A7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183322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tint val="93000"/>
                <a:satMod val="150000"/>
                <a:shade val="98000"/>
                <a:lumMod val="102000"/>
              </a:schemeClr>
            </a:gs>
            <a:gs pos="100000">
              <a:schemeClr val="bg1">
                <a:tint val="98000"/>
                <a:satMod val="130000"/>
                <a:shade val="90000"/>
                <a:lumMod val="103000"/>
              </a:schemeClr>
            </a:gs>
            <a:gs pos="100000">
              <a:schemeClr val="bg1">
                <a:shade val="63000"/>
                <a:satMod val="12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283915-821F-4037-91BC-F0B78E5B65B0}" type="datetime1">
              <a:rPr lang="ru-RU" smtClean="0"/>
              <a:t>11.06.2024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C6B192-CE83-4DCA-98B0-CCD953914A7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003383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tmp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13" Type="http://schemas.openxmlformats.org/officeDocument/2006/relationships/image" Target="../media/image69.png"/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12" Type="http://schemas.openxmlformats.org/officeDocument/2006/relationships/image" Target="../media/image68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png"/><Relationship Id="rId11" Type="http://schemas.openxmlformats.org/officeDocument/2006/relationships/image" Target="../media/image67.png"/><Relationship Id="rId5" Type="http://schemas.openxmlformats.org/officeDocument/2006/relationships/image" Target="../media/image61.png"/><Relationship Id="rId10" Type="http://schemas.openxmlformats.org/officeDocument/2006/relationships/image" Target="../media/image66.png"/><Relationship Id="rId4" Type="http://schemas.openxmlformats.org/officeDocument/2006/relationships/image" Target="../media/image60.png"/><Relationship Id="rId9" Type="http://schemas.openxmlformats.org/officeDocument/2006/relationships/image" Target="../media/image65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gif"/><Relationship Id="rId3" Type="http://schemas.openxmlformats.org/officeDocument/2006/relationships/image" Target="../media/image2.jpeg"/><Relationship Id="rId7" Type="http://schemas.openxmlformats.org/officeDocument/2006/relationships/image" Target="../media/image7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irort.ru/ru" TargetMode="External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96E3285-114D-49A8-8FD2-F357A188FD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5977" y="516835"/>
            <a:ext cx="1177800" cy="840779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 bwMode="auto">
          <a:xfrm>
            <a:off x="226712" y="162474"/>
            <a:ext cx="10133346" cy="1289254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68793" h="1140307" extrusionOk="0">
                <a:moveTo>
                  <a:pt x="1" y="0"/>
                </a:moveTo>
                <a:lnTo>
                  <a:pt x="8868793" y="0"/>
                </a:lnTo>
                <a:lnTo>
                  <a:pt x="8114191" y="1140307"/>
                </a:lnTo>
                <a:lnTo>
                  <a:pt x="0" y="1130442"/>
                </a:lnTo>
                <a:cubicBezTo>
                  <a:pt x="0" y="756258"/>
                  <a:pt x="1" y="374184"/>
                  <a:pt x="1" y="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 bwMode="auto">
          <a:xfrm>
            <a:off x="1336421" y="407926"/>
            <a:ext cx="9748684" cy="68480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lvl="0" algn="ctr"/>
            <a:r>
              <a:rPr lang="ru-RU" sz="20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ГАОУ ДПО Институт развития образования </a:t>
            </a:r>
          </a:p>
          <a:p>
            <a:pPr lvl="0" algn="ctr"/>
            <a:r>
              <a:rPr lang="ru-RU" sz="20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Татарстан»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Open Sans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3"/>
          <p:cNvSpPr/>
          <p:nvPr/>
        </p:nvSpPr>
        <p:spPr bwMode="auto">
          <a:xfrm flipH="1" flipV="1">
            <a:off x="11252064" y="156288"/>
            <a:ext cx="939935" cy="1289255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7630730 w 8868792"/>
              <a:gd name="connsiteY3" fmla="*/ 874432 h 1140307"/>
              <a:gd name="connsiteX4" fmla="*/ 0 w 886879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483460 w 1238062"/>
              <a:gd name="connsiteY2" fmla="*/ 1140307 h 1140307"/>
              <a:gd name="connsiteX3" fmla="*/ 0 w 1238062"/>
              <a:gd name="connsiteY3" fmla="*/ 874432 h 1140307"/>
              <a:gd name="connsiteX4" fmla="*/ 663211 w 123806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649073 w 1238062"/>
              <a:gd name="connsiteY2" fmla="*/ 885418 h 1140307"/>
              <a:gd name="connsiteX3" fmla="*/ 483460 w 1238062"/>
              <a:gd name="connsiteY3" fmla="*/ 1140307 h 1140307"/>
              <a:gd name="connsiteX4" fmla="*/ 0 w 1238062"/>
              <a:gd name="connsiteY4" fmla="*/ 874432 h 1140307"/>
              <a:gd name="connsiteX5" fmla="*/ 663211 w 1238062"/>
              <a:gd name="connsiteY5" fmla="*/ 0 h 1140307"/>
              <a:gd name="connsiteX0" fmla="*/ 663211 w 1238062"/>
              <a:gd name="connsiteY0" fmla="*/ 0 h 885418"/>
              <a:gd name="connsiteX1" fmla="*/ 1238062 w 1238062"/>
              <a:gd name="connsiteY1" fmla="*/ 0 h 885418"/>
              <a:gd name="connsiteX2" fmla="*/ 649073 w 1238062"/>
              <a:gd name="connsiteY2" fmla="*/ 885418 h 885418"/>
              <a:gd name="connsiteX3" fmla="*/ 0 w 1238062"/>
              <a:gd name="connsiteY3" fmla="*/ 874432 h 885418"/>
              <a:gd name="connsiteX4" fmla="*/ 663211 w 1238062"/>
              <a:gd name="connsiteY4" fmla="*/ 0 h 885418"/>
              <a:gd name="connsiteX0" fmla="*/ 14138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14138 w 588989"/>
              <a:gd name="connsiteY3" fmla="*/ 0 h 885418"/>
              <a:gd name="connsiteX0" fmla="*/ 9904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9904 w 588989"/>
              <a:gd name="connsiteY3" fmla="*/ 0 h 885418"/>
              <a:gd name="connsiteX0" fmla="*/ 7322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7322 w 588989"/>
              <a:gd name="connsiteY3" fmla="*/ 2342 h 885418"/>
              <a:gd name="connsiteX0" fmla="*/ 2161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2161 w 588989"/>
              <a:gd name="connsiteY3" fmla="*/ 2342 h 885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8989" h="885418" extrusionOk="0">
                <a:moveTo>
                  <a:pt x="2161" y="2342"/>
                </a:moveTo>
                <a:lnTo>
                  <a:pt x="588989" y="0"/>
                </a:lnTo>
                <a:lnTo>
                  <a:pt x="0" y="885418"/>
                </a:lnTo>
                <a:cubicBezTo>
                  <a:pt x="2441" y="591059"/>
                  <a:pt x="-280" y="296701"/>
                  <a:pt x="2161" y="2342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CEC3532-E988-49BF-B16D-10A4AD7ECD0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988" y="247817"/>
            <a:ext cx="875157" cy="1097264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  <p:sp>
        <p:nvSpPr>
          <p:cNvPr id="12" name="Номер слайда 11">
            <a:extLst>
              <a:ext uri="{FF2B5EF4-FFF2-40B4-BE49-F238E27FC236}">
                <a16:creationId xmlns:a16="http://schemas.microsoft.com/office/drawing/2014/main" id="{60AC3FD3-77B7-46A4-A572-0DAAFA89C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C6C8AF1-EC38-4CE8-8CFA-7459AA2C9EE7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044AE35-693E-475C-9FEF-EECDA79A9C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676" y="2210043"/>
            <a:ext cx="2356221" cy="1551373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ABAA439-A387-47BA-A9A8-43590A3BB5C8}"/>
              </a:ext>
            </a:extLst>
          </p:cNvPr>
          <p:cNvSpPr/>
          <p:nvPr/>
        </p:nvSpPr>
        <p:spPr>
          <a:xfrm>
            <a:off x="1549669" y="2626182"/>
            <a:ext cx="1013334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Реализации ФОП ДО: социально-коммуникативное развитие.  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42268D23-4802-4A56-A850-26762B7F3459}"/>
              </a:ext>
            </a:extLst>
          </p:cNvPr>
          <p:cNvSpPr/>
          <p:nvPr/>
        </p:nvSpPr>
        <p:spPr>
          <a:xfrm>
            <a:off x="838200" y="5042517"/>
            <a:ext cx="627486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sz="1600" dirty="0">
                <a:solidFill>
                  <a:srgbClr val="0062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Латыпова Расиля </a:t>
            </a:r>
            <a:r>
              <a:rPr lang="ru-RU" sz="1600" dirty="0" err="1">
                <a:solidFill>
                  <a:srgbClr val="0062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Ильдусовна</a:t>
            </a:r>
            <a:r>
              <a:rPr lang="ru-RU" sz="1600" dirty="0">
                <a:solidFill>
                  <a:srgbClr val="0062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доцент кафедры  дошкольного и начального общего образования</a:t>
            </a:r>
          </a:p>
          <a:p>
            <a:pPr lvl="0" algn="ctr">
              <a:defRPr/>
            </a:pPr>
            <a:r>
              <a:rPr lang="ru-RU" sz="1600" dirty="0">
                <a:solidFill>
                  <a:srgbClr val="0062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ГАОУ ДПО  «Институт развития образования Республики Татарстан»,</a:t>
            </a:r>
          </a:p>
          <a:p>
            <a:pPr lvl="0" algn="ctr">
              <a:defRPr/>
            </a:pPr>
            <a:r>
              <a:rPr lang="ru-RU" sz="1600" dirty="0">
                <a:solidFill>
                  <a:srgbClr val="0062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кандидат педагогических наук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6879F193-3B22-421C-B294-5892BC5717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1826" y="3837616"/>
            <a:ext cx="3850237" cy="2409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65367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0AD5AE1A-D48C-4776-99D8-0572ED7E29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C6B192-CE83-4DCA-98B0-CCD953914A7C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AE54D498-4CE1-40A6-A2EA-552231AB3063}"/>
              </a:ext>
            </a:extLst>
          </p:cNvPr>
          <p:cNvSpPr/>
          <p:nvPr/>
        </p:nvSpPr>
        <p:spPr bwMode="auto">
          <a:xfrm>
            <a:off x="0" y="5934670"/>
            <a:ext cx="1210295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62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" name="Объект 2">
            <a:extLst>
              <a:ext uri="{FF2B5EF4-FFF2-40B4-BE49-F238E27FC236}">
                <a16:creationId xmlns:a16="http://schemas.microsoft.com/office/drawing/2014/main" id="{589BE463-E22D-3E95-02E3-30614A5971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1146" y="1825625"/>
            <a:ext cx="8913179" cy="4351338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6DAD396-F08B-15E0-AE5A-ACA9EB809E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0081056" y="359475"/>
            <a:ext cx="1380680" cy="985606"/>
          </a:xfrm>
          <a:prstGeom prst="rect">
            <a:avLst/>
          </a:prstGeom>
        </p:spPr>
      </p:pic>
      <p:sp>
        <p:nvSpPr>
          <p:cNvPr id="5" name="Прямоугольник 3">
            <a:extLst>
              <a:ext uri="{FF2B5EF4-FFF2-40B4-BE49-F238E27FC236}">
                <a16:creationId xmlns:a16="http://schemas.microsoft.com/office/drawing/2014/main" id="{B6F41276-E66B-3691-FE6C-420E24AAE689}"/>
              </a:ext>
            </a:extLst>
          </p:cNvPr>
          <p:cNvSpPr/>
          <p:nvPr/>
        </p:nvSpPr>
        <p:spPr bwMode="auto">
          <a:xfrm flipH="1" flipV="1">
            <a:off x="11252064" y="156288"/>
            <a:ext cx="939935" cy="1289255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7630730 w 8868792"/>
              <a:gd name="connsiteY3" fmla="*/ 874432 h 1140307"/>
              <a:gd name="connsiteX4" fmla="*/ 0 w 886879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483460 w 1238062"/>
              <a:gd name="connsiteY2" fmla="*/ 1140307 h 1140307"/>
              <a:gd name="connsiteX3" fmla="*/ 0 w 1238062"/>
              <a:gd name="connsiteY3" fmla="*/ 874432 h 1140307"/>
              <a:gd name="connsiteX4" fmla="*/ 663211 w 123806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649073 w 1238062"/>
              <a:gd name="connsiteY2" fmla="*/ 885418 h 1140307"/>
              <a:gd name="connsiteX3" fmla="*/ 483460 w 1238062"/>
              <a:gd name="connsiteY3" fmla="*/ 1140307 h 1140307"/>
              <a:gd name="connsiteX4" fmla="*/ 0 w 1238062"/>
              <a:gd name="connsiteY4" fmla="*/ 874432 h 1140307"/>
              <a:gd name="connsiteX5" fmla="*/ 663211 w 1238062"/>
              <a:gd name="connsiteY5" fmla="*/ 0 h 1140307"/>
              <a:gd name="connsiteX0" fmla="*/ 663211 w 1238062"/>
              <a:gd name="connsiteY0" fmla="*/ 0 h 885418"/>
              <a:gd name="connsiteX1" fmla="*/ 1238062 w 1238062"/>
              <a:gd name="connsiteY1" fmla="*/ 0 h 885418"/>
              <a:gd name="connsiteX2" fmla="*/ 649073 w 1238062"/>
              <a:gd name="connsiteY2" fmla="*/ 885418 h 885418"/>
              <a:gd name="connsiteX3" fmla="*/ 0 w 1238062"/>
              <a:gd name="connsiteY3" fmla="*/ 874432 h 885418"/>
              <a:gd name="connsiteX4" fmla="*/ 663211 w 1238062"/>
              <a:gd name="connsiteY4" fmla="*/ 0 h 885418"/>
              <a:gd name="connsiteX0" fmla="*/ 14138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14138 w 588989"/>
              <a:gd name="connsiteY3" fmla="*/ 0 h 885418"/>
              <a:gd name="connsiteX0" fmla="*/ 9904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9904 w 588989"/>
              <a:gd name="connsiteY3" fmla="*/ 0 h 885418"/>
              <a:gd name="connsiteX0" fmla="*/ 7322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7322 w 588989"/>
              <a:gd name="connsiteY3" fmla="*/ 2342 h 885418"/>
              <a:gd name="connsiteX0" fmla="*/ 2161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2161 w 588989"/>
              <a:gd name="connsiteY3" fmla="*/ 2342 h 885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8989" h="885418" extrusionOk="0">
                <a:moveTo>
                  <a:pt x="2161" y="2342"/>
                </a:moveTo>
                <a:lnTo>
                  <a:pt x="588989" y="0"/>
                </a:lnTo>
                <a:lnTo>
                  <a:pt x="0" y="885418"/>
                </a:lnTo>
                <a:cubicBezTo>
                  <a:pt x="2441" y="591059"/>
                  <a:pt x="-280" y="296701"/>
                  <a:pt x="2161" y="2342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Прямоугольник 3">
            <a:extLst>
              <a:ext uri="{FF2B5EF4-FFF2-40B4-BE49-F238E27FC236}">
                <a16:creationId xmlns:a16="http://schemas.microsoft.com/office/drawing/2014/main" id="{CE593803-62DA-230D-ECA0-ED45AF57699D}"/>
              </a:ext>
            </a:extLst>
          </p:cNvPr>
          <p:cNvSpPr/>
          <p:nvPr/>
        </p:nvSpPr>
        <p:spPr bwMode="auto">
          <a:xfrm>
            <a:off x="226712" y="162474"/>
            <a:ext cx="10133346" cy="1289254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68793" h="1140307" extrusionOk="0">
                <a:moveTo>
                  <a:pt x="1" y="0"/>
                </a:moveTo>
                <a:lnTo>
                  <a:pt x="8868793" y="0"/>
                </a:lnTo>
                <a:lnTo>
                  <a:pt x="8114191" y="1140307"/>
                </a:lnTo>
                <a:lnTo>
                  <a:pt x="0" y="1130442"/>
                </a:lnTo>
                <a:cubicBezTo>
                  <a:pt x="0" y="756258"/>
                  <a:pt x="1" y="374184"/>
                  <a:pt x="1" y="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ГАОУ ДПО «Институт развития образования Республики Татарстан» 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C34C34E-7EEB-B276-1F72-8454772F4F4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3988" y="247817"/>
            <a:ext cx="875157" cy="1097264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</p:spTree>
    <p:extLst>
      <p:ext uri="{BB962C8B-B14F-4D97-AF65-F5344CB8AC3E}">
        <p14:creationId xmlns:p14="http://schemas.microsoft.com/office/powerpoint/2010/main" val="716410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96E3285-114D-49A8-8FD2-F357A188FD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1056" y="359475"/>
            <a:ext cx="1380680" cy="98560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 bwMode="auto">
          <a:xfrm>
            <a:off x="226712" y="162474"/>
            <a:ext cx="10133346" cy="1289254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68793" h="1140307" extrusionOk="0">
                <a:moveTo>
                  <a:pt x="1" y="0"/>
                </a:moveTo>
                <a:lnTo>
                  <a:pt x="8868793" y="0"/>
                </a:lnTo>
                <a:lnTo>
                  <a:pt x="8114191" y="1140307"/>
                </a:lnTo>
                <a:lnTo>
                  <a:pt x="0" y="1130442"/>
                </a:lnTo>
                <a:cubicBezTo>
                  <a:pt x="0" y="756258"/>
                  <a:pt x="1" y="374184"/>
                  <a:pt x="1" y="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Социально-коммуникативное развитие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от 2 месяцев до 1 года</a:t>
            </a:r>
          </a:p>
        </p:txBody>
      </p:sp>
      <p:sp>
        <p:nvSpPr>
          <p:cNvPr id="5" name="TextBox 4"/>
          <p:cNvSpPr txBox="1"/>
          <p:nvPr/>
        </p:nvSpPr>
        <p:spPr bwMode="auto">
          <a:xfrm>
            <a:off x="5760316" y="-1193655"/>
            <a:ext cx="8201866" cy="80791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dirty="0">
                <a:solidFill>
                  <a:prstClr val="white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</a:rPr>
              <a:t>Социально-коммуникативное развитие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dirty="0">
                <a:solidFill>
                  <a:prstClr val="white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</a:rPr>
              <a:t>от 2 месяцев до 1 года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Open Sans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3"/>
          <p:cNvSpPr/>
          <p:nvPr/>
        </p:nvSpPr>
        <p:spPr bwMode="auto">
          <a:xfrm flipH="1" flipV="1">
            <a:off x="11252064" y="156288"/>
            <a:ext cx="939935" cy="1289255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7630730 w 8868792"/>
              <a:gd name="connsiteY3" fmla="*/ 874432 h 1140307"/>
              <a:gd name="connsiteX4" fmla="*/ 0 w 886879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483460 w 1238062"/>
              <a:gd name="connsiteY2" fmla="*/ 1140307 h 1140307"/>
              <a:gd name="connsiteX3" fmla="*/ 0 w 1238062"/>
              <a:gd name="connsiteY3" fmla="*/ 874432 h 1140307"/>
              <a:gd name="connsiteX4" fmla="*/ 663211 w 123806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649073 w 1238062"/>
              <a:gd name="connsiteY2" fmla="*/ 885418 h 1140307"/>
              <a:gd name="connsiteX3" fmla="*/ 483460 w 1238062"/>
              <a:gd name="connsiteY3" fmla="*/ 1140307 h 1140307"/>
              <a:gd name="connsiteX4" fmla="*/ 0 w 1238062"/>
              <a:gd name="connsiteY4" fmla="*/ 874432 h 1140307"/>
              <a:gd name="connsiteX5" fmla="*/ 663211 w 1238062"/>
              <a:gd name="connsiteY5" fmla="*/ 0 h 1140307"/>
              <a:gd name="connsiteX0" fmla="*/ 663211 w 1238062"/>
              <a:gd name="connsiteY0" fmla="*/ 0 h 885418"/>
              <a:gd name="connsiteX1" fmla="*/ 1238062 w 1238062"/>
              <a:gd name="connsiteY1" fmla="*/ 0 h 885418"/>
              <a:gd name="connsiteX2" fmla="*/ 649073 w 1238062"/>
              <a:gd name="connsiteY2" fmla="*/ 885418 h 885418"/>
              <a:gd name="connsiteX3" fmla="*/ 0 w 1238062"/>
              <a:gd name="connsiteY3" fmla="*/ 874432 h 885418"/>
              <a:gd name="connsiteX4" fmla="*/ 663211 w 1238062"/>
              <a:gd name="connsiteY4" fmla="*/ 0 h 885418"/>
              <a:gd name="connsiteX0" fmla="*/ 14138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14138 w 588989"/>
              <a:gd name="connsiteY3" fmla="*/ 0 h 885418"/>
              <a:gd name="connsiteX0" fmla="*/ 9904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9904 w 588989"/>
              <a:gd name="connsiteY3" fmla="*/ 0 h 885418"/>
              <a:gd name="connsiteX0" fmla="*/ 7322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7322 w 588989"/>
              <a:gd name="connsiteY3" fmla="*/ 2342 h 885418"/>
              <a:gd name="connsiteX0" fmla="*/ 2161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2161 w 588989"/>
              <a:gd name="connsiteY3" fmla="*/ 2342 h 885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8989" h="885418" extrusionOk="0">
                <a:moveTo>
                  <a:pt x="2161" y="2342"/>
                </a:moveTo>
                <a:lnTo>
                  <a:pt x="588989" y="0"/>
                </a:lnTo>
                <a:lnTo>
                  <a:pt x="0" y="885418"/>
                </a:lnTo>
                <a:cubicBezTo>
                  <a:pt x="2441" y="591059"/>
                  <a:pt x="-280" y="296701"/>
                  <a:pt x="2161" y="2342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CEC3532-E988-49BF-B16D-10A4AD7ECD0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988" y="245479"/>
            <a:ext cx="875157" cy="1097264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  <p:sp>
        <p:nvSpPr>
          <p:cNvPr id="12" name="Номер слайда 11">
            <a:extLst>
              <a:ext uri="{FF2B5EF4-FFF2-40B4-BE49-F238E27FC236}">
                <a16:creationId xmlns:a16="http://schemas.microsoft.com/office/drawing/2014/main" id="{60AC3FD3-77B7-46A4-A572-0DAAFA89C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C6C8AF1-EC38-4CE8-8CFA-7459AA2C9EE7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D71FAFF0-5C0D-4C7F-927D-BC098B1FC073}"/>
              </a:ext>
            </a:extLst>
          </p:cNvPr>
          <p:cNvSpPr/>
          <p:nvPr/>
        </p:nvSpPr>
        <p:spPr>
          <a:xfrm>
            <a:off x="838201" y="1598079"/>
            <a:ext cx="802750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Основными задачами образовательной деятельности являются:</a:t>
            </a:r>
          </a:p>
          <a:p>
            <a:pPr algn="just"/>
            <a:endParaRPr lang="ru-RU" sz="2000" b="1" dirty="0">
              <a:solidFill>
                <a:srgbClr val="0066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6 месяцев: осуществлять эмоционально-контактное взаимодействие и общение с ребенком.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6 месяцев: организовать эмоционально-позитивную поддержку ребенка в его действиях через вербальное обозначение совершаемых совместных действий с ребенком.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9 месяцев: формировать положительное отношение к окружающим, доверие и желание вступать в контакт не только с близкими, но и с другими людьми.</a:t>
            </a:r>
          </a:p>
        </p:txBody>
      </p:sp>
      <p:pic>
        <p:nvPicPr>
          <p:cNvPr id="4100" name="Picture 4">
            <a:extLst>
              <a:ext uri="{FF2B5EF4-FFF2-40B4-BE49-F238E27FC236}">
                <a16:creationId xmlns:a16="http://schemas.microsoft.com/office/drawing/2014/main" id="{4CAC7FFA-664F-4BD3-AE24-78B443C5FC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0211" y="1560564"/>
            <a:ext cx="2562370" cy="2454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>
            <a:extLst>
              <a:ext uri="{FF2B5EF4-FFF2-40B4-BE49-F238E27FC236}">
                <a16:creationId xmlns:a16="http://schemas.microsoft.com/office/drawing/2014/main" id="{DDA45DE6-0A03-4911-BBA8-19791F4FD9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8431" y="4043141"/>
            <a:ext cx="2133600" cy="213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876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96E3285-114D-49A8-8FD2-F357A188FD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1056" y="359475"/>
            <a:ext cx="1380680" cy="98560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 bwMode="auto">
          <a:xfrm>
            <a:off x="226712" y="162474"/>
            <a:ext cx="10133346" cy="1289254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68793" h="1140307" extrusionOk="0">
                <a:moveTo>
                  <a:pt x="1" y="0"/>
                </a:moveTo>
                <a:lnTo>
                  <a:pt x="8868793" y="0"/>
                </a:lnTo>
                <a:lnTo>
                  <a:pt x="8114191" y="1140307"/>
                </a:lnTo>
                <a:lnTo>
                  <a:pt x="0" y="1130442"/>
                </a:lnTo>
                <a:cubicBezTo>
                  <a:pt x="0" y="756258"/>
                  <a:pt x="1" y="374184"/>
                  <a:pt x="1" y="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 bwMode="auto">
          <a:xfrm>
            <a:off x="717245" y="574820"/>
            <a:ext cx="10757510" cy="80791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dirty="0">
                <a:solidFill>
                  <a:prstClr val="white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</a:rPr>
              <a:t>Социально-коммуникативное развитие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dirty="0">
                <a:solidFill>
                  <a:prstClr val="white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</a:rPr>
              <a:t>о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</a:rPr>
              <a:t>т 1 года до 2 лет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6" name="Прямоугольник 3"/>
          <p:cNvSpPr/>
          <p:nvPr/>
        </p:nvSpPr>
        <p:spPr bwMode="auto">
          <a:xfrm flipH="1" flipV="1">
            <a:off x="11252064" y="156288"/>
            <a:ext cx="939935" cy="1289255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7630730 w 8868792"/>
              <a:gd name="connsiteY3" fmla="*/ 874432 h 1140307"/>
              <a:gd name="connsiteX4" fmla="*/ 0 w 886879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483460 w 1238062"/>
              <a:gd name="connsiteY2" fmla="*/ 1140307 h 1140307"/>
              <a:gd name="connsiteX3" fmla="*/ 0 w 1238062"/>
              <a:gd name="connsiteY3" fmla="*/ 874432 h 1140307"/>
              <a:gd name="connsiteX4" fmla="*/ 663211 w 123806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649073 w 1238062"/>
              <a:gd name="connsiteY2" fmla="*/ 885418 h 1140307"/>
              <a:gd name="connsiteX3" fmla="*/ 483460 w 1238062"/>
              <a:gd name="connsiteY3" fmla="*/ 1140307 h 1140307"/>
              <a:gd name="connsiteX4" fmla="*/ 0 w 1238062"/>
              <a:gd name="connsiteY4" fmla="*/ 874432 h 1140307"/>
              <a:gd name="connsiteX5" fmla="*/ 663211 w 1238062"/>
              <a:gd name="connsiteY5" fmla="*/ 0 h 1140307"/>
              <a:gd name="connsiteX0" fmla="*/ 663211 w 1238062"/>
              <a:gd name="connsiteY0" fmla="*/ 0 h 885418"/>
              <a:gd name="connsiteX1" fmla="*/ 1238062 w 1238062"/>
              <a:gd name="connsiteY1" fmla="*/ 0 h 885418"/>
              <a:gd name="connsiteX2" fmla="*/ 649073 w 1238062"/>
              <a:gd name="connsiteY2" fmla="*/ 885418 h 885418"/>
              <a:gd name="connsiteX3" fmla="*/ 0 w 1238062"/>
              <a:gd name="connsiteY3" fmla="*/ 874432 h 885418"/>
              <a:gd name="connsiteX4" fmla="*/ 663211 w 1238062"/>
              <a:gd name="connsiteY4" fmla="*/ 0 h 885418"/>
              <a:gd name="connsiteX0" fmla="*/ 14138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14138 w 588989"/>
              <a:gd name="connsiteY3" fmla="*/ 0 h 885418"/>
              <a:gd name="connsiteX0" fmla="*/ 9904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9904 w 588989"/>
              <a:gd name="connsiteY3" fmla="*/ 0 h 885418"/>
              <a:gd name="connsiteX0" fmla="*/ 7322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7322 w 588989"/>
              <a:gd name="connsiteY3" fmla="*/ 2342 h 885418"/>
              <a:gd name="connsiteX0" fmla="*/ 2161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2161 w 588989"/>
              <a:gd name="connsiteY3" fmla="*/ 2342 h 885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8989" h="885418" extrusionOk="0">
                <a:moveTo>
                  <a:pt x="2161" y="2342"/>
                </a:moveTo>
                <a:lnTo>
                  <a:pt x="588989" y="0"/>
                </a:lnTo>
                <a:lnTo>
                  <a:pt x="0" y="885418"/>
                </a:lnTo>
                <a:cubicBezTo>
                  <a:pt x="2441" y="591059"/>
                  <a:pt x="-280" y="296701"/>
                  <a:pt x="2161" y="2342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CEC3532-E988-49BF-B16D-10A4AD7ECD0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988" y="245479"/>
            <a:ext cx="875157" cy="1097264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  <p:sp>
        <p:nvSpPr>
          <p:cNvPr id="12" name="Номер слайда 11">
            <a:extLst>
              <a:ext uri="{FF2B5EF4-FFF2-40B4-BE49-F238E27FC236}">
                <a16:creationId xmlns:a16="http://schemas.microsoft.com/office/drawing/2014/main" id="{60AC3FD3-77B7-46A4-A572-0DAAFA89C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C6C8AF1-EC38-4CE8-8CFA-7459AA2C9EE7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FEA7541-F260-4369-BF0F-3EBAC8C48C5F}"/>
              </a:ext>
            </a:extLst>
          </p:cNvPr>
          <p:cNvSpPr/>
          <p:nvPr/>
        </p:nvSpPr>
        <p:spPr>
          <a:xfrm>
            <a:off x="343988" y="1582341"/>
            <a:ext cx="7858005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>
              <a:solidFill>
                <a:srgbClr val="0066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Основными задачами образовательной деятельности являются: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создавать условия для благоприятной адаптации ребенка к ДОО;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поддерживать пока еще непродолжительные контакты со сверстниками, интерес к сверстнику;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формировать элементарные представления: о себе, близких людях, ближайшем предметном окружении;</a:t>
            </a:r>
            <a:r>
              <a:rPr lang="ru-RU" sz="2000" dirty="0">
                <a:solidFill>
                  <a:srgbClr val="1A1A1A"/>
                </a:solidFill>
                <a:latin typeface="YS Text"/>
              </a:rPr>
              <a:t> </a:t>
            </a:r>
            <a:endParaRPr lang="ru-RU" sz="2000" dirty="0">
              <a:solidFill>
                <a:srgbClr val="0066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условия для получения опыта применения правил социального взаимодействия.</a:t>
            </a:r>
          </a:p>
          <a:p>
            <a:endParaRPr lang="ru-RU" dirty="0">
              <a:solidFill>
                <a:srgbClr val="0066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F0870C19-29ED-4458-AF36-60C32C491A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2421" y="1857889"/>
            <a:ext cx="2743201" cy="1983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>
            <a:extLst>
              <a:ext uri="{FF2B5EF4-FFF2-40B4-BE49-F238E27FC236}">
                <a16:creationId xmlns:a16="http://schemas.microsoft.com/office/drawing/2014/main" id="{3715FE3A-DE50-422C-8554-ACE07E534E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8043" y="4243889"/>
            <a:ext cx="2641465" cy="2285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42785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96E3285-114D-49A8-8FD2-F357A188FD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1056" y="359475"/>
            <a:ext cx="1380680" cy="98560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 bwMode="auto">
          <a:xfrm>
            <a:off x="226712" y="162474"/>
            <a:ext cx="10133346" cy="1289254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68793" h="1140307" extrusionOk="0">
                <a:moveTo>
                  <a:pt x="1" y="0"/>
                </a:moveTo>
                <a:lnTo>
                  <a:pt x="8868793" y="0"/>
                </a:lnTo>
                <a:lnTo>
                  <a:pt x="8114191" y="1140307"/>
                </a:lnTo>
                <a:lnTo>
                  <a:pt x="0" y="1130442"/>
                </a:lnTo>
                <a:cubicBezTo>
                  <a:pt x="0" y="756258"/>
                  <a:pt x="1" y="374184"/>
                  <a:pt x="1" y="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 bwMode="auto">
          <a:xfrm>
            <a:off x="717245" y="574820"/>
            <a:ext cx="10757510" cy="80791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dirty="0">
                <a:solidFill>
                  <a:prstClr val="white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</a:rPr>
              <a:t>Социально-коммуникативное развитие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dirty="0">
                <a:solidFill>
                  <a:prstClr val="white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</a:rPr>
              <a:t>о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</a:rPr>
              <a:t>т 2 лет до 3 лет</a:t>
            </a:r>
          </a:p>
        </p:txBody>
      </p:sp>
      <p:sp>
        <p:nvSpPr>
          <p:cNvPr id="16" name="Прямоугольник 3"/>
          <p:cNvSpPr/>
          <p:nvPr/>
        </p:nvSpPr>
        <p:spPr bwMode="auto">
          <a:xfrm flipH="1" flipV="1">
            <a:off x="11252064" y="156288"/>
            <a:ext cx="939935" cy="1289255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7630730 w 8868792"/>
              <a:gd name="connsiteY3" fmla="*/ 874432 h 1140307"/>
              <a:gd name="connsiteX4" fmla="*/ 0 w 886879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483460 w 1238062"/>
              <a:gd name="connsiteY2" fmla="*/ 1140307 h 1140307"/>
              <a:gd name="connsiteX3" fmla="*/ 0 w 1238062"/>
              <a:gd name="connsiteY3" fmla="*/ 874432 h 1140307"/>
              <a:gd name="connsiteX4" fmla="*/ 663211 w 123806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649073 w 1238062"/>
              <a:gd name="connsiteY2" fmla="*/ 885418 h 1140307"/>
              <a:gd name="connsiteX3" fmla="*/ 483460 w 1238062"/>
              <a:gd name="connsiteY3" fmla="*/ 1140307 h 1140307"/>
              <a:gd name="connsiteX4" fmla="*/ 0 w 1238062"/>
              <a:gd name="connsiteY4" fmla="*/ 874432 h 1140307"/>
              <a:gd name="connsiteX5" fmla="*/ 663211 w 1238062"/>
              <a:gd name="connsiteY5" fmla="*/ 0 h 1140307"/>
              <a:gd name="connsiteX0" fmla="*/ 663211 w 1238062"/>
              <a:gd name="connsiteY0" fmla="*/ 0 h 885418"/>
              <a:gd name="connsiteX1" fmla="*/ 1238062 w 1238062"/>
              <a:gd name="connsiteY1" fmla="*/ 0 h 885418"/>
              <a:gd name="connsiteX2" fmla="*/ 649073 w 1238062"/>
              <a:gd name="connsiteY2" fmla="*/ 885418 h 885418"/>
              <a:gd name="connsiteX3" fmla="*/ 0 w 1238062"/>
              <a:gd name="connsiteY3" fmla="*/ 874432 h 885418"/>
              <a:gd name="connsiteX4" fmla="*/ 663211 w 1238062"/>
              <a:gd name="connsiteY4" fmla="*/ 0 h 885418"/>
              <a:gd name="connsiteX0" fmla="*/ 14138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14138 w 588989"/>
              <a:gd name="connsiteY3" fmla="*/ 0 h 885418"/>
              <a:gd name="connsiteX0" fmla="*/ 9904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9904 w 588989"/>
              <a:gd name="connsiteY3" fmla="*/ 0 h 885418"/>
              <a:gd name="connsiteX0" fmla="*/ 7322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7322 w 588989"/>
              <a:gd name="connsiteY3" fmla="*/ 2342 h 885418"/>
              <a:gd name="connsiteX0" fmla="*/ 2161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2161 w 588989"/>
              <a:gd name="connsiteY3" fmla="*/ 2342 h 885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8989" h="885418" extrusionOk="0">
                <a:moveTo>
                  <a:pt x="2161" y="2342"/>
                </a:moveTo>
                <a:lnTo>
                  <a:pt x="588989" y="0"/>
                </a:lnTo>
                <a:lnTo>
                  <a:pt x="0" y="885418"/>
                </a:lnTo>
                <a:cubicBezTo>
                  <a:pt x="2441" y="591059"/>
                  <a:pt x="-280" y="296701"/>
                  <a:pt x="2161" y="2342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CEC3532-E988-49BF-B16D-10A4AD7ECD0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988" y="245479"/>
            <a:ext cx="875157" cy="1097264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  <p:sp>
        <p:nvSpPr>
          <p:cNvPr id="12" name="Номер слайда 11">
            <a:extLst>
              <a:ext uri="{FF2B5EF4-FFF2-40B4-BE49-F238E27FC236}">
                <a16:creationId xmlns:a16="http://schemas.microsoft.com/office/drawing/2014/main" id="{60AC3FD3-77B7-46A4-A572-0DAAFA89C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C6C8AF1-EC38-4CE8-8CFA-7459AA2C9EE7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945B4EC-2316-487B-A1B0-523C0E9CEC5A}"/>
              </a:ext>
            </a:extLst>
          </p:cNvPr>
          <p:cNvSpPr/>
          <p:nvPr/>
        </p:nvSpPr>
        <p:spPr>
          <a:xfrm>
            <a:off x="343989" y="1534732"/>
            <a:ext cx="842462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>
              <a:solidFill>
                <a:srgbClr val="0066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Основными задачами образовательной деятельности являются: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поддерживать эмоционально-положительное адаптации к ДОО;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развивать игровой опыт ребенка, представления об окружающей действительности;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поддерживать доброжелательные отзывчивость в ходе привлечения к конкретным действиям помощи, заботы, участия; формировать элементарные представления о людях (взрослые, дети), их внешнем виде, действиях, одежде, о некоторых ярко выраженных эмоциональных состояниях (радость, грусть), о семье и ДОО;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формировать первичные представления ребенка о себе, о своем возрасте, поле,</a:t>
            </a:r>
          </a:p>
          <a:p>
            <a:pPr algn="just"/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о родителях и близких членах семьи.</a:t>
            </a:r>
          </a:p>
        </p:txBody>
      </p:sp>
      <p:pic>
        <p:nvPicPr>
          <p:cNvPr id="2056" name="Picture 8">
            <a:extLst>
              <a:ext uri="{FF2B5EF4-FFF2-40B4-BE49-F238E27FC236}">
                <a16:creationId xmlns:a16="http://schemas.microsoft.com/office/drawing/2014/main" id="{FAA1FC77-7153-4F7F-9F4E-EB51588E81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4730" y="1894918"/>
            <a:ext cx="2841971" cy="2129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>
            <a:extLst>
              <a:ext uri="{FF2B5EF4-FFF2-40B4-BE49-F238E27FC236}">
                <a16:creationId xmlns:a16="http://schemas.microsoft.com/office/drawing/2014/main" id="{7875DE6E-95C9-4049-9541-AB19B3CE37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4009" y="4611645"/>
            <a:ext cx="2962692" cy="1975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76907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96E3285-114D-49A8-8FD2-F357A188FD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1056" y="359475"/>
            <a:ext cx="1380680" cy="98560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 bwMode="auto">
          <a:xfrm>
            <a:off x="388455" y="149484"/>
            <a:ext cx="10133346" cy="1289254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68793" h="1140307" extrusionOk="0">
                <a:moveTo>
                  <a:pt x="1" y="0"/>
                </a:moveTo>
                <a:lnTo>
                  <a:pt x="8868793" y="0"/>
                </a:lnTo>
                <a:lnTo>
                  <a:pt x="8114191" y="1140307"/>
                </a:lnTo>
                <a:lnTo>
                  <a:pt x="0" y="1130442"/>
                </a:lnTo>
                <a:cubicBezTo>
                  <a:pt x="0" y="756258"/>
                  <a:pt x="1" y="374184"/>
                  <a:pt x="1" y="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 bwMode="auto">
          <a:xfrm>
            <a:off x="717245" y="574820"/>
            <a:ext cx="10757510" cy="80791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dirty="0">
                <a:solidFill>
                  <a:prstClr val="white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</a:rPr>
              <a:t>Социально-коммуникативное развитие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dirty="0">
                <a:solidFill>
                  <a:prstClr val="white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</a:rPr>
              <a:t>о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</a:rPr>
              <a:t>т 3 лет до 4 лет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6" name="Прямоугольник 3"/>
          <p:cNvSpPr/>
          <p:nvPr/>
        </p:nvSpPr>
        <p:spPr bwMode="auto">
          <a:xfrm flipH="1" flipV="1">
            <a:off x="11252064" y="156288"/>
            <a:ext cx="939935" cy="1289255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7630730 w 8868792"/>
              <a:gd name="connsiteY3" fmla="*/ 874432 h 1140307"/>
              <a:gd name="connsiteX4" fmla="*/ 0 w 886879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483460 w 1238062"/>
              <a:gd name="connsiteY2" fmla="*/ 1140307 h 1140307"/>
              <a:gd name="connsiteX3" fmla="*/ 0 w 1238062"/>
              <a:gd name="connsiteY3" fmla="*/ 874432 h 1140307"/>
              <a:gd name="connsiteX4" fmla="*/ 663211 w 123806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649073 w 1238062"/>
              <a:gd name="connsiteY2" fmla="*/ 885418 h 1140307"/>
              <a:gd name="connsiteX3" fmla="*/ 483460 w 1238062"/>
              <a:gd name="connsiteY3" fmla="*/ 1140307 h 1140307"/>
              <a:gd name="connsiteX4" fmla="*/ 0 w 1238062"/>
              <a:gd name="connsiteY4" fmla="*/ 874432 h 1140307"/>
              <a:gd name="connsiteX5" fmla="*/ 663211 w 1238062"/>
              <a:gd name="connsiteY5" fmla="*/ 0 h 1140307"/>
              <a:gd name="connsiteX0" fmla="*/ 663211 w 1238062"/>
              <a:gd name="connsiteY0" fmla="*/ 0 h 885418"/>
              <a:gd name="connsiteX1" fmla="*/ 1238062 w 1238062"/>
              <a:gd name="connsiteY1" fmla="*/ 0 h 885418"/>
              <a:gd name="connsiteX2" fmla="*/ 649073 w 1238062"/>
              <a:gd name="connsiteY2" fmla="*/ 885418 h 885418"/>
              <a:gd name="connsiteX3" fmla="*/ 0 w 1238062"/>
              <a:gd name="connsiteY3" fmla="*/ 874432 h 885418"/>
              <a:gd name="connsiteX4" fmla="*/ 663211 w 1238062"/>
              <a:gd name="connsiteY4" fmla="*/ 0 h 885418"/>
              <a:gd name="connsiteX0" fmla="*/ 14138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14138 w 588989"/>
              <a:gd name="connsiteY3" fmla="*/ 0 h 885418"/>
              <a:gd name="connsiteX0" fmla="*/ 9904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9904 w 588989"/>
              <a:gd name="connsiteY3" fmla="*/ 0 h 885418"/>
              <a:gd name="connsiteX0" fmla="*/ 7322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7322 w 588989"/>
              <a:gd name="connsiteY3" fmla="*/ 2342 h 885418"/>
              <a:gd name="connsiteX0" fmla="*/ 2161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2161 w 588989"/>
              <a:gd name="connsiteY3" fmla="*/ 2342 h 885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8989" h="885418" extrusionOk="0">
                <a:moveTo>
                  <a:pt x="2161" y="2342"/>
                </a:moveTo>
                <a:lnTo>
                  <a:pt x="588989" y="0"/>
                </a:lnTo>
                <a:lnTo>
                  <a:pt x="0" y="885418"/>
                </a:lnTo>
                <a:cubicBezTo>
                  <a:pt x="2441" y="591059"/>
                  <a:pt x="-280" y="296701"/>
                  <a:pt x="2161" y="2342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CEC3532-E988-49BF-B16D-10A4AD7ECD0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988" y="245479"/>
            <a:ext cx="875157" cy="1097264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  <p:sp>
        <p:nvSpPr>
          <p:cNvPr id="12" name="Номер слайда 11">
            <a:extLst>
              <a:ext uri="{FF2B5EF4-FFF2-40B4-BE49-F238E27FC236}">
                <a16:creationId xmlns:a16="http://schemas.microsoft.com/office/drawing/2014/main" id="{60AC3FD3-77B7-46A4-A572-0DAAFA89C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C6C8AF1-EC38-4CE8-8CFA-7459AA2C9EE7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A196E9B-96C9-4BBF-BD80-A5F9457C6133}"/>
              </a:ext>
            </a:extLst>
          </p:cNvPr>
          <p:cNvSpPr/>
          <p:nvPr/>
        </p:nvSpPr>
        <p:spPr>
          <a:xfrm>
            <a:off x="500292" y="1342743"/>
            <a:ext cx="8701237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b="1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в сфере социальных отношений: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развивать эмоциональную отзывчивость, способность откликаться на ярко выраженные эмоции сверстников и взрослых, различать и понимать отдельные эмоциональные проявления, </a:t>
            </a:r>
          </a:p>
          <a:p>
            <a:r>
              <a:rPr lang="ru-RU" b="1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в области формирования основ гражданственности и патриотизма: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обогащать представления детей о малой родине и поддерживать их отражения в различных видах  деятельности.</a:t>
            </a:r>
          </a:p>
          <a:p>
            <a:r>
              <a:rPr lang="ru-RU" b="1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в сфере трудового воспитания: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развивать интерес к труду взрослых в ДОО и в семье, формировать представления о конкретных видах хозяйственно-бытового труда, направленных на заботу о детях (мытье посуды, уборка помещений группы и участка и пр.) и трудовые навыки и др.</a:t>
            </a:r>
          </a:p>
          <a:p>
            <a:r>
              <a:rPr lang="ru-RU" b="1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в области формирования основ безопасного поведения: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обогащать представления о правилах безопасного использования бытовых предметов и гаджетов, исключая практическое использование электронных средств обучения.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BD229C5-0840-4CC8-8072-7AD271052C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66661" y="4526412"/>
            <a:ext cx="2409470" cy="1613034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699023A8-584B-4C20-B11B-4FCD1A149C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6661" y="1934836"/>
            <a:ext cx="2165664" cy="2074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38705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96E3285-114D-49A8-8FD2-F357A188FD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1056" y="359475"/>
            <a:ext cx="1380680" cy="98560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 bwMode="auto">
          <a:xfrm>
            <a:off x="226712" y="162474"/>
            <a:ext cx="10133346" cy="1289254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68793" h="1140307" extrusionOk="0">
                <a:moveTo>
                  <a:pt x="1" y="0"/>
                </a:moveTo>
                <a:lnTo>
                  <a:pt x="8868793" y="0"/>
                </a:lnTo>
                <a:lnTo>
                  <a:pt x="8114191" y="1140307"/>
                </a:lnTo>
                <a:lnTo>
                  <a:pt x="0" y="1130442"/>
                </a:lnTo>
                <a:cubicBezTo>
                  <a:pt x="0" y="756258"/>
                  <a:pt x="1" y="374184"/>
                  <a:pt x="1" y="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 bwMode="auto">
          <a:xfrm>
            <a:off x="717245" y="574820"/>
            <a:ext cx="10757510" cy="80791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dirty="0">
                <a:solidFill>
                  <a:prstClr val="white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</a:rPr>
              <a:t>Социально-коммуникативное развитие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dirty="0">
                <a:solidFill>
                  <a:prstClr val="white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</a:rPr>
              <a:t>о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</a:rPr>
              <a:t>т 4 лет до 5 лет</a:t>
            </a:r>
          </a:p>
        </p:txBody>
      </p:sp>
      <p:sp>
        <p:nvSpPr>
          <p:cNvPr id="16" name="Прямоугольник 3"/>
          <p:cNvSpPr/>
          <p:nvPr/>
        </p:nvSpPr>
        <p:spPr bwMode="auto">
          <a:xfrm flipH="1" flipV="1">
            <a:off x="11252064" y="156288"/>
            <a:ext cx="939935" cy="1289255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7630730 w 8868792"/>
              <a:gd name="connsiteY3" fmla="*/ 874432 h 1140307"/>
              <a:gd name="connsiteX4" fmla="*/ 0 w 886879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483460 w 1238062"/>
              <a:gd name="connsiteY2" fmla="*/ 1140307 h 1140307"/>
              <a:gd name="connsiteX3" fmla="*/ 0 w 1238062"/>
              <a:gd name="connsiteY3" fmla="*/ 874432 h 1140307"/>
              <a:gd name="connsiteX4" fmla="*/ 663211 w 123806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649073 w 1238062"/>
              <a:gd name="connsiteY2" fmla="*/ 885418 h 1140307"/>
              <a:gd name="connsiteX3" fmla="*/ 483460 w 1238062"/>
              <a:gd name="connsiteY3" fmla="*/ 1140307 h 1140307"/>
              <a:gd name="connsiteX4" fmla="*/ 0 w 1238062"/>
              <a:gd name="connsiteY4" fmla="*/ 874432 h 1140307"/>
              <a:gd name="connsiteX5" fmla="*/ 663211 w 1238062"/>
              <a:gd name="connsiteY5" fmla="*/ 0 h 1140307"/>
              <a:gd name="connsiteX0" fmla="*/ 663211 w 1238062"/>
              <a:gd name="connsiteY0" fmla="*/ 0 h 885418"/>
              <a:gd name="connsiteX1" fmla="*/ 1238062 w 1238062"/>
              <a:gd name="connsiteY1" fmla="*/ 0 h 885418"/>
              <a:gd name="connsiteX2" fmla="*/ 649073 w 1238062"/>
              <a:gd name="connsiteY2" fmla="*/ 885418 h 885418"/>
              <a:gd name="connsiteX3" fmla="*/ 0 w 1238062"/>
              <a:gd name="connsiteY3" fmla="*/ 874432 h 885418"/>
              <a:gd name="connsiteX4" fmla="*/ 663211 w 1238062"/>
              <a:gd name="connsiteY4" fmla="*/ 0 h 885418"/>
              <a:gd name="connsiteX0" fmla="*/ 14138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14138 w 588989"/>
              <a:gd name="connsiteY3" fmla="*/ 0 h 885418"/>
              <a:gd name="connsiteX0" fmla="*/ 9904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9904 w 588989"/>
              <a:gd name="connsiteY3" fmla="*/ 0 h 885418"/>
              <a:gd name="connsiteX0" fmla="*/ 7322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7322 w 588989"/>
              <a:gd name="connsiteY3" fmla="*/ 2342 h 885418"/>
              <a:gd name="connsiteX0" fmla="*/ 2161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2161 w 588989"/>
              <a:gd name="connsiteY3" fmla="*/ 2342 h 885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8989" h="885418" extrusionOk="0">
                <a:moveTo>
                  <a:pt x="2161" y="2342"/>
                </a:moveTo>
                <a:lnTo>
                  <a:pt x="588989" y="0"/>
                </a:lnTo>
                <a:lnTo>
                  <a:pt x="0" y="885418"/>
                </a:lnTo>
                <a:cubicBezTo>
                  <a:pt x="2441" y="591059"/>
                  <a:pt x="-280" y="296701"/>
                  <a:pt x="2161" y="2342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CEC3532-E988-49BF-B16D-10A4AD7ECD0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988" y="245479"/>
            <a:ext cx="875157" cy="1097264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  <p:sp>
        <p:nvSpPr>
          <p:cNvPr id="12" name="Номер слайда 11">
            <a:extLst>
              <a:ext uri="{FF2B5EF4-FFF2-40B4-BE49-F238E27FC236}">
                <a16:creationId xmlns:a16="http://schemas.microsoft.com/office/drawing/2014/main" id="{60AC3FD3-77B7-46A4-A572-0DAAFA89C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C6C8AF1-EC38-4CE8-8CFA-7459AA2C9EE7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D303967-4B73-4F54-B6F7-62A410C31829}"/>
              </a:ext>
            </a:extLst>
          </p:cNvPr>
          <p:cNvSpPr/>
          <p:nvPr/>
        </p:nvSpPr>
        <p:spPr>
          <a:xfrm>
            <a:off x="343987" y="1382733"/>
            <a:ext cx="8578631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>
              <a:solidFill>
                <a:srgbClr val="0066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Основными задачами образовательной деятельности являются:</a:t>
            </a:r>
          </a:p>
          <a:p>
            <a:r>
              <a:rPr lang="ru-RU" b="1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сфере социальных отношений</a:t>
            </a:r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формировать положительную самооценку, уверенность в своих силах, стремление к самостоятельности;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развивать позитивное отношение и чувство принадлежности детей к семье, уважение к родителям, воспитывать культуру общения со взрослыми и сверстниками и др.</a:t>
            </a:r>
          </a:p>
          <a:p>
            <a:pPr lvl="0"/>
            <a:r>
              <a:rPr lang="ru-RU" b="1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области формирования основ гражданственности и патриотизма: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воспитывать уважительное отношение к Родине, символам страны, памятным датам; воспитывать гордость за достижения страны в области спорта, науки, искусства и др.;</a:t>
            </a:r>
          </a:p>
          <a:p>
            <a:pPr lvl="0"/>
            <a:r>
              <a:rPr lang="ru-RU" b="1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сфере трудового воспитания: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формировать представления об отдельных профессиях взрослых на основе ознакомления с конкретными видами труда и др.</a:t>
            </a:r>
          </a:p>
          <a:p>
            <a:pPr lvl="0"/>
            <a:r>
              <a:rPr lang="ru-RU" b="1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области формирования основ безопасного поведения: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обогащать представления детей об основных источниках и видах опасности в быту, на улице, в природе, в общении с незнакомыми людьми и др.</a:t>
            </a:r>
          </a:p>
          <a:p>
            <a:endParaRPr lang="ru-RU" dirty="0">
              <a:solidFill>
                <a:srgbClr val="0066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3088461-E367-489C-94BA-0BDEB54722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8874" y="3949385"/>
            <a:ext cx="2697875" cy="1928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9B4621D0-72E7-4767-B9B2-07E127922D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7588" y="1801265"/>
            <a:ext cx="2697875" cy="1798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23953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96E3285-114D-49A8-8FD2-F357A188FD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1056" y="359475"/>
            <a:ext cx="1380680" cy="98560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 bwMode="auto">
          <a:xfrm>
            <a:off x="226712" y="162474"/>
            <a:ext cx="10133346" cy="1289254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68793" h="1140307" extrusionOk="0">
                <a:moveTo>
                  <a:pt x="1" y="0"/>
                </a:moveTo>
                <a:lnTo>
                  <a:pt x="8868793" y="0"/>
                </a:lnTo>
                <a:lnTo>
                  <a:pt x="8114191" y="1140307"/>
                </a:lnTo>
                <a:lnTo>
                  <a:pt x="0" y="1130442"/>
                </a:lnTo>
                <a:cubicBezTo>
                  <a:pt x="0" y="756258"/>
                  <a:pt x="1" y="374184"/>
                  <a:pt x="1" y="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 bwMode="auto">
          <a:xfrm>
            <a:off x="717245" y="574820"/>
            <a:ext cx="10757510" cy="80791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dirty="0">
                <a:solidFill>
                  <a:prstClr val="white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</a:rPr>
              <a:t>Социально-коммуникативное развитие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dirty="0">
                <a:solidFill>
                  <a:prstClr val="white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</a:rPr>
              <a:t>о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</a:rPr>
              <a:t>т 5 лет до 6 лет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6" name="Прямоугольник 3"/>
          <p:cNvSpPr/>
          <p:nvPr/>
        </p:nvSpPr>
        <p:spPr bwMode="auto">
          <a:xfrm flipH="1" flipV="1">
            <a:off x="11252064" y="156288"/>
            <a:ext cx="939935" cy="1289255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7630730 w 8868792"/>
              <a:gd name="connsiteY3" fmla="*/ 874432 h 1140307"/>
              <a:gd name="connsiteX4" fmla="*/ 0 w 886879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483460 w 1238062"/>
              <a:gd name="connsiteY2" fmla="*/ 1140307 h 1140307"/>
              <a:gd name="connsiteX3" fmla="*/ 0 w 1238062"/>
              <a:gd name="connsiteY3" fmla="*/ 874432 h 1140307"/>
              <a:gd name="connsiteX4" fmla="*/ 663211 w 123806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649073 w 1238062"/>
              <a:gd name="connsiteY2" fmla="*/ 885418 h 1140307"/>
              <a:gd name="connsiteX3" fmla="*/ 483460 w 1238062"/>
              <a:gd name="connsiteY3" fmla="*/ 1140307 h 1140307"/>
              <a:gd name="connsiteX4" fmla="*/ 0 w 1238062"/>
              <a:gd name="connsiteY4" fmla="*/ 874432 h 1140307"/>
              <a:gd name="connsiteX5" fmla="*/ 663211 w 1238062"/>
              <a:gd name="connsiteY5" fmla="*/ 0 h 1140307"/>
              <a:gd name="connsiteX0" fmla="*/ 663211 w 1238062"/>
              <a:gd name="connsiteY0" fmla="*/ 0 h 885418"/>
              <a:gd name="connsiteX1" fmla="*/ 1238062 w 1238062"/>
              <a:gd name="connsiteY1" fmla="*/ 0 h 885418"/>
              <a:gd name="connsiteX2" fmla="*/ 649073 w 1238062"/>
              <a:gd name="connsiteY2" fmla="*/ 885418 h 885418"/>
              <a:gd name="connsiteX3" fmla="*/ 0 w 1238062"/>
              <a:gd name="connsiteY3" fmla="*/ 874432 h 885418"/>
              <a:gd name="connsiteX4" fmla="*/ 663211 w 1238062"/>
              <a:gd name="connsiteY4" fmla="*/ 0 h 885418"/>
              <a:gd name="connsiteX0" fmla="*/ 14138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14138 w 588989"/>
              <a:gd name="connsiteY3" fmla="*/ 0 h 885418"/>
              <a:gd name="connsiteX0" fmla="*/ 9904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9904 w 588989"/>
              <a:gd name="connsiteY3" fmla="*/ 0 h 885418"/>
              <a:gd name="connsiteX0" fmla="*/ 7322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7322 w 588989"/>
              <a:gd name="connsiteY3" fmla="*/ 2342 h 885418"/>
              <a:gd name="connsiteX0" fmla="*/ 2161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2161 w 588989"/>
              <a:gd name="connsiteY3" fmla="*/ 2342 h 885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8989" h="885418" extrusionOk="0">
                <a:moveTo>
                  <a:pt x="2161" y="2342"/>
                </a:moveTo>
                <a:lnTo>
                  <a:pt x="588989" y="0"/>
                </a:lnTo>
                <a:lnTo>
                  <a:pt x="0" y="885418"/>
                </a:lnTo>
                <a:cubicBezTo>
                  <a:pt x="2441" y="591059"/>
                  <a:pt x="-280" y="296701"/>
                  <a:pt x="2161" y="2342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CEC3532-E988-49BF-B16D-10A4AD7ECD0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988" y="245479"/>
            <a:ext cx="875157" cy="1097264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  <p:sp>
        <p:nvSpPr>
          <p:cNvPr id="12" name="Номер слайда 11">
            <a:extLst>
              <a:ext uri="{FF2B5EF4-FFF2-40B4-BE49-F238E27FC236}">
                <a16:creationId xmlns:a16="http://schemas.microsoft.com/office/drawing/2014/main" id="{60AC3FD3-77B7-46A4-A572-0DAAFA89C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C6C8AF1-EC38-4CE8-8CFA-7459AA2C9EE7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B1705F1-9AA3-4CEA-936A-E2380071F44D}"/>
              </a:ext>
            </a:extLst>
          </p:cNvPr>
          <p:cNvSpPr/>
          <p:nvPr/>
        </p:nvSpPr>
        <p:spPr>
          <a:xfrm>
            <a:off x="226712" y="1445543"/>
            <a:ext cx="9514054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>
              <a:solidFill>
                <a:srgbClr val="0066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Основными задачам образовательной деятельности являются:</a:t>
            </a:r>
          </a:p>
          <a:p>
            <a:r>
              <a:rPr lang="ru-RU" b="1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сфере социальных отношений: </a:t>
            </a:r>
            <a:endParaRPr lang="ru-RU" dirty="0">
              <a:solidFill>
                <a:srgbClr val="0066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содействовать пониманию детьми собственных и чужих эмоциональных состояний и переживаний,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овладению способами </a:t>
            </a:r>
            <a:r>
              <a:rPr lang="ru-RU" dirty="0" err="1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эмпатийного</a:t>
            </a:r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поведения в ответ на разнообразные эмоциональные проявления сверстников и взрослых; </a:t>
            </a:r>
          </a:p>
          <a:p>
            <a:r>
              <a:rPr lang="ru-RU" b="1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области формирования основ гражданственности и патриотизма: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воспитывать уважительное отношение к Родине, национальностей, проживающим на территории России, их культурному наследию; знакомить детей с содержанием государственных праздников и традициями празднования и др.</a:t>
            </a:r>
          </a:p>
          <a:p>
            <a:r>
              <a:rPr lang="ru-RU" b="1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сфере трудового воспитания: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развивать самостоятельность и инициативу в трудовой деятельности и др.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знакомить детей с элементарными экономическими знаниями и др.</a:t>
            </a:r>
          </a:p>
          <a:p>
            <a:r>
              <a:rPr lang="ru-RU" b="1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области формирования безопасного поведения: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формировать представление детей об основных источниках и видах а в быту, на улице, в природе, в информационно-коммуникационной сети «Интернет» и способах безопасного поведения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01465EB-5783-45A2-96ED-6D5E7AC405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23117" y="2124625"/>
            <a:ext cx="2696557" cy="1860074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BF395A8-D0EC-4BE9-BD2E-E9CD423863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51838" y="4350619"/>
            <a:ext cx="2767836" cy="1453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5976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96E3285-114D-49A8-8FD2-F357A188FD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1056" y="359475"/>
            <a:ext cx="1380680" cy="98560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 bwMode="auto">
          <a:xfrm>
            <a:off x="226712" y="162474"/>
            <a:ext cx="10133346" cy="1289254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68793" h="1140307" extrusionOk="0">
                <a:moveTo>
                  <a:pt x="1" y="0"/>
                </a:moveTo>
                <a:lnTo>
                  <a:pt x="8868793" y="0"/>
                </a:lnTo>
                <a:lnTo>
                  <a:pt x="8114191" y="1140307"/>
                </a:lnTo>
                <a:lnTo>
                  <a:pt x="0" y="1130442"/>
                </a:lnTo>
                <a:cubicBezTo>
                  <a:pt x="0" y="756258"/>
                  <a:pt x="1" y="374184"/>
                  <a:pt x="1" y="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 bwMode="auto">
          <a:xfrm>
            <a:off x="717245" y="574820"/>
            <a:ext cx="10757510" cy="80791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dirty="0">
                <a:solidFill>
                  <a:prstClr val="white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</a:rPr>
              <a:t>Социально-коммуникативное развитие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dirty="0">
                <a:solidFill>
                  <a:prstClr val="white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</a:rPr>
              <a:t>о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</a:rPr>
              <a:t>т 6 лет до 7 лет</a:t>
            </a:r>
          </a:p>
        </p:txBody>
      </p:sp>
      <p:sp>
        <p:nvSpPr>
          <p:cNvPr id="16" name="Прямоугольник 3"/>
          <p:cNvSpPr/>
          <p:nvPr/>
        </p:nvSpPr>
        <p:spPr bwMode="auto">
          <a:xfrm flipH="1" flipV="1">
            <a:off x="11252064" y="156288"/>
            <a:ext cx="939935" cy="1289255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7630730 w 8868792"/>
              <a:gd name="connsiteY3" fmla="*/ 874432 h 1140307"/>
              <a:gd name="connsiteX4" fmla="*/ 0 w 886879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483460 w 1238062"/>
              <a:gd name="connsiteY2" fmla="*/ 1140307 h 1140307"/>
              <a:gd name="connsiteX3" fmla="*/ 0 w 1238062"/>
              <a:gd name="connsiteY3" fmla="*/ 874432 h 1140307"/>
              <a:gd name="connsiteX4" fmla="*/ 663211 w 123806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649073 w 1238062"/>
              <a:gd name="connsiteY2" fmla="*/ 885418 h 1140307"/>
              <a:gd name="connsiteX3" fmla="*/ 483460 w 1238062"/>
              <a:gd name="connsiteY3" fmla="*/ 1140307 h 1140307"/>
              <a:gd name="connsiteX4" fmla="*/ 0 w 1238062"/>
              <a:gd name="connsiteY4" fmla="*/ 874432 h 1140307"/>
              <a:gd name="connsiteX5" fmla="*/ 663211 w 1238062"/>
              <a:gd name="connsiteY5" fmla="*/ 0 h 1140307"/>
              <a:gd name="connsiteX0" fmla="*/ 663211 w 1238062"/>
              <a:gd name="connsiteY0" fmla="*/ 0 h 885418"/>
              <a:gd name="connsiteX1" fmla="*/ 1238062 w 1238062"/>
              <a:gd name="connsiteY1" fmla="*/ 0 h 885418"/>
              <a:gd name="connsiteX2" fmla="*/ 649073 w 1238062"/>
              <a:gd name="connsiteY2" fmla="*/ 885418 h 885418"/>
              <a:gd name="connsiteX3" fmla="*/ 0 w 1238062"/>
              <a:gd name="connsiteY3" fmla="*/ 874432 h 885418"/>
              <a:gd name="connsiteX4" fmla="*/ 663211 w 1238062"/>
              <a:gd name="connsiteY4" fmla="*/ 0 h 885418"/>
              <a:gd name="connsiteX0" fmla="*/ 14138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14138 w 588989"/>
              <a:gd name="connsiteY3" fmla="*/ 0 h 885418"/>
              <a:gd name="connsiteX0" fmla="*/ 9904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9904 w 588989"/>
              <a:gd name="connsiteY3" fmla="*/ 0 h 885418"/>
              <a:gd name="connsiteX0" fmla="*/ 7322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7322 w 588989"/>
              <a:gd name="connsiteY3" fmla="*/ 2342 h 885418"/>
              <a:gd name="connsiteX0" fmla="*/ 2161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2161 w 588989"/>
              <a:gd name="connsiteY3" fmla="*/ 2342 h 885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8989" h="885418" extrusionOk="0">
                <a:moveTo>
                  <a:pt x="2161" y="2342"/>
                </a:moveTo>
                <a:lnTo>
                  <a:pt x="588989" y="0"/>
                </a:lnTo>
                <a:lnTo>
                  <a:pt x="0" y="885418"/>
                </a:lnTo>
                <a:cubicBezTo>
                  <a:pt x="2441" y="591059"/>
                  <a:pt x="-280" y="296701"/>
                  <a:pt x="2161" y="2342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CEC3532-E988-49BF-B16D-10A4AD7ECD0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988" y="245479"/>
            <a:ext cx="875157" cy="1097264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  <p:sp>
        <p:nvSpPr>
          <p:cNvPr id="12" name="Номер слайда 11">
            <a:extLst>
              <a:ext uri="{FF2B5EF4-FFF2-40B4-BE49-F238E27FC236}">
                <a16:creationId xmlns:a16="http://schemas.microsoft.com/office/drawing/2014/main" id="{60AC3FD3-77B7-46A4-A572-0DAAFA89C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C6C8AF1-EC38-4CE8-8CFA-7459AA2C9EE7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401BEAB-E6F6-405B-9D2C-6AB9785F44F1}"/>
              </a:ext>
            </a:extLst>
          </p:cNvPr>
          <p:cNvSpPr/>
          <p:nvPr/>
        </p:nvSpPr>
        <p:spPr>
          <a:xfrm>
            <a:off x="343988" y="1445544"/>
            <a:ext cx="894656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>
              <a:solidFill>
                <a:srgbClr val="0066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Основными задачами образовательной деятельности являются:</a:t>
            </a:r>
          </a:p>
          <a:p>
            <a:r>
              <a:rPr lang="ru-RU" b="1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сфере социальных отношений: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поддерживать положительную самооценку ребенка, уверенность в себе, осознание роста своих достижений, чувства собственного достоинства, стремления стать школьником и др.</a:t>
            </a:r>
          </a:p>
          <a:p>
            <a:pPr lvl="0"/>
            <a:r>
              <a:rPr lang="ru-RU" b="1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области формирования основ гражданственности и патриотизма: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воспитывать патриотические и интернациональные чувства, уважительное</a:t>
            </a:r>
          </a:p>
          <a:p>
            <a:pPr lvl="0"/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отношение к Родине,  расширять представления детей о государственных праздниках, знакомить с целями и доступными практиками </a:t>
            </a:r>
            <a:r>
              <a:rPr lang="ru-RU" dirty="0" err="1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волонтерства</a:t>
            </a:r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России и др. </a:t>
            </a:r>
          </a:p>
          <a:p>
            <a:pPr lvl="0"/>
            <a:r>
              <a:rPr lang="ru-RU" b="1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сфере трудового воспитания: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формировать представления о труде как ценности общества, о разнообразии и</a:t>
            </a:r>
          </a:p>
          <a:p>
            <a:pPr lvl="0"/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взаимосвязи видов труда и профессий; формировать элементы финансовой </a:t>
            </a:r>
          </a:p>
          <a:p>
            <a:pPr lvl="0"/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грамотности, осознания материальных возможностей родителей и др.</a:t>
            </a:r>
          </a:p>
          <a:p>
            <a:pPr lvl="0"/>
            <a:r>
              <a:rPr lang="ru-RU" b="1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области формирования безопасного поведения: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формировать представления об о правилах безопасности дорожного движения в качестве пешехода и пассажира транспортного средства; воспитывать осторожное и осмотрительное отношение к потенциально опасным для человека ситуациям в общении, в быту, на улице, в природе, в сети Интернет и др.</a:t>
            </a:r>
          </a:p>
          <a:p>
            <a:pPr lvl="0"/>
            <a:endParaRPr lang="ru-RU" dirty="0">
              <a:solidFill>
                <a:srgbClr val="0066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ru-RU" dirty="0">
              <a:solidFill>
                <a:srgbClr val="0066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ru-RU" dirty="0">
              <a:solidFill>
                <a:srgbClr val="0066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C2290041-5437-4D51-B899-AF243C294E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0548" y="1682590"/>
            <a:ext cx="2317519" cy="1545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EB66D03-4629-469C-AADD-F9084B05F9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67550" y="3510850"/>
            <a:ext cx="2317519" cy="147296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4E80DD7-FBB5-47C9-BA25-7A0A34C2157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41167" y="5300525"/>
            <a:ext cx="3060457" cy="1499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4737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82BFE435-71A4-4CBF-B330-15E502A5FE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6B192-CE83-4DCA-98B0-CCD953914A7C}" type="slidenum">
              <a:rPr lang="ru-RU" smtClean="0"/>
              <a:t>10</a:t>
            </a:fld>
            <a:endParaRPr lang="ru-RU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9F8C6028-1846-41D6-84E5-CC61EEAB07E5}"/>
              </a:ext>
            </a:extLst>
          </p:cNvPr>
          <p:cNvSpPr/>
          <p:nvPr/>
        </p:nvSpPr>
        <p:spPr>
          <a:xfrm>
            <a:off x="1058779" y="327259"/>
            <a:ext cx="9644513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Пункт 2.3 ФГОС ДО</a:t>
            </a:r>
          </a:p>
          <a:p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(образовательная программа дошкольной организации) формируется как программа </a:t>
            </a:r>
            <a:r>
              <a:rPr lang="ru-RU" dirty="0" err="1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психолого</a:t>
            </a:r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-педагогической поддержки позитивной социализации и индивидуализации, развития личности детей дошкольного возраста</a:t>
            </a:r>
          </a:p>
          <a:p>
            <a:endParaRPr lang="ru-RU" b="1" dirty="0">
              <a:solidFill>
                <a:srgbClr val="0066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Пункт 2.4 ФГОС ДО</a:t>
            </a:r>
          </a:p>
          <a:p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направлена на: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условий развития ребенка, открывающих возможности для его позитивной социализации, его личностного развития, развития инициативы и творческих способностей на основе сотрудничества со взрослыми и сверстниками и соответствующим возрасту видам деятельности;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создание развивающей образовательной среды, которая представляет собой систему условий социализации и индивидуализации детей.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b="1" dirty="0">
              <a:solidFill>
                <a:srgbClr val="0066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ПОЗИТИВНАЯ СОЦИАЛИЗАЦИЯ </a:t>
            </a:r>
          </a:p>
          <a:p>
            <a:endParaRPr lang="ru-RU" b="1" dirty="0">
              <a:solidFill>
                <a:srgbClr val="0066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ИНДИВИДУАЛИЗАЦИЯ                                                                   СОЦИАЛИЗАЦИЯ</a:t>
            </a:r>
          </a:p>
          <a:p>
            <a:endParaRPr lang="ru-RU" b="1" dirty="0">
              <a:solidFill>
                <a:srgbClr val="0066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 такой ОДИН!                                                                                        Я ОДИН ИЗ МНОГИХ!</a:t>
            </a:r>
          </a:p>
          <a:p>
            <a:r>
              <a:rPr lang="ru-RU" b="1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 – ЕДИНСТВЕННЫЙ!                                                                         НАС МНОГО!</a:t>
            </a:r>
          </a:p>
          <a:p>
            <a:r>
              <a:rPr lang="ru-RU" b="1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 – УНИКАЛЬНЫЙ!                                           </a:t>
            </a:r>
          </a:p>
        </p:txBody>
      </p: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id="{6165E8D6-C523-4E9D-A644-CF191496D9C8}"/>
              </a:ext>
            </a:extLst>
          </p:cNvPr>
          <p:cNvCxnSpPr/>
          <p:nvPr/>
        </p:nvCxnSpPr>
        <p:spPr>
          <a:xfrm>
            <a:off x="3888606" y="4533499"/>
            <a:ext cx="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>
            <a:extLst>
              <a:ext uri="{FF2B5EF4-FFF2-40B4-BE49-F238E27FC236}">
                <a16:creationId xmlns:a16="http://schemas.microsoft.com/office/drawing/2014/main" id="{50041E9C-3AF7-4264-9DE0-774BF2416CB6}"/>
              </a:ext>
            </a:extLst>
          </p:cNvPr>
          <p:cNvCxnSpPr>
            <a:cxnSpLocks/>
          </p:cNvCxnSpPr>
          <p:nvPr/>
        </p:nvCxnSpPr>
        <p:spPr>
          <a:xfrm>
            <a:off x="8287352" y="4523874"/>
            <a:ext cx="462012" cy="1636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>
            <a:extLst>
              <a:ext uri="{FF2B5EF4-FFF2-40B4-BE49-F238E27FC236}">
                <a16:creationId xmlns:a16="http://schemas.microsoft.com/office/drawing/2014/main" id="{2DC8F249-ECAD-417A-8B87-F84D762A8F5E}"/>
              </a:ext>
            </a:extLst>
          </p:cNvPr>
          <p:cNvCxnSpPr>
            <a:cxnSpLocks/>
          </p:cNvCxnSpPr>
          <p:nvPr/>
        </p:nvCxnSpPr>
        <p:spPr>
          <a:xfrm flipH="1">
            <a:off x="3262964" y="4523874"/>
            <a:ext cx="529390" cy="1636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84930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235F25BB-C321-465B-8E65-69B0E25706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6B192-CE83-4DCA-98B0-CCD953914A7C}" type="slidenum">
              <a:rPr lang="ru-RU" smtClean="0"/>
              <a:t>11</a:t>
            </a:fld>
            <a:endParaRPr lang="ru-RU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20733EBB-7A22-48D5-8AFA-3659391B3FD5}"/>
              </a:ext>
            </a:extLst>
          </p:cNvPr>
          <p:cNvSpPr/>
          <p:nvPr/>
        </p:nvSpPr>
        <p:spPr>
          <a:xfrm>
            <a:off x="698091" y="265471"/>
            <a:ext cx="7669162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Социализация</a:t>
            </a:r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процесс и результат усвоения и дальнейшего развития</a:t>
            </a:r>
          </a:p>
          <a:p>
            <a:pPr algn="just"/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индивидом социально-культурного опыта (трудовых навыков, знаний, норм,</a:t>
            </a:r>
          </a:p>
          <a:p>
            <a:pPr algn="just"/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ценностей, традиций, накапливаемых и передаваемых от поколения к</a:t>
            </a:r>
          </a:p>
          <a:p>
            <a:pPr algn="just"/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поколению), процесс включения индивида в систему общественных отношений и формирования у него социальных качеств, процесс и результат усвоения им социального опыта, социальных связей и отношений, социальных ролей, позволяющих ему успешно функционировать в обществе </a:t>
            </a:r>
          </a:p>
          <a:p>
            <a:pPr algn="just"/>
            <a:endParaRPr lang="ru-RU" dirty="0">
              <a:solidFill>
                <a:srgbClr val="0066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b="1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отношению к ребёнку </a:t>
            </a:r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дошкольного возраста под социализацией понимается особый процесс включения ребенка в общество, процесс и результат усвоения, активного приобретения и воспроизводства ребёнком социального опыта, формирование социальной компетентности</a:t>
            </a:r>
          </a:p>
          <a:p>
            <a:pPr algn="just"/>
            <a:endParaRPr lang="ru-RU" dirty="0">
              <a:solidFill>
                <a:srgbClr val="0066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Позитивная социализация </a:t>
            </a:r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основана на получении ребенком нового опыта</a:t>
            </a:r>
          </a:p>
          <a:p>
            <a:pPr algn="just"/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радостью и удовольствием благодаря положительным подкреплениям, поощрениям, приятным эмоциям </a:t>
            </a:r>
          </a:p>
          <a:p>
            <a:pPr algn="just"/>
            <a:endParaRPr lang="ru-RU" dirty="0">
              <a:solidFill>
                <a:srgbClr val="0066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РЕБЕНКА ДОШКОЛЬНОГО ВОЗРАСТА ВАЖНО, ЧТОБЫ ПЕРВЫЙ ОПЫТ СОЦИАЛЬНОГО ВЗАИМОДЕЙСТВИЯ БЫЛ ЭМОЦИОНАЛЬНО-ПОЛОЖИТЕЛЬНЫМ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C2838AC-05A0-41C4-896E-5B9A990FAC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0600" y="3052977"/>
            <a:ext cx="3424084" cy="240116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40FE587-2119-4B6B-9AA6-10398C931A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3237" y="510505"/>
            <a:ext cx="2790672" cy="2091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75938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9584B344-367A-4DAA-94F3-929DCB4ECD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C6B192-CE83-4DCA-98B0-CCD953914A7C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A171BC8-C307-4D99-B963-B514145226E3}"/>
              </a:ext>
            </a:extLst>
          </p:cNvPr>
          <p:cNvSpPr/>
          <p:nvPr/>
        </p:nvSpPr>
        <p:spPr>
          <a:xfrm>
            <a:off x="3147460" y="625642"/>
            <a:ext cx="599653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    ПОЗИТИВНАЯ СОЦИАЛИЗАЦИЯ 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EF8A238-378F-4EB4-B6AE-7AB4DEB07BDA}"/>
              </a:ext>
            </a:extLst>
          </p:cNvPr>
          <p:cNvSpPr/>
          <p:nvPr/>
        </p:nvSpPr>
        <p:spPr>
          <a:xfrm>
            <a:off x="1713297" y="1078029"/>
            <a:ext cx="866273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ВВЕСТИ РЕБЕНКА В СОЦИУМ, СОХРАНЯЯ ЕГО ИНДИВИДУАЛЬНОСТЬ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3B294A1-994D-4253-B9E6-0A3746CBAF47}"/>
              </a:ext>
            </a:extLst>
          </p:cNvPr>
          <p:cNvSpPr/>
          <p:nvPr/>
        </p:nvSpPr>
        <p:spPr>
          <a:xfrm>
            <a:off x="1049154" y="1447361"/>
            <a:ext cx="8662737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006666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Пункт 29.2.1.1 ФОП ДО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Общая цель воспитания в ДОО – личностное развитие каждого ребёнка с учётом его индивидуальности и создание условий для позитивной социализации детей на основе традиционных ценностей российского общества.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006666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ПОЗИТИВНАЯ СОЦИАЛИЗАЦИЯ И ЦЕЛЕВЫЕ ОРИЕНТИРЫ ФГОС ДО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006666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•   Самостоятельность, целенаправленность и саморегуляция собственных действий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•  Эмоциональный интеллект как способность распознавать, осознавать, понимать и регулировать эмоциональные состояния и чувства самого себя и других людей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•   Социальный интеллект как способность, проявляющаяся в умении использовать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знания основ социальной культуры в объяснении и аргументации социального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взаимодействия, в понимании мыслей, чувств, намерений других людей в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ситуациях межличностного диалога, в прогнозировании последствий общения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•  Эмоциональная отзывчивость (эмпатия), проявляющаяся в сопереживании,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сочувствии, сострадании, «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сорадости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», содействии сверстникам, литературным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персонажам, взрослым людям в ситуациях социальной коммуникации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0E2B27F-835F-4CAA-90ED-186A4A6F17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7139" y="4853639"/>
            <a:ext cx="2535834" cy="1685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5067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9E17A42F-038C-4C2D-9776-61D97A2896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C6B192-CE83-4DCA-98B0-CCD953914A7C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BEB28F55-462A-4E09-9B2D-8B2B6EF1F5F5}"/>
              </a:ext>
            </a:extLst>
          </p:cNvPr>
          <p:cNvSpPr/>
          <p:nvPr/>
        </p:nvSpPr>
        <p:spPr>
          <a:xfrm>
            <a:off x="760396" y="529389"/>
            <a:ext cx="8210349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ПОЗИТИВНАЯ СОЦИАЛИЗАЦИЯ И ПЛАНИРУЕМЫЕ РЕЗУЛЬТАТЫ ФОП ДО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006666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• Ребёнок соблюдает элементарные социальные нормы и правила поведения в различных видах деятельности, взаимоотношениях со взрослыми и сверстниками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• Ребёнок владеет средствами общения и способами взаимодействия со взрослыми и сверстниками; способен понимать и учитывать интересы и чувства других; договариваться и дружить со сверстниками; старается разрешать возникающие конфликты конструктивными способами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• Ребёнок способен понимать свои переживания и причины их возникновения, регулировать свое поведение и осуществлять выбор социально одобряемых действий в конкретных ситуациях, обосновывать свои ценностные ориентации; ребёнок стремится сохранять позитивную самооценку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• Ребёнок проявляет положительное отношение к миру, разным видам труда, другим людям и самому себе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• У ребёнка выражено стремление заниматься социально значимой деятельностью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• Ребёнок способен откликаться на эмоции близких людей, проявлять эмпатию (сочувствие, сопереживание, содействие)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• Ребёнок способен к осуществлению социальной навигации как ориентации в социуме и соблюдению правил безопасности в реальном и цифровом взаимодействии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DC667D3-097E-448F-827D-75B8D45AB3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1431" y="1610196"/>
            <a:ext cx="3289778" cy="172028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808CA8D-662D-48F1-9573-7FBD0375F6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70745" y="3724977"/>
            <a:ext cx="2771642" cy="1863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1986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C65A76AB-907F-44D5-802B-0C0C1AD482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C6B192-CE83-4DCA-98B0-CCD953914A7C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C7DA64E-A4B1-4657-BF9C-2A589EA3F7B2}"/>
              </a:ext>
            </a:extLst>
          </p:cNvPr>
          <p:cNvSpPr/>
          <p:nvPr/>
        </p:nvSpPr>
        <p:spPr>
          <a:xfrm>
            <a:off x="500514" y="269508"/>
            <a:ext cx="6294923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006666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006666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           Социальные навыки (по </a:t>
            </a:r>
            <a:r>
              <a:rPr kumimoji="0" 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С.В.Кривцовой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НАВЫКИ АДАПТАЦИИ: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1. Умение слушать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2. Умение обращаться за помощью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3. Умение выражать благодарность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4. Умение следовать полученной инструкции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5. Умение доводить работу до конца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6. Умение вступать в обсуждение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9. Умение предлагать помощь взрослому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8. Умение задавать вопросы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9. Умение заявлять о своих потребностях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10. Умение сосредотачиваться на своем занятии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11. Умение исправить недостатки в работе</a:t>
            </a: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23BCFB31-A127-44B7-89B4-CA66B19CF3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1335" y="539015"/>
            <a:ext cx="2632709" cy="1755139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272ECD7F-F12C-4954-AF94-FC4795103B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7435" y="2543475"/>
            <a:ext cx="3250937" cy="2167291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8E86C324-CC55-48E3-AD41-67A5F4DFB7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72876" y="4826541"/>
            <a:ext cx="2404009" cy="1810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9132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48124E66-7066-423E-8F12-ECCEC000C9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C6B192-CE83-4DCA-98B0-CCD953914A7C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F261E796-FE86-4412-86F9-F1F96BA64AFC}"/>
              </a:ext>
            </a:extLst>
          </p:cNvPr>
          <p:cNvSpPr/>
          <p:nvPr/>
        </p:nvSpPr>
        <p:spPr>
          <a:xfrm>
            <a:off x="683395" y="231007"/>
            <a:ext cx="8306602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НАВЫКИ ОБЩЕНИЯ СО СВЕРСТНИКАМИ («НАВЫКИ ДРУЖЕЛЮБИЯ»)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006666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12. Умение знакомиться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13. Умение присоединиться к играющим детям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14. Умение играть по правилам игры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15. Умение просить об одолжении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16. Умение предлагать помощь сверстнику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17. Умение выражать симпатию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18.Умение принимать комплименты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19. Умение проявлять инициативу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20. Умение делиться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21. Умение извиняться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006666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НАВЫКИ ОБХОЖДЕНИЯ С ЧУВСТВАМИ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Умение распознавать свои чувства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23. Умение выражать чувства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24. Умение распознавать чувства другого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25. Умение сочувствовать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26. Умение обращаться с собственным гневом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27. Умение реагировать на гнев другого человека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28. Умение справляться со страхами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29. Умение переживать печаль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416C1A7-5003-4E44-9E9B-E4E7C3EA20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5111" y="807720"/>
            <a:ext cx="2038350" cy="304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4AA42B7-707A-445A-A80D-ED27BA9FFE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17907" y="2669640"/>
            <a:ext cx="1994447" cy="1632284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E73A5AB-C3A5-47BA-A068-31DDEAF49E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25300" y="397761"/>
            <a:ext cx="2783305" cy="184973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3D4E169-5A51-4D77-B019-801E1AC5B7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80337" y="4461477"/>
            <a:ext cx="3419320" cy="1894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67754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26A94E91-C1AE-48F6-952A-E169E4BE70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C6B192-CE83-4DCA-98B0-CCD953914A7C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45943DC1-7A31-4984-A96D-8F02A2C8C601}"/>
              </a:ext>
            </a:extLst>
          </p:cNvPr>
          <p:cNvSpPr/>
          <p:nvPr/>
        </p:nvSpPr>
        <p:spPr>
          <a:xfrm>
            <a:off x="731520" y="847023"/>
            <a:ext cx="9817768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30. Умение мирно отстаивать свои интересы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31. Умение выражать недовольство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32. Умение спрашивать разрешения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33. Умение спокойно реагировать в ситуации, когда не принимают в общую деятельность группы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34.Умение адекватно реагировать в ситуации, когда дразнят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35. Умение проявлять толерантность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36. Умение принять последствия собственного выбора (отношение к своей ошибке)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37. Умение реагировать на незаслуженные обвинения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38. Умение реагировать в ситуации, когда виноват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39.Умение проигрывать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40. Умение обходиться с чужой собственностью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41. Умение говорить «нет»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42. Умение адекватно реагировать на отказ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43. Умение справляться с ситуацией игнорирования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44. Умение справляться со смущением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45. Умение справиться с накопившимся стрессом с помощью двигательной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6261387-59E9-440F-A748-4DA3A99825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1186" y="2916455"/>
            <a:ext cx="2999294" cy="199328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ACC3D6E-371E-4EFA-9BE1-C2966973B3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5319" y="318242"/>
            <a:ext cx="3078481" cy="1417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95568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B660C388-3B6A-4156-98AA-D39134D621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6B192-CE83-4DCA-98B0-CCD953914A7C}" type="slidenum">
              <a:rPr lang="ru-RU" smtClean="0"/>
              <a:t>17</a:t>
            </a:fld>
            <a:endParaRPr lang="ru-RU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2F3AC4D-A6EF-4642-85F6-F37BD678950A}"/>
              </a:ext>
            </a:extLst>
          </p:cNvPr>
          <p:cNvSpPr/>
          <p:nvPr/>
        </p:nvSpPr>
        <p:spPr>
          <a:xfrm>
            <a:off x="587141" y="356135"/>
            <a:ext cx="7271397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</a:t>
            </a:r>
            <a:r>
              <a:rPr lang="ru-RU" sz="2000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эффективной социализации Н.П. Гришаевой.</a:t>
            </a:r>
            <a:endParaRPr lang="ru-RU" sz="2000" dirty="0">
              <a:solidFill>
                <a:srgbClr val="0066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пособии представлены новые технологии социализации ребенка, позволяющие эффективно сформировать и развить саморегуляцию поведения, самостоятельность, инициативность, ответственность.</a:t>
            </a:r>
          </a:p>
          <a:p>
            <a:r>
              <a:rPr lang="ru-RU" sz="2000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Педагогические технологии: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клубный час,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ежедневный круг,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ситуации месяца,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заключительные праздники по ситуации месяца,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проблемная педагогическая ситуация,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дети-волонтеры,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социальные акции,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волшебный телефон,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развивающее общение и др.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A26F0F2-9098-4327-8B42-1200964A41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7426" y="928054"/>
            <a:ext cx="2586374" cy="3701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72567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2132412F-0D84-46AB-8FB6-02444FDEDF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C6B192-CE83-4DCA-98B0-CCD953914A7C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06482E18-BF51-4769-990A-505A332DA1FF}"/>
              </a:ext>
            </a:extLst>
          </p:cNvPr>
          <p:cNvSpPr/>
          <p:nvPr/>
        </p:nvSpPr>
        <p:spPr>
          <a:xfrm>
            <a:off x="530088" y="371061"/>
            <a:ext cx="8080512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>
              <a:solidFill>
                <a:srgbClr val="0066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Педагогическая технология «</a:t>
            </a:r>
            <a:r>
              <a:rPr lang="ru-RU" b="1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Клубный час</a:t>
            </a:r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заключается в том, что дети могут в течение одного часа перемещаться по всему зданию (или участку) детского сада, соблюдая определённые правила поведения, и по звонку колокольчика возвращаются в группу. основные цели «Клубного часа»: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воспитывать у детей самостоятельность и ответственность;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учить детей ориентироваться в пространстве;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формировать умение проявлять инициативу в заботе об окружающих, с благодарностью относиться к помощи и знакам внимания;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формировать умение планировать свои действия и оценивать их результаты;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стремление выражать своё отношение к окружающему, самостоятельно</a:t>
            </a:r>
          </a:p>
          <a:p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находить для этого различные речевые средства;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формировать умение решать спорные вопросы и улаживать конфликты;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поощрять попытки ребёнка осознанно делиться с педагогом и другими детьми разнообразными впечатлениями;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помогать приобретать жизненный опыт (смысловые образования), переживания, необходимые для самоопределения и саморегуляции и др.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783142D-9D58-4290-90EF-0D250B18C0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3264" y="3727349"/>
            <a:ext cx="3048736" cy="1714914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A73F8A7-1271-4B1B-B752-0D89D1E539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5637" y="823871"/>
            <a:ext cx="2799859" cy="1714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63640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2132412F-0D84-46AB-8FB6-02444FDEDF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C6B192-CE83-4DCA-98B0-CCD953914A7C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E3BDF43-05C6-4EC1-8EE2-8F228B70FCE7}"/>
              </a:ext>
            </a:extLst>
          </p:cNvPr>
          <p:cNvSpPr/>
          <p:nvPr/>
        </p:nvSpPr>
        <p:spPr>
          <a:xfrm>
            <a:off x="380109" y="304801"/>
            <a:ext cx="741217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Педагогическая технология </a:t>
            </a:r>
            <a:r>
              <a:rPr lang="ru-RU" b="1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«Дети-волонтеры» </a:t>
            </a:r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направлена на оказание воспитанниками помощи детям раннего и младшего дошкольного возраста, формирования чувства ответственности и самостоятельности. В основу технологии положено самоопределение детей в выборе деятельности, которой они займутся с малышами. </a:t>
            </a:r>
          </a:p>
          <a:p>
            <a:pPr algn="just"/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 </a:t>
            </a:r>
          </a:p>
          <a:p>
            <a:pPr algn="just"/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•    развитие навыков общения в разновозрастном коллективе;</a:t>
            </a:r>
          </a:p>
          <a:p>
            <a:pPr algn="just"/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• создание ситуации развития, при которой формирование игровой деятельности и передача игрового опыта происходит в естественной среде; </a:t>
            </a:r>
          </a:p>
          <a:p>
            <a:pPr algn="just"/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воспитывать дружеские отношения между детьми различного возраста, бережное отношение к малышам; </a:t>
            </a:r>
          </a:p>
          <a:p>
            <a:pPr algn="just"/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формировать умение проявлять инициативу в заботе об окружающих, желании помочь взрослым по уходу за детьми младшего возраста; </a:t>
            </a:r>
          </a:p>
          <a:p>
            <a:pPr algn="just"/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формировать умение планировать свои действия и оценивать их результаты и др.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2AA4A1A-539D-4947-8667-40644D94CA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17508" y="3570087"/>
            <a:ext cx="3094383" cy="1921096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6999005-325E-412B-990B-A63703D2DB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47257" y="753538"/>
            <a:ext cx="2603877" cy="1951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6265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2132412F-0D84-46AB-8FB6-02444FDEDF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C6B192-CE83-4DCA-98B0-CCD953914A7C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6632AD0E-8E83-4288-BBD9-C1E509279DD1}"/>
              </a:ext>
            </a:extLst>
          </p:cNvPr>
          <p:cNvSpPr/>
          <p:nvPr/>
        </p:nvSpPr>
        <p:spPr>
          <a:xfrm>
            <a:off x="608566" y="477078"/>
            <a:ext cx="7852040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Педагогическая технология  </a:t>
            </a:r>
            <a:r>
              <a:rPr lang="ru-RU" b="1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«Волшебный телефон»</a:t>
            </a:r>
          </a:p>
          <a:p>
            <a:r>
              <a:rPr lang="ru-RU" b="1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«Волшебный телефон» — это технология эффективной социализации детей по Н. П. Гришаевой. Она даёт возможность детям рассказать сказочному герою о своих переживаниях, о том, что они бы не доверили никому из взрослых.</a:t>
            </a:r>
          </a:p>
          <a:p>
            <a:pPr algn="just"/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ходе реализации технологии решаются следующие задачи:</a:t>
            </a:r>
          </a:p>
          <a:p>
            <a:pPr algn="just">
              <a:buFont typeface="+mj-lt"/>
              <a:buAutoNum type="arabicPeriod"/>
            </a:pPr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Развитие у детей умения самостоятельно выражать свои чувства и мысли, развитие социальной активности.</a:t>
            </a:r>
          </a:p>
          <a:p>
            <a:pPr algn="just">
              <a:buFont typeface="+mj-lt"/>
              <a:buAutoNum type="arabicPeriod"/>
            </a:pPr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Понимание, что глубинно волнует ребёнка, в какой помощи он нуждается, над чем необходимо работать с ребёнком воспитателю, психологу или родителю.</a:t>
            </a:r>
          </a:p>
          <a:p>
            <a:pPr algn="just">
              <a:buFont typeface="+mj-lt"/>
              <a:buAutoNum type="arabicPeriod"/>
            </a:pPr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От имени значимого для ребёнка персонажа дать ему позитивную инструкцию поведения или задать вопрос для дальнейшего морально-нравственного размышления.</a:t>
            </a:r>
          </a:p>
          <a:p>
            <a:pPr algn="just">
              <a:buFont typeface="+mj-lt"/>
              <a:buAutoNum type="arabicPeriod"/>
            </a:pPr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Своевременное реагирование на запросы воспитателей и родителей для решения возникших детских проблем и др.</a:t>
            </a:r>
          </a:p>
          <a:p>
            <a:endParaRPr lang="ru-RU" dirty="0">
              <a:solidFill>
                <a:srgbClr val="0066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B312D2C-4E74-43F7-B361-7B245C75CE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2660" y="1132998"/>
            <a:ext cx="3095004" cy="1908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8774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2132412F-0D84-46AB-8FB6-02444FDEDF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C6B192-CE83-4DCA-98B0-CCD953914A7C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941755F3-9A8F-4501-8825-3FDE3ECB9C22}"/>
              </a:ext>
            </a:extLst>
          </p:cNvPr>
          <p:cNvSpPr/>
          <p:nvPr/>
        </p:nvSpPr>
        <p:spPr>
          <a:xfrm>
            <a:off x="423512" y="583096"/>
            <a:ext cx="8720488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Педагогическая технология</a:t>
            </a:r>
            <a:r>
              <a:rPr lang="ru-RU" b="1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«Рефлексивный круг» </a:t>
            </a:r>
          </a:p>
          <a:p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«Рефлексивный круг» является связующей технологией всех форм организации «гостевого дня» и направлена на совместное общение детей и взрослого по поводу происходящих событий, осознание своих поступков относительно общепринятых норм поведения. </a:t>
            </a:r>
          </a:p>
          <a:p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 </a:t>
            </a:r>
          </a:p>
          <a:p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сплочение детского коллектива; </a:t>
            </a:r>
          </a:p>
          <a:p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формирование умения слушать и понимать друг друга; </a:t>
            </a:r>
          </a:p>
          <a:p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формирование общей позиции относительно различных аспектов жизни в группе; </a:t>
            </a:r>
          </a:p>
          <a:p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обсуждение планов на день, неделю, месяц; </a:t>
            </a:r>
          </a:p>
          <a:p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развитие умения выражать свои чувства и переживания публично.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B2FA6A2-DC0A-48BC-81BC-E1D9E1CC62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0" y="3947872"/>
            <a:ext cx="2812482" cy="196935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BF48C44-D3F8-4558-9821-EC2698EC99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5331" y="4249726"/>
            <a:ext cx="4012618" cy="2106624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D79A822-4C8E-4B67-9E68-D27A0D7FEB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0" y="1049822"/>
            <a:ext cx="2812482" cy="2205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09177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36B1D02-E1FE-47FB-9106-0001A5CF40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6B192-CE83-4DCA-98B0-CCD953914A7C}" type="slidenum">
              <a:rPr lang="ru-RU" smtClean="0"/>
              <a:t>22</a:t>
            </a:fld>
            <a:endParaRPr lang="ru-RU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E9C078C-00E1-4E2C-BEFC-23E8184850A6}"/>
              </a:ext>
            </a:extLst>
          </p:cNvPr>
          <p:cNvSpPr/>
          <p:nvPr/>
        </p:nvSpPr>
        <p:spPr>
          <a:xfrm>
            <a:off x="817172" y="616017"/>
            <a:ext cx="7057322" cy="56015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Педагогическая технология «</a:t>
            </a:r>
            <a:r>
              <a:rPr lang="ru-RU" b="1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Коллекционирование»</a:t>
            </a:r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(классификация) Н.А. Короткова одна из эффективных технологий исследовательской деятельности дошкольников и средств для развития познавательной активности.</a:t>
            </a:r>
          </a:p>
          <a:p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Выбирать тему коллекции лучше исходя из интересов детей. </a:t>
            </a:r>
          </a:p>
          <a:p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Цель: развитие познавательной активности детей дошкольного возраста путем создания коллекций. </a:t>
            </a:r>
          </a:p>
          <a:p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формировать умение наблюдать, сравнивать, анализировать и делать формировать умение классифицировать, группировать, обобщать;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способствовать проявлению избирательных интересов;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развивать познавательный интерес и потребности, любознательность;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расширять кругозор воспитанников;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прививать навыки культуры и оформления коллекции и сбора формировать бережное отношение к хранению коллекций;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обогащать и активизировать словарь детей;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активизировать участие родителей в образовательном процессе.</a:t>
            </a:r>
          </a:p>
          <a:p>
            <a:endParaRPr lang="ru-RU" sz="1600" u="sng" dirty="0">
              <a:solidFill>
                <a:srgbClr val="0066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CBA8DF3-A93B-4592-A21C-C587CC0203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56073" y="3522846"/>
            <a:ext cx="2634026" cy="1808773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E61D50A-AFC6-4AB6-95C9-92EE5209C8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31628" y="833704"/>
            <a:ext cx="2743200" cy="2017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4401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032C004F-1E2A-4E8B-A94D-37B5B8BD8E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6B192-CE83-4DCA-98B0-CCD953914A7C}" type="slidenum">
              <a:rPr lang="ru-RU" smtClean="0"/>
              <a:t>23</a:t>
            </a:fld>
            <a:endParaRPr lang="ru-RU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53FC01A7-FC34-4316-BDB4-121F42D99716}"/>
              </a:ext>
            </a:extLst>
          </p:cNvPr>
          <p:cNvSpPr/>
          <p:nvPr/>
        </p:nvSpPr>
        <p:spPr>
          <a:xfrm>
            <a:off x="462012" y="399495"/>
            <a:ext cx="8148587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Педагогическая технология  </a:t>
            </a:r>
            <a:r>
              <a:rPr lang="ru-RU" b="1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«Путешествие по карте»</a:t>
            </a:r>
          </a:p>
          <a:p>
            <a:pPr algn="just"/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познавательно-исследовательской деятельности «Путешествий по</a:t>
            </a:r>
          </a:p>
          <a:p>
            <a:pPr algn="just"/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карте»: обеспечить условия для развития у детей старшего дошкольного возраста представлений об окружающем мире, формирование</a:t>
            </a:r>
          </a:p>
          <a:p>
            <a:pPr algn="just"/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целостной картины мира.</a:t>
            </a:r>
          </a:p>
          <a:p>
            <a:pPr algn="just"/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Задачи, решаемые при организации «Путешествия по карте»:</a:t>
            </a:r>
          </a:p>
          <a:p>
            <a:pPr algn="just"/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Развивать у детей географические представления о земном шаре,</a:t>
            </a:r>
          </a:p>
          <a:p>
            <a:pPr algn="just"/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океанах, материках через знакомство с глобусом и картой. (части света, страна, природные ископаемые, обозначение пустынь, лесов, гор, рек и т. д.) .</a:t>
            </a:r>
          </a:p>
          <a:p>
            <a:pPr algn="just"/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Познакомить детей с различными природно-климатическими зонами,</a:t>
            </a:r>
          </a:p>
          <a:p>
            <a:pPr algn="just"/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условиями жизни на Земле и разными видами ландшафта.</a:t>
            </a:r>
          </a:p>
          <a:p>
            <a:pPr algn="just"/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Развивать представления о странах и населяющих их народах разных рас</a:t>
            </a:r>
          </a:p>
          <a:p>
            <a:pPr algn="just"/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национальностей; особенностях их жизнедеятельности.</a:t>
            </a:r>
          </a:p>
          <a:p>
            <a:pPr algn="just"/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Придать творческий исследовательский характер процессу изучения</a:t>
            </a:r>
          </a:p>
          <a:p>
            <a:pPr algn="just"/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окружающего мира.</a:t>
            </a:r>
          </a:p>
          <a:p>
            <a:pPr algn="just"/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Зажечь в ребенке желание самому узнать что-то новое, используя разные</a:t>
            </a:r>
          </a:p>
          <a:p>
            <a:pPr algn="just"/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информационные средства познания (опыты, эксперименты, книги, беседы,</a:t>
            </a:r>
          </a:p>
          <a:p>
            <a:pPr algn="just"/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споры) и воплотить это в индивидуальный или совместный творческий продукт самим ребенком (альбом, панно, открытка, макет и т.д.) т.е. развивать</a:t>
            </a:r>
          </a:p>
          <a:p>
            <a:pPr algn="just"/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познавательную активность.</a:t>
            </a:r>
          </a:p>
          <a:p>
            <a:endParaRPr lang="ru-RU" b="1" dirty="0">
              <a:solidFill>
                <a:srgbClr val="0066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FE72677-EF54-4898-B843-9F078A6A81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00778" y="966131"/>
            <a:ext cx="2667840" cy="161911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E695849-C49C-4D55-AFC4-434E5A7FD6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17519" y="3583399"/>
            <a:ext cx="2651099" cy="1774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721964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8F7B12D-7F42-45A3-AA39-20701DCC7C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6B192-CE83-4DCA-98B0-CCD953914A7C}" type="slidenum">
              <a:rPr lang="ru-RU" smtClean="0"/>
              <a:t>24</a:t>
            </a:fld>
            <a:endParaRPr lang="ru-RU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6350DBE-92BE-4C54-B754-040EFECD01E6}"/>
              </a:ext>
            </a:extLst>
          </p:cNvPr>
          <p:cNvSpPr/>
          <p:nvPr/>
        </p:nvSpPr>
        <p:spPr>
          <a:xfrm>
            <a:off x="1097280" y="943276"/>
            <a:ext cx="804672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AB488B9-7351-4F48-AC26-1BC38B6C055D}"/>
              </a:ext>
            </a:extLst>
          </p:cNvPr>
          <p:cNvSpPr/>
          <p:nvPr/>
        </p:nvSpPr>
        <p:spPr>
          <a:xfrm>
            <a:off x="914400" y="943275"/>
            <a:ext cx="5515276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Педагогическая технология</a:t>
            </a:r>
            <a:r>
              <a:rPr lang="ru-RU" sz="2000" b="1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«Ситуация месяца» т</a:t>
            </a:r>
            <a:r>
              <a:rPr lang="ru-RU" sz="2000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ехнология позволяет заложить базовые модели социальных ролей. Каждую ситуацию месяца проживают дети в течение одного месяца. По завершении проводится заключительный праздник, на котором дети могут показать чему научились, пообщаться с детьми разного возраста. При отборе тематики и содержания «Ситуации месяца» педагоги должны исходить из возрастных особенностей детей, содержания образовательной программы, освоения детьми  социальных ролей; я — как личность, я —  член коллектива, я — член семьи, я — житель города, я — часть природы, я —  гражданин страны, я —  житель Земли, я — мальчик (девочка).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4EF0983-282E-440D-BB12-0CC3CFA18A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29888" y="3530967"/>
            <a:ext cx="3547712" cy="236514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670222D-2C10-4263-B602-D8B2B0AB41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4760" y="563293"/>
            <a:ext cx="3547712" cy="2365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7920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4E7B9A96-B9E0-45C4-AA5A-DCCA360AB1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6B192-CE83-4DCA-98B0-CCD953914A7C}" type="slidenum">
              <a:rPr lang="ru-RU" smtClean="0"/>
              <a:t>25</a:t>
            </a:fld>
            <a:endParaRPr lang="ru-RU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CDB1F89A-4BDA-4E5B-A51F-7B7BAF12D779}"/>
              </a:ext>
            </a:extLst>
          </p:cNvPr>
          <p:cNvSpPr/>
          <p:nvPr/>
        </p:nvSpPr>
        <p:spPr>
          <a:xfrm>
            <a:off x="1049154" y="760396"/>
            <a:ext cx="6901313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>
              <a:solidFill>
                <a:srgbClr val="0066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СОЦИАЛЬНО-ОРИЕНТИРОВАННЫХ ИГР (по Е.В. Рылеевой)</a:t>
            </a:r>
          </a:p>
          <a:p>
            <a:endParaRPr lang="ru-RU" dirty="0">
              <a:solidFill>
                <a:srgbClr val="0066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Игра № 1. «Волшебная палочка»</a:t>
            </a:r>
          </a:p>
          <a:p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Игра № 2. «Найди свою группу»</a:t>
            </a:r>
          </a:p>
          <a:p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Игра № 3. «Давай думать вместе»</a:t>
            </a:r>
          </a:p>
          <a:p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Игра № 4. «Нарисуй то же своим цветом»</a:t>
            </a:r>
          </a:p>
          <a:p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Игра № 5. «Найди свое место в ряду»</a:t>
            </a:r>
          </a:p>
          <a:p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Игра № 6. «Покажите нам...»</a:t>
            </a:r>
          </a:p>
          <a:p>
            <a:endParaRPr lang="ru-RU" dirty="0">
              <a:solidFill>
                <a:srgbClr val="0066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FC213A8-1B43-48CE-B52F-146DF96C16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9700" y="1836821"/>
            <a:ext cx="4371975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976079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E8C11C4F-4D22-4466-A290-E8055F436E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6B192-CE83-4DCA-98B0-CCD953914A7C}" type="slidenum">
              <a:rPr lang="ru-RU" smtClean="0"/>
              <a:t>26</a:t>
            </a:fld>
            <a:endParaRPr lang="ru-RU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DC55D9D4-CFD1-4709-9D84-152177A7C3F3}"/>
              </a:ext>
            </a:extLst>
          </p:cNvPr>
          <p:cNvSpPr/>
          <p:nvPr/>
        </p:nvSpPr>
        <p:spPr>
          <a:xfrm>
            <a:off x="673768" y="462013"/>
            <a:ext cx="8470232" cy="6340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ИГРА № 1. «ВОЛШЕБНАЯ ПАЛОЧКА»</a:t>
            </a:r>
          </a:p>
          <a:p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Задачи, ориентированные на социальное развитие детей</a:t>
            </a:r>
          </a:p>
          <a:p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навыков речевого этикета:</a:t>
            </a:r>
          </a:p>
          <a:p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✓ заинтересованно выслушивать всех участников игры (формирование</a:t>
            </a:r>
          </a:p>
          <a:p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навыка «активного» или «включенного» слушания)</a:t>
            </a:r>
          </a:p>
          <a:p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✓ быстро включаться в групповую работу</a:t>
            </a:r>
          </a:p>
          <a:p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✓ самостоятельно оценивать ответы и высказывания других детей</a:t>
            </a:r>
          </a:p>
          <a:p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✓ выражать свое мнение публично</a:t>
            </a:r>
          </a:p>
          <a:p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✓ сдерживать свое желание подсказывать</a:t>
            </a:r>
          </a:p>
          <a:p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✓ придерживаться правила очередности в высказывании своего мнения</a:t>
            </a:r>
          </a:p>
          <a:p>
            <a:endParaRPr lang="ru-RU" dirty="0">
              <a:solidFill>
                <a:srgbClr val="006666"/>
              </a:solidFill>
            </a:endParaRPr>
          </a:p>
          <a:p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Ход игры: дети стоят в кругу и, передавая друг другу «волшебную палочку»,</a:t>
            </a:r>
          </a:p>
          <a:p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отвечают на вопросы воспитателя</a:t>
            </a:r>
          </a:p>
          <a:p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 направляет ход беседы, «обновляя вопросы»</a:t>
            </a:r>
          </a:p>
          <a:p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Правила:</a:t>
            </a:r>
          </a:p>
          <a:p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Говорить может только тот, у кого в руках «волшебная палочка»</a:t>
            </a:r>
          </a:p>
          <a:p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Нельзя подсказывать и предлагать ответ, если у тебя в руках нет «волшебной</a:t>
            </a:r>
          </a:p>
          <a:p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палочки»</a:t>
            </a:r>
          </a:p>
          <a:p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Дети внимательно слушают ответы, правильные отмечают</a:t>
            </a:r>
          </a:p>
          <a:p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аплодисментами, неправильные или повторяющиеся ответы – </a:t>
            </a:r>
            <a:r>
              <a:rPr lang="ru-RU" dirty="0" err="1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топанием</a:t>
            </a:r>
            <a:endParaRPr lang="ru-RU" dirty="0">
              <a:solidFill>
                <a:srgbClr val="0066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ногами</a:t>
            </a:r>
          </a:p>
          <a:p>
            <a:endParaRPr lang="ru-RU" dirty="0">
              <a:solidFill>
                <a:srgbClr val="006666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02357DC-290F-4B0A-A3A4-D8A3FE73B9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38884" y="3479705"/>
            <a:ext cx="2550522" cy="2550522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73B11D2-AC4F-44A6-A010-1DC3B52360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48637" y="1015151"/>
            <a:ext cx="2867126" cy="1911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19909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99A17107-9A70-488C-9EAA-60711C47FE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6B192-CE83-4DCA-98B0-CCD953914A7C}" type="slidenum">
              <a:rPr lang="ru-RU" smtClean="0"/>
              <a:t>27</a:t>
            </a:fld>
            <a:endParaRPr lang="ru-RU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903A16F7-122B-439D-A2C5-5434EDFD5A57}"/>
              </a:ext>
            </a:extLst>
          </p:cNvPr>
          <p:cNvSpPr/>
          <p:nvPr/>
        </p:nvSpPr>
        <p:spPr>
          <a:xfrm>
            <a:off x="1222408" y="683394"/>
            <a:ext cx="670325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ИГРА № 2. «НАЙДИ СВОЮ ГРУППУ»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CDFD2C1D-9517-4416-887B-CADD34AB7435}"/>
              </a:ext>
            </a:extLst>
          </p:cNvPr>
          <p:cNvSpPr/>
          <p:nvPr/>
        </p:nvSpPr>
        <p:spPr>
          <a:xfrm>
            <a:off x="1116531" y="1203158"/>
            <a:ext cx="8027469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Задачи, ориентированные на социальное развитие детей</a:t>
            </a:r>
          </a:p>
          <a:p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1.Создание условий для социального творчества ребят и их</a:t>
            </a:r>
          </a:p>
          <a:p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экспериментирования в учебной и игровой деятельности</a:t>
            </a:r>
          </a:p>
          <a:p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Воспитание культуры диалога</a:t>
            </a:r>
          </a:p>
          <a:p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Воспитание ответственности за принятое решение</a:t>
            </a:r>
          </a:p>
          <a:p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Умение включаться в работу сверстников и действовать в рамках границ,</a:t>
            </a:r>
          </a:p>
          <a:p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обозначенных правилами игры</a:t>
            </a:r>
          </a:p>
          <a:p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Варианты игры:</a:t>
            </a:r>
          </a:p>
          <a:p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С опорой на наглядность:</a:t>
            </a:r>
          </a:p>
          <a:p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«Разрезные картинки» (с «рубашками» разных цветов или одного цвета,</a:t>
            </a:r>
          </a:p>
          <a:p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«простыми» или «фигурными» фрагментами)</a:t>
            </a:r>
          </a:p>
          <a:p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«Серия картинок», объединяемых по какому-то признаку в группы</a:t>
            </a:r>
          </a:p>
          <a:p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(признак деления на группы может быть сформулирован воспитателем</a:t>
            </a:r>
          </a:p>
          <a:p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или обоснован самими детьми)</a:t>
            </a:r>
          </a:p>
          <a:p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Без опоры на наглядность: воспитатель предлагает разделиться на</a:t>
            </a:r>
          </a:p>
          <a:p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подгруппы по определенному принципу, дети объясняют выполнение этого</a:t>
            </a:r>
          </a:p>
          <a:p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принципа в своей подгруппе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5D31612-9166-4B03-A6E9-9E9D23FF30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71259" y="778845"/>
            <a:ext cx="1604210" cy="241008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E1C3FBE-3AB9-4185-9BE8-1ACF76BC2A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28851" y="3669075"/>
            <a:ext cx="2780854" cy="186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73557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65FBEF5D-7D1E-41FB-A955-F8CE3D3904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6B192-CE83-4DCA-98B0-CCD953914A7C}" type="slidenum">
              <a:rPr lang="ru-RU" smtClean="0"/>
              <a:t>28</a:t>
            </a:fld>
            <a:endParaRPr lang="ru-RU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26117618-60ED-4134-A60E-A7C9D90A5C04}"/>
              </a:ext>
            </a:extLst>
          </p:cNvPr>
          <p:cNvSpPr/>
          <p:nvPr/>
        </p:nvSpPr>
        <p:spPr>
          <a:xfrm>
            <a:off x="1328287" y="173255"/>
            <a:ext cx="67010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ИГРА № 3. «ДАВАЙ ДУМАТЬ ВМЕСТЕ»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D1365501-31E3-4360-A923-C66DC7EAE4C9}"/>
              </a:ext>
            </a:extLst>
          </p:cNvPr>
          <p:cNvSpPr/>
          <p:nvPr/>
        </p:nvSpPr>
        <p:spPr>
          <a:xfrm>
            <a:off x="673767" y="542588"/>
            <a:ext cx="10462662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Задачи, ориентированные на социальное развитие детей</a:t>
            </a:r>
          </a:p>
          <a:p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Закрепление навыков культуры диалога</a:t>
            </a:r>
          </a:p>
          <a:p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Воспитание ответственности за принятое решение</a:t>
            </a:r>
          </a:p>
          <a:p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Развитие навыков культурного социального творчества</a:t>
            </a:r>
          </a:p>
          <a:p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Создание условий для самоопределения каждого ребенка в коллективной</a:t>
            </a:r>
          </a:p>
          <a:p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</a:t>
            </a:r>
          </a:p>
          <a:p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и ход игры</a:t>
            </a:r>
          </a:p>
          <a:p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Детям предлагается взять по одной картинке из разложенных на столе. Общее</a:t>
            </a:r>
          </a:p>
          <a:p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картинок должно превышать число детей</a:t>
            </a:r>
          </a:p>
          <a:p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«Внимательно рассмотрите картинку, которая вам досталась, и разбейтесь на</a:t>
            </a:r>
          </a:p>
          <a:p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пары так, чтобы в каждой паре собрались картинки, у которых есть что-то</a:t>
            </a:r>
          </a:p>
          <a:p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общее». Основание для решения задачи не даётся</a:t>
            </a:r>
          </a:p>
          <a:p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 окончания игры проводится дискуссия, в которой каждый участник игры</a:t>
            </a:r>
          </a:p>
          <a:p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должен защитить свою точку зрения относительно выбора пары</a:t>
            </a:r>
          </a:p>
          <a:p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Окончательное решение принимается не ведущим, а коллективно.</a:t>
            </a:r>
          </a:p>
          <a:p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Примеры использования 1. Приспособления, которые есть у животных, а человек сделал для себя сам. Нужно рассказать для чего и как человек их использует (плавники у рыбы – ласты, стрекоза – вертолет, птица – самолет, черепаха – латы у рыцаря, бронежилет) 2. Сооружения, созданные животными – их функциональные рукотворные копии (гнездо у птицы – шалаш, паутина – рыбацкая сеть, сооружения бобров – плотины, подземные ходы крота – метро, муравейник – высотный дом) 3. Явления природы – рукотворные подобия в мире людей: дождь – душ, лейка, солнце – лампочка, батарея; лед – холодильник, погреб, термос; тень от кроны дерева – зонт; ветер – вентилятор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88B919C-A9DC-4BD4-8D64-34E862938C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48777" y="955835"/>
            <a:ext cx="2669456" cy="1783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41008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F526A1C1-F3BE-4AE3-906D-B8EFDD8E55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6B192-CE83-4DCA-98B0-CCD953914A7C}" type="slidenum">
              <a:rPr lang="ru-RU" smtClean="0"/>
              <a:t>29</a:t>
            </a:fld>
            <a:endParaRPr lang="ru-RU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B5F2587-C629-4394-BD8D-C5C99E3A2D64}"/>
              </a:ext>
            </a:extLst>
          </p:cNvPr>
          <p:cNvSpPr/>
          <p:nvPr/>
        </p:nvSpPr>
        <p:spPr>
          <a:xfrm>
            <a:off x="1260909" y="625642"/>
            <a:ext cx="632408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ИГРА № 4. «ПОКАЖИТЕ НАМ …»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DAE41670-21B8-42EB-8B72-0FEC8FFC2D6E}"/>
              </a:ext>
            </a:extLst>
          </p:cNvPr>
          <p:cNvSpPr/>
          <p:nvPr/>
        </p:nvSpPr>
        <p:spPr>
          <a:xfrm>
            <a:off x="577516" y="1164657"/>
            <a:ext cx="8845617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Задачи, ориентированные на социальное развитие детей:</a:t>
            </a:r>
          </a:p>
          <a:p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Формирование навыка координации совместных действий в пространстве</a:t>
            </a:r>
          </a:p>
          <a:p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игровой комнаты</a:t>
            </a:r>
          </a:p>
          <a:p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Развитие умения взглянуть на себя со стороны</a:t>
            </a:r>
          </a:p>
          <a:p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Воспитание чувства ответственности за конечный результат </a:t>
            </a:r>
          </a:p>
          <a:p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и ход игры Дети разбиваются на подгруппы любым способом (игра «Найди свою группу») </a:t>
            </a:r>
          </a:p>
          <a:p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Вариант А. Каждой группе выдается персональное задание — знак, который она должна показать таким образом, чтобы все члены группы приняли в этом участие. Такой вариант задания лучше всего выполнять группами по 2—3 человека</a:t>
            </a:r>
          </a:p>
          <a:p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Вариант В. Группе детей, построенной в линейку, предлагается выполнить зашифрованную инструкцию. Например: − − − ** − *** , где каждая черточка обозначает стоящего игрока, а звездочка — игрока, сидящего на корточках Когда задание будет выполнено, следует дать оценку его исполнению, в которой участвуют все игроки. Участие их заключается в том, что каждый высказывает свое положительное мнение хлопками, а отрицательное — топаньем ног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9B2FEE5-EB0E-4EE7-A0D7-A6C15345D5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12279" y="3061194"/>
            <a:ext cx="2402205" cy="160147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00A16F7-D44E-4196-AD50-55DF03CD7D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9679" y="381775"/>
            <a:ext cx="2844805" cy="1896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407685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D6F10C3F-B22E-47D6-B5DF-45D53DFCC2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6B192-CE83-4DCA-98B0-CCD953914A7C}" type="slidenum">
              <a:rPr lang="ru-RU" smtClean="0"/>
              <a:t>30</a:t>
            </a:fld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04A9CC5-F33C-4F17-86C7-5E05AD500B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6525"/>
            <a:ext cx="2867487" cy="2867487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068DEB3-E910-4915-A8F7-ECAEFFCA25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71696" y="798990"/>
            <a:ext cx="2205022" cy="220502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83DCD88-CB01-4730-B1E0-4F81EDC3AE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51251" y="798990"/>
            <a:ext cx="1476517" cy="210931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8CE3850-25E0-4092-82B6-49B9C90C6F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1988" y="3738240"/>
            <a:ext cx="1592578" cy="212343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FA3E1F8-7F70-4DFB-B94C-8EE2A008E15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39839" y="703058"/>
            <a:ext cx="2123437" cy="2123437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DAE3643-50E9-4B44-ADA3-E58B2ABF9A5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78590" y="798990"/>
            <a:ext cx="1386560" cy="200768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587AD73-E078-48F8-8BF5-338CE51E58B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33767" y="414146"/>
            <a:ext cx="2392532" cy="2392532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CD28755-E596-436B-A6C9-08875635E19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225" y="4000460"/>
            <a:ext cx="1954456" cy="1954456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2E61544-86BA-440A-A946-B9A74635AC4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789297" y="4051323"/>
            <a:ext cx="2720435" cy="1853407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99C545D5-D280-4288-B7F5-CFF24067155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256233" y="3813984"/>
            <a:ext cx="1371535" cy="2140932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B12738EC-41B2-4A48-BE76-23055B2FC8E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223901" y="3853989"/>
            <a:ext cx="1453412" cy="2226607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DEE431A3-41E3-480A-B44D-8A5373FF0BA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885895" y="3591552"/>
            <a:ext cx="2234038" cy="2467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535334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96E3285-114D-49A8-8FD2-F357A188FD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1056" y="359475"/>
            <a:ext cx="1380680" cy="98560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 bwMode="auto">
          <a:xfrm>
            <a:off x="177275" y="156289"/>
            <a:ext cx="10133346" cy="1289254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68793" h="1140307" extrusionOk="0">
                <a:moveTo>
                  <a:pt x="1" y="0"/>
                </a:moveTo>
                <a:lnTo>
                  <a:pt x="8868793" y="0"/>
                </a:lnTo>
                <a:lnTo>
                  <a:pt x="8114191" y="1140307"/>
                </a:lnTo>
                <a:lnTo>
                  <a:pt x="0" y="1130442"/>
                </a:lnTo>
                <a:cubicBezTo>
                  <a:pt x="0" y="756258"/>
                  <a:pt x="1" y="374184"/>
                  <a:pt x="1" y="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 bwMode="auto">
          <a:xfrm>
            <a:off x="756723" y="528111"/>
            <a:ext cx="9765078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b="1" dirty="0">
                <a:solidFill>
                  <a:prstClr val="white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</a:rPr>
              <a:t>ГАОУ ДПО Институт развития образования Республики Татарстан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Open Sans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3"/>
          <p:cNvSpPr/>
          <p:nvPr/>
        </p:nvSpPr>
        <p:spPr bwMode="auto">
          <a:xfrm flipH="1" flipV="1">
            <a:off x="11252064" y="156288"/>
            <a:ext cx="939935" cy="1289255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7630730 w 8868792"/>
              <a:gd name="connsiteY3" fmla="*/ 874432 h 1140307"/>
              <a:gd name="connsiteX4" fmla="*/ 0 w 886879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483460 w 1238062"/>
              <a:gd name="connsiteY2" fmla="*/ 1140307 h 1140307"/>
              <a:gd name="connsiteX3" fmla="*/ 0 w 1238062"/>
              <a:gd name="connsiteY3" fmla="*/ 874432 h 1140307"/>
              <a:gd name="connsiteX4" fmla="*/ 663211 w 123806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649073 w 1238062"/>
              <a:gd name="connsiteY2" fmla="*/ 885418 h 1140307"/>
              <a:gd name="connsiteX3" fmla="*/ 483460 w 1238062"/>
              <a:gd name="connsiteY3" fmla="*/ 1140307 h 1140307"/>
              <a:gd name="connsiteX4" fmla="*/ 0 w 1238062"/>
              <a:gd name="connsiteY4" fmla="*/ 874432 h 1140307"/>
              <a:gd name="connsiteX5" fmla="*/ 663211 w 1238062"/>
              <a:gd name="connsiteY5" fmla="*/ 0 h 1140307"/>
              <a:gd name="connsiteX0" fmla="*/ 663211 w 1238062"/>
              <a:gd name="connsiteY0" fmla="*/ 0 h 885418"/>
              <a:gd name="connsiteX1" fmla="*/ 1238062 w 1238062"/>
              <a:gd name="connsiteY1" fmla="*/ 0 h 885418"/>
              <a:gd name="connsiteX2" fmla="*/ 649073 w 1238062"/>
              <a:gd name="connsiteY2" fmla="*/ 885418 h 885418"/>
              <a:gd name="connsiteX3" fmla="*/ 0 w 1238062"/>
              <a:gd name="connsiteY3" fmla="*/ 874432 h 885418"/>
              <a:gd name="connsiteX4" fmla="*/ 663211 w 1238062"/>
              <a:gd name="connsiteY4" fmla="*/ 0 h 885418"/>
              <a:gd name="connsiteX0" fmla="*/ 14138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14138 w 588989"/>
              <a:gd name="connsiteY3" fmla="*/ 0 h 885418"/>
              <a:gd name="connsiteX0" fmla="*/ 9904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9904 w 588989"/>
              <a:gd name="connsiteY3" fmla="*/ 0 h 885418"/>
              <a:gd name="connsiteX0" fmla="*/ 7322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7322 w 588989"/>
              <a:gd name="connsiteY3" fmla="*/ 2342 h 885418"/>
              <a:gd name="connsiteX0" fmla="*/ 2161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2161 w 588989"/>
              <a:gd name="connsiteY3" fmla="*/ 2342 h 885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8989" h="885418" extrusionOk="0">
                <a:moveTo>
                  <a:pt x="2161" y="2342"/>
                </a:moveTo>
                <a:lnTo>
                  <a:pt x="588989" y="0"/>
                </a:lnTo>
                <a:lnTo>
                  <a:pt x="0" y="885418"/>
                </a:lnTo>
                <a:cubicBezTo>
                  <a:pt x="2441" y="591059"/>
                  <a:pt x="-280" y="296701"/>
                  <a:pt x="2161" y="2342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CEC3532-E988-49BF-B16D-10A4AD7ECD0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685" y="235158"/>
            <a:ext cx="875157" cy="1097264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  <p:sp>
        <p:nvSpPr>
          <p:cNvPr id="12" name="Номер слайда 11">
            <a:extLst>
              <a:ext uri="{FF2B5EF4-FFF2-40B4-BE49-F238E27FC236}">
                <a16:creationId xmlns:a16="http://schemas.microsoft.com/office/drawing/2014/main" id="{60AC3FD3-77B7-46A4-A572-0DAAFA89C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C6C8AF1-EC38-4CE8-8CFA-7459AA2C9EE7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FAD3A97-AEC2-4DD0-8E64-42BF93A584BF}"/>
              </a:ext>
            </a:extLst>
          </p:cNvPr>
          <p:cNvSpPr/>
          <p:nvPr/>
        </p:nvSpPr>
        <p:spPr>
          <a:xfrm>
            <a:off x="5128591" y="1934817"/>
            <a:ext cx="638077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spc="79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400" b="1" spc="79" dirty="0">
                <a:solidFill>
                  <a:srgbClr val="006666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Приглашаем к сотрудничеству!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33C214D8-CB84-4F80-898F-8E50DE46873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1337" t="4950" r="23336" b="23792"/>
          <a:stretch/>
        </p:blipFill>
        <p:spPr>
          <a:xfrm>
            <a:off x="8548753" y="4049714"/>
            <a:ext cx="3274159" cy="24356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7A66F4A-9BF5-4519-A3A8-EAFA54260C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6508" y="1663129"/>
            <a:ext cx="1799460" cy="2565990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B09A0F5-9BA7-49BB-B7F8-06C9708DA38F}"/>
              </a:ext>
            </a:extLst>
          </p:cNvPr>
          <p:cNvSpPr/>
          <p:nvPr/>
        </p:nvSpPr>
        <p:spPr>
          <a:xfrm>
            <a:off x="3048000" y="2640300"/>
            <a:ext cx="901932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206A75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ГАОУ ДПО ИРО РТ </a:t>
            </a:r>
          </a:p>
          <a:p>
            <a:r>
              <a:rPr lang="en-US" dirty="0">
                <a:solidFill>
                  <a:srgbClr val="206A75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  <a:hlinkClick r:id="rId6"/>
              </a:rPr>
              <a:t>http://irort.ru/ru</a:t>
            </a:r>
            <a:endParaRPr lang="ru-RU" dirty="0">
              <a:solidFill>
                <a:srgbClr val="206A75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  <a:p>
            <a:pPr algn="ctr"/>
            <a:endParaRPr lang="ru-RU" dirty="0">
              <a:solidFill>
                <a:srgbClr val="206A75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dirty="0">
                <a:solidFill>
                  <a:srgbClr val="206A75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                                                                                      Кафедра дошкольного и </a:t>
            </a:r>
          </a:p>
          <a:p>
            <a:pPr algn="ctr"/>
            <a:r>
              <a:rPr lang="ru-RU" dirty="0">
                <a:solidFill>
                  <a:srgbClr val="206A75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                                                                                            начального общего образования  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D26C131-E11C-4E2E-852D-7FFB69353E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9711" y="5018510"/>
            <a:ext cx="4588474" cy="1038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9839859E-C489-4A1D-9A1B-F5C6E62373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661" y="4464590"/>
            <a:ext cx="1923153" cy="1923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269917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745</TotalTime>
  <Words>3512</Words>
  <Application>Microsoft Office PowerPoint</Application>
  <PresentationFormat>Широкоэкранный</PresentationFormat>
  <Paragraphs>381</Paragraphs>
  <Slides>31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8" baseType="lpstr">
      <vt:lpstr>Arial</vt:lpstr>
      <vt:lpstr>Calibri</vt:lpstr>
      <vt:lpstr>Calibri Light</vt:lpstr>
      <vt:lpstr>Tahoma</vt:lpstr>
      <vt:lpstr>Times New Roman</vt:lpstr>
      <vt:lpstr>YS Text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Государственное автономное учреждение дополнительного профессионального образования Ярославской области  Институт развития образования</dc:title>
  <dc:creator>Юлия Владимировна Суханова</dc:creator>
  <cp:lastModifiedBy>Расиля Латыпова</cp:lastModifiedBy>
  <cp:revision>850</cp:revision>
  <cp:lastPrinted>2023-05-30T07:40:47Z</cp:lastPrinted>
  <dcterms:created xsi:type="dcterms:W3CDTF">2017-01-12T11:53:49Z</dcterms:created>
  <dcterms:modified xsi:type="dcterms:W3CDTF">2024-06-11T08:19:32Z</dcterms:modified>
</cp:coreProperties>
</file>