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4"/>
  </p:notesMasterIdLst>
  <p:sldIdLst>
    <p:sldId id="263" r:id="rId2"/>
    <p:sldId id="432" r:id="rId3"/>
    <p:sldId id="447" r:id="rId4"/>
    <p:sldId id="446" r:id="rId5"/>
    <p:sldId id="445" r:id="rId6"/>
    <p:sldId id="444" r:id="rId7"/>
    <p:sldId id="442" r:id="rId8"/>
    <p:sldId id="448" r:id="rId9"/>
    <p:sldId id="441" r:id="rId10"/>
    <p:sldId id="436" r:id="rId11"/>
    <p:sldId id="440" r:id="rId12"/>
    <p:sldId id="415" r:id="rId13"/>
  </p:sldIdLst>
  <p:sldSz cx="9144000" cy="6858000" type="screen4x3"/>
  <p:notesSz cx="6794500" cy="100076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29F"/>
    <a:srgbClr val="2A7E82"/>
    <a:srgbClr val="359D91"/>
    <a:srgbClr val="359B8F"/>
    <a:srgbClr val="266364"/>
    <a:srgbClr val="2A6A6C"/>
    <a:srgbClr val="28767A"/>
    <a:srgbClr val="2E867C"/>
    <a:srgbClr val="235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538" autoAdjust="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8100" y="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11BAEA6B-8E68-477B-B3AD-7C64560819AC}" type="datetimeFigureOut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895350" y="750888"/>
            <a:ext cx="5003800" cy="3752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450" y="4752975"/>
            <a:ext cx="5435600" cy="45037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8100" y="9505950"/>
            <a:ext cx="2944813" cy="500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4D1ABE4-40C3-4379-B8D4-AB90ED0A3E1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755792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E6D259-A99D-46B3-8E8A-2569FE0F7F8E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C47A72-178E-4175-818D-FBDBA8ED136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06471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8ECC6B-F4A0-4976-AC0E-35B588098A71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3F981F-7CE9-4DB6-89FF-F0ACA16A14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319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E76AEA-288E-4F74-B579-8E5301053DD1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72D9F7-9F08-43E1-AD58-8AD56A142D0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76704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661B59-D5FF-49B7-BAAD-A9F1B6675DD4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62B4DC-DE78-470F-8063-D8C178178A7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6838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FEDD1-CAE9-435B-8CC9-B7E6B3BFDE44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AECA69-C23A-4C40-BBEC-DC534A32F13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38510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3357DE-5A7B-4BBF-9BF9-7ACB64A6EA13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58B5F7-A0BB-4224-932D-9E5B0690D8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006291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84ACBD-88B9-4FB8-8913-8A7D028C8162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6CF3A5-2098-4400-B88B-B0539B2FAB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529125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6D284-D37B-41DD-8669-893DBF55AD1D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91E54D7-D2C1-44ED-8BAF-DDEAD328159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66780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6C651F-6C23-49D8-AFE4-3AD0BCDFCF20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8DD25C-F4D1-4100-BF34-DF36E910125E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64858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6E0EFC-0B71-4CF5-953A-C1B637375BCF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5C6C-605E-453D-921F-2CB4A45D69AD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07905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574A5-F343-454A-84D1-351F6ACBB763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6878BF-F568-4705-BDA4-D91DE63606CA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66998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C3ED035-43F2-44A3-AE3E-90AE33DF414A}" type="datetime1">
              <a:rPr lang="ru-RU"/>
              <a:pPr>
                <a:defRPr/>
              </a:pPr>
              <a:t>13.11.2023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FB455B0-0CA6-4365-ACC2-FA1679FD7CA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2.jpeg"/><Relationship Id="rId7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hyperlink" Target="mailto:kad_3@mail.ru" TargetMode="Externa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14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852936"/>
            <a:ext cx="8640960" cy="208823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</a:effectLst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05486" y="1628800"/>
            <a:ext cx="754546" cy="936104"/>
          </a:xfrm>
          <a:noFill/>
        </p:spPr>
      </p:pic>
      <p:sp>
        <p:nvSpPr>
          <p:cNvPr id="2052" name="Заголовок 2"/>
          <p:cNvSpPr>
            <a:spLocks noGrp="1"/>
          </p:cNvSpPr>
          <p:nvPr>
            <p:ph type="title"/>
          </p:nvPr>
        </p:nvSpPr>
        <p:spPr>
          <a:xfrm>
            <a:off x="611188" y="549275"/>
            <a:ext cx="8229600" cy="935509"/>
          </a:xfrm>
        </p:spPr>
        <p:txBody>
          <a:bodyPr/>
          <a:lstStyle/>
          <a:p>
            <a:r>
              <a:rPr lang="ru-RU" sz="1600" b="1" dirty="0">
                <a:solidFill>
                  <a:srgbClr val="2E867C"/>
                </a:solidFill>
              </a:rPr>
              <a:t>Государственное автономное образовательное учреждение </a:t>
            </a:r>
            <a:br>
              <a:rPr lang="ru-RU" sz="1600" b="1" dirty="0">
                <a:solidFill>
                  <a:srgbClr val="2E867C"/>
                </a:solidFill>
              </a:rPr>
            </a:br>
            <a:r>
              <a:rPr lang="ru-RU" sz="1600" b="1" dirty="0">
                <a:solidFill>
                  <a:srgbClr val="2E867C"/>
                </a:solidFill>
              </a:rPr>
              <a:t>дополнительного профессионального образования </a:t>
            </a:r>
            <a:br>
              <a:rPr lang="ru-RU" sz="1600" b="1" dirty="0">
                <a:solidFill>
                  <a:srgbClr val="2E867C"/>
                </a:solidFill>
              </a:rPr>
            </a:br>
            <a:r>
              <a:rPr lang="ru-RU" sz="1600" b="1" dirty="0">
                <a:solidFill>
                  <a:srgbClr val="2E867C"/>
                </a:solidFill>
              </a:rPr>
              <a:t>«ИНСТИТУТ РАЗВИТИЯ ОБРАЗОВАНИЯ РЕСПУБЛИКИ ТАТАРСТАН»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395536" y="2551837"/>
            <a:ext cx="87484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11560" y="3001379"/>
            <a:ext cx="80648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Феномен </a:t>
            </a:r>
            <a:r>
              <a:rPr lang="ru-RU" sz="2800" b="1" dirty="0" err="1">
                <a:latin typeface="Times New Roman" pitchFamily="18" charset="0"/>
                <a:cs typeface="Times New Roman" pitchFamily="18" charset="0"/>
              </a:rPr>
              <a:t>копинг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-поведения  в профилактике терроризма и экстремизма среди  </a:t>
            </a:r>
          </a:p>
          <a:p>
            <a:pPr algn="ctr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детей-мигрантов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pic>
        <p:nvPicPr>
          <p:cNvPr id="3" name="Picture 2" descr="https://thepresentation.ru/img/tmb/1/16117/8f75373c9d9b3507cd8ec3c2552590a2-800x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196752"/>
            <a:ext cx="7560840" cy="5040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123728" y="125435"/>
            <a:ext cx="68407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Феномен </a:t>
            </a:r>
            <a:r>
              <a:rPr lang="ru-RU" b="1" dirty="0" err="1"/>
              <a:t>копинг</a:t>
            </a:r>
            <a:r>
              <a:rPr lang="ru-RU" b="1" dirty="0"/>
              <a:t>-поведения</a:t>
            </a:r>
          </a:p>
          <a:p>
            <a:r>
              <a:rPr lang="ru-RU" b="1" dirty="0"/>
              <a:t> (или психологического преодоления / </a:t>
            </a:r>
            <a:r>
              <a:rPr lang="ru-RU" b="1" dirty="0" err="1"/>
              <a:t>совладания</a:t>
            </a:r>
            <a:r>
              <a:rPr lang="ru-RU" dirty="0"/>
              <a:t>)</a:t>
            </a:r>
          </a:p>
        </p:txBody>
      </p:sp>
      <p:sp>
        <p:nvSpPr>
          <p:cNvPr id="11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 flipV="1">
            <a:off x="1763688" y="56958"/>
            <a:ext cx="7128792" cy="783283"/>
          </a:xfrm>
          <a:prstGeom prst="homePlate">
            <a:avLst/>
          </a:prstGeom>
          <a:solidFill>
            <a:srgbClr val="4F81BD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600" b="0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5000" endA="300" endPos="45500" dir="5400000" sy="-100000" algn="bl" rotWithShape="0"/>
              </a:effectLst>
              <a:uLnTx/>
              <a:uFillTx/>
              <a:latin typeface="PT Sans" panose="020B0503020203020204" pitchFamily="34" charset="-52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0281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sp>
        <p:nvSpPr>
          <p:cNvPr id="5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3059832" y="319925"/>
            <a:ext cx="5544614" cy="660803"/>
          </a:xfrm>
          <a:prstGeom prst="homePlate">
            <a:avLst/>
          </a:prstGeom>
          <a:solidFill>
            <a:srgbClr val="4F81BD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АНАЛИЗ  ТОЛКОВАНИЯ ПОНЯТИЯ «COPING»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4644008" y="1124744"/>
            <a:ext cx="41044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>
                <a:latin typeface="Times New Roman" pitchFamily="18" charset="0"/>
                <a:ea typeface="Calibri"/>
                <a:cs typeface="Times New Roman" pitchFamily="18" charset="0"/>
              </a:rPr>
              <a:t>Совладающее</a:t>
            </a:r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 поведение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как «совокупность поведенческих актов, позволяющих субъекту способами, адекватными его личностным особенностям и самой ситуации, с помощью осознанных действий справиться со стрессом» </a:t>
            </a:r>
          </a:p>
          <a:p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(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Т.Л. Крюкова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 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60032" y="4167664"/>
            <a:ext cx="388843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ea typeface="Calibri"/>
                <a:cs typeface="Times New Roman" pitchFamily="18" charset="0"/>
              </a:rPr>
              <a:t>Н.Н. Мельникова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в качестве основы для систематизации </a:t>
            </a:r>
            <a:r>
              <a:rPr lang="ru-RU" dirty="0" err="1">
                <a:latin typeface="Times New Roman" pitchFamily="18" charset="0"/>
                <a:ea typeface="Calibri"/>
                <a:cs typeface="Times New Roman" pitchFamily="18" charset="0"/>
              </a:rPr>
              <a:t>совладающего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 поведения предложила использовать следующие критерии: </a:t>
            </a:r>
            <a:r>
              <a:rPr lang="ru-RU" b="1" i="1" dirty="0">
                <a:latin typeface="Times New Roman" pitchFamily="18" charset="0"/>
                <a:ea typeface="Calibri"/>
                <a:cs typeface="Times New Roman" pitchFamily="18" charset="0"/>
              </a:rPr>
              <a:t>контактность, активность </a:t>
            </a:r>
            <a:r>
              <a:rPr lang="ru-RU" dirty="0">
                <a:latin typeface="Times New Roman" pitchFamily="18" charset="0"/>
                <a:ea typeface="Calibri"/>
                <a:cs typeface="Times New Roman" pitchFamily="18" charset="0"/>
              </a:rPr>
              <a:t>и</a:t>
            </a:r>
            <a:r>
              <a:rPr lang="ru-RU" b="1" i="1" dirty="0">
                <a:latin typeface="Times New Roman" pitchFamily="18" charset="0"/>
                <a:ea typeface="Calibri"/>
                <a:cs typeface="Times New Roman" pitchFamily="18" charset="0"/>
              </a:rPr>
              <a:t> направленность изменений</a:t>
            </a:r>
            <a:endParaRPr lang="ru-RU" b="1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1366897"/>
            <a:ext cx="3312368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750"/>
              </a:spcAft>
            </a:pPr>
            <a:r>
              <a:rPr lang="ru-RU" b="1" dirty="0">
                <a:latin typeface="Times New Roman"/>
                <a:ea typeface="Calibri"/>
              </a:rPr>
              <a:t>Р. </a:t>
            </a:r>
            <a:r>
              <a:rPr lang="ru-RU" b="1" dirty="0" err="1">
                <a:latin typeface="Times New Roman"/>
                <a:ea typeface="Calibri"/>
              </a:rPr>
              <a:t>Лазарус</a:t>
            </a:r>
            <a:r>
              <a:rPr lang="ru-RU" b="1" dirty="0">
                <a:latin typeface="Times New Roman"/>
                <a:ea typeface="Calibri"/>
              </a:rPr>
              <a:t> </a:t>
            </a:r>
            <a:r>
              <a:rPr lang="ru-RU" dirty="0">
                <a:latin typeface="Times New Roman"/>
                <a:ea typeface="Calibri"/>
              </a:rPr>
              <a:t>разделил </a:t>
            </a:r>
            <a:r>
              <a:rPr lang="ru-RU" dirty="0" err="1">
                <a:latin typeface="Times New Roman"/>
                <a:ea typeface="Calibri"/>
              </a:rPr>
              <a:t>копинг</a:t>
            </a:r>
            <a:r>
              <a:rPr lang="ru-RU" dirty="0">
                <a:latin typeface="Times New Roman"/>
                <a:ea typeface="Calibri"/>
              </a:rPr>
              <a:t>-механизмы на: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7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</a:rPr>
              <a:t>конструктивные модели (выраженный самоконтроль и планирование путей решения проблемы);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7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</a:rPr>
              <a:t>относительно конструктивные (положительная переоценка ситуации и принятие ответственности за происходящее);</a:t>
            </a:r>
            <a:endParaRPr lang="ru-RU" sz="16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750"/>
              </a:spcAft>
              <a:buSzPts val="1000"/>
              <a:buFont typeface="Symbol"/>
              <a:buChar char="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</a:rPr>
              <a:t>неконструктивные (</a:t>
            </a:r>
            <a:r>
              <a:rPr lang="ru-RU" dirty="0" err="1">
                <a:latin typeface="Times New Roman"/>
                <a:ea typeface="Calibri"/>
              </a:rPr>
              <a:t>дистанцирование</a:t>
            </a:r>
            <a:r>
              <a:rPr lang="ru-RU" dirty="0">
                <a:latin typeface="Times New Roman"/>
                <a:ea typeface="Calibri"/>
              </a:rPr>
              <a:t>, бегство-избегание, конфронтация)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635890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sp>
        <p:nvSpPr>
          <p:cNvPr id="2" name="Прямоугольник 1"/>
          <p:cNvSpPr/>
          <p:nvPr/>
        </p:nvSpPr>
        <p:spPr>
          <a:xfrm>
            <a:off x="467544" y="1443841"/>
            <a:ext cx="367240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Р.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Моос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, А.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Биллинг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и Д. Шеффер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классифицировали модели адаптивного поведения: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Стратегия, ориентированная на проблему (модифицирования или устранения источника стресса);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Стратегия, направленная на оценку значимости стрессовой ситуации для личности и поиск способа управления ею путем изменения отношения (когнитивная переоценка);</a:t>
            </a:r>
          </a:p>
          <a:p>
            <a:pPr marL="285750" lvl="0" indent="-285750">
              <a:buFont typeface="Wingdings" pitchFamily="2" charset="2"/>
              <a:buChar char="Ø"/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Стратегия, нацеленная на эмоции (управление чувствами и переживаниями, поддержание аффективного равновесия)</a:t>
            </a:r>
          </a:p>
        </p:txBody>
      </p:sp>
      <p:sp>
        <p:nvSpPr>
          <p:cNvPr id="6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3059832" y="319925"/>
            <a:ext cx="5544614" cy="660803"/>
          </a:xfrm>
          <a:prstGeom prst="homePlate">
            <a:avLst/>
          </a:prstGeom>
          <a:solidFill>
            <a:srgbClr val="4F81BD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АНАЛИЗ  ТОЛКОВАНИЯ ПОНЯТИЯ «COPING»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004048" y="1705451"/>
            <a:ext cx="381642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750"/>
              </a:spcAft>
            </a:pPr>
            <a:r>
              <a:rPr lang="ru-RU" b="1" dirty="0">
                <a:latin typeface="Times New Roman"/>
                <a:ea typeface="Calibri"/>
              </a:rPr>
              <a:t>Л. И. Анцыферова систематизировала</a:t>
            </a:r>
            <a:r>
              <a:rPr lang="ru-RU" dirty="0">
                <a:latin typeface="Times New Roman"/>
                <a:ea typeface="Calibri"/>
              </a:rPr>
              <a:t> </a:t>
            </a:r>
            <a:r>
              <a:rPr lang="ru-RU" dirty="0" err="1">
                <a:latin typeface="Times New Roman"/>
                <a:ea typeface="Calibri"/>
              </a:rPr>
              <a:t>копинги</a:t>
            </a:r>
            <a:r>
              <a:rPr lang="ru-RU" dirty="0">
                <a:latin typeface="Times New Roman"/>
                <a:ea typeface="Calibri"/>
              </a:rPr>
              <a:t> по трем основным направлениям:</a:t>
            </a:r>
            <a:endParaRPr lang="ru-RU" sz="1600" dirty="0">
              <a:latin typeface="Times New Roman"/>
              <a:ea typeface="Times New Roman"/>
            </a:endParaRPr>
          </a:p>
          <a:p>
            <a:pPr marL="285750" lvl="0" indent="-285750" algn="just">
              <a:spcAft>
                <a:spcPts val="75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</a:rPr>
              <a:t>преобразующие (формулировка проблемы, постановка целей и нахождение пути ее разрешения);</a:t>
            </a:r>
          </a:p>
          <a:p>
            <a:pPr marL="285750" lvl="0" indent="-285750" algn="just">
              <a:spcAft>
                <a:spcPts val="750"/>
              </a:spcAft>
              <a:buSzPts val="1000"/>
              <a:buFont typeface="Wingdings" pitchFamily="2" charset="2"/>
              <a:buChar char="Ø"/>
              <a:tabLst>
                <a:tab pos="457200" algn="l"/>
              </a:tabLst>
            </a:pPr>
            <a:r>
              <a:rPr lang="ru-RU" dirty="0">
                <a:latin typeface="Times New Roman"/>
                <a:ea typeface="Calibri"/>
              </a:rPr>
              <a:t>приспособления (личностные изменения или смена отношения к проблеме);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ru-RU" dirty="0">
                <a:latin typeface="Times New Roman"/>
                <a:ea typeface="Calibri"/>
              </a:rPr>
              <a:t>вспомогательные модели самосохранения (психологический уход или бегство из стрессовой среды) </a:t>
            </a:r>
          </a:p>
        </p:txBody>
      </p:sp>
    </p:spTree>
    <p:extLst>
      <p:ext uri="{BB962C8B-B14F-4D97-AF65-F5344CB8AC3E}">
        <p14:creationId xmlns:p14="http://schemas.microsoft.com/office/powerpoint/2010/main" val="1652622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pic>
        <p:nvPicPr>
          <p:cNvPr id="2050" name="Picture 2" descr="https://fs.znanio.ru/d5af0e/ef/99/5ac27ee52625ba80a077ce767d404fbdb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268760"/>
            <a:ext cx="7416824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3059832" y="319925"/>
            <a:ext cx="5544614" cy="660803"/>
          </a:xfrm>
          <a:prstGeom prst="homePlate">
            <a:avLst/>
          </a:prstGeom>
          <a:solidFill>
            <a:srgbClr val="4F81BD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ВИДЫ МИГРАЦИЙ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8467066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sp>
        <p:nvSpPr>
          <p:cNvPr id="6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2483768" y="319925"/>
            <a:ext cx="6120678" cy="660803"/>
          </a:xfrm>
          <a:prstGeom prst="homePlate">
            <a:avLst/>
          </a:prstGeom>
          <a:solidFill>
            <a:srgbClr val="4F81BD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ПРОБЛЕМЫ, ЗАТРУДНЯЮЩИЕ ПРОЦЕСС АДАПТАЦИИ ДЕТЕЙ-МИГРАНТОВ: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399247" y="1301895"/>
            <a:ext cx="814160" cy="775090"/>
          </a:xfrm>
          <a:prstGeom prst="ellipse">
            <a:avLst/>
          </a:prstGeom>
          <a:solidFill>
            <a:srgbClr val="5B9BD5">
              <a:shade val="80000"/>
              <a:alpha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</p:sp>
      <p:sp>
        <p:nvSpPr>
          <p:cNvPr id="3" name="Стрелка вправо 2"/>
          <p:cNvSpPr/>
          <p:nvPr/>
        </p:nvSpPr>
        <p:spPr>
          <a:xfrm>
            <a:off x="1442318" y="3677145"/>
            <a:ext cx="8125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1299630" y="1556792"/>
            <a:ext cx="812500" cy="3764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1385020" y="2584850"/>
            <a:ext cx="8125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право 11"/>
          <p:cNvSpPr/>
          <p:nvPr/>
        </p:nvSpPr>
        <p:spPr>
          <a:xfrm>
            <a:off x="1404366" y="4609160"/>
            <a:ext cx="8125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286000" y="1556792"/>
            <a:ext cx="322789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ЯЗЫКОВОЙ БАРЬЕР</a:t>
            </a:r>
          </a:p>
        </p:txBody>
      </p:sp>
      <p:sp>
        <p:nvSpPr>
          <p:cNvPr id="21" name="Овал 20"/>
          <p:cNvSpPr/>
          <p:nvPr/>
        </p:nvSpPr>
        <p:spPr>
          <a:xfrm>
            <a:off x="423580" y="2439621"/>
            <a:ext cx="797070" cy="775090"/>
          </a:xfrm>
          <a:prstGeom prst="ellipse">
            <a:avLst/>
          </a:prstGeom>
          <a:solidFill>
            <a:srgbClr val="5B9BD5">
              <a:shade val="80000"/>
              <a:alpha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</p:sp>
      <p:sp>
        <p:nvSpPr>
          <p:cNvPr id="22" name="Овал 21"/>
          <p:cNvSpPr/>
          <p:nvPr/>
        </p:nvSpPr>
        <p:spPr>
          <a:xfrm>
            <a:off x="423580" y="3408040"/>
            <a:ext cx="797070" cy="775090"/>
          </a:xfrm>
          <a:prstGeom prst="ellipse">
            <a:avLst/>
          </a:prstGeom>
          <a:solidFill>
            <a:srgbClr val="5B9BD5">
              <a:shade val="80000"/>
              <a:alpha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</p:sp>
      <p:sp>
        <p:nvSpPr>
          <p:cNvPr id="23" name="Овал 22"/>
          <p:cNvSpPr/>
          <p:nvPr/>
        </p:nvSpPr>
        <p:spPr>
          <a:xfrm>
            <a:off x="377095" y="4331478"/>
            <a:ext cx="797070" cy="775090"/>
          </a:xfrm>
          <a:prstGeom prst="ellipse">
            <a:avLst/>
          </a:prstGeom>
          <a:solidFill>
            <a:srgbClr val="5B9BD5">
              <a:shade val="80000"/>
              <a:alpha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</p:sp>
      <p:sp>
        <p:nvSpPr>
          <p:cNvPr id="17" name="Прямоугольник 16"/>
          <p:cNvSpPr/>
          <p:nvPr/>
        </p:nvSpPr>
        <p:spPr>
          <a:xfrm>
            <a:off x="2410086" y="2574957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ПРОЦЕСС  АДАПТАЦИИ К УЧЕБНОМУ КОЛЛЕКТИВУ</a:t>
            </a:r>
            <a:endParaRPr lang="ru-RU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798442" y="3610919"/>
            <a:ext cx="34864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СОЦИАЛИЗАЦИЯ ЛИЧНОСТИ </a:t>
            </a:r>
            <a:endParaRPr lang="ru-RU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2503401" y="4609160"/>
            <a:ext cx="622543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ПОВЫШЕНИЕ УРОВНЯ СОЦИАЛЬНОЙ НАПРЯЖЕННОСТИ В ОБЩЕСТВЕ</a:t>
            </a:r>
            <a:endParaRPr lang="ru-RU" dirty="0"/>
          </a:p>
        </p:txBody>
      </p:sp>
      <p:sp>
        <p:nvSpPr>
          <p:cNvPr id="29" name="Овал 28"/>
          <p:cNvSpPr/>
          <p:nvPr/>
        </p:nvSpPr>
        <p:spPr>
          <a:xfrm>
            <a:off x="454787" y="5472271"/>
            <a:ext cx="797070" cy="775090"/>
          </a:xfrm>
          <a:prstGeom prst="ellipse">
            <a:avLst/>
          </a:prstGeom>
          <a:solidFill>
            <a:srgbClr val="5B9BD5">
              <a:shade val="80000"/>
              <a:alpha val="50000"/>
              <a:hueOff val="0"/>
              <a:satOff val="0"/>
              <a:lumOff val="0"/>
              <a:alphaOff val="0"/>
            </a:srgbClr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</p:sp>
      <p:sp>
        <p:nvSpPr>
          <p:cNvPr id="30" name="Стрелка вправо 29"/>
          <p:cNvSpPr/>
          <p:nvPr/>
        </p:nvSpPr>
        <p:spPr>
          <a:xfrm>
            <a:off x="1473500" y="5617500"/>
            <a:ext cx="81250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653495" y="5736992"/>
            <a:ext cx="37108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latin typeface="Times New Roman"/>
                <a:ea typeface="Calibri"/>
              </a:rPr>
              <a:t>ДЕЗАДАПТИВНОЕ ПОВЕДЕНИЕ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4413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sp>
        <p:nvSpPr>
          <p:cNvPr id="2" name="Прямоугольник 1"/>
          <p:cNvSpPr/>
          <p:nvPr/>
        </p:nvSpPr>
        <p:spPr>
          <a:xfrm>
            <a:off x="503548" y="1410742"/>
            <a:ext cx="370841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Экстремизм -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социальное системное явление, направленное на искоренение взглядов, отличных от взглядов представителей экстремистских движений, и проявление противоправных действий по отношению к людям, не разделяющих религиозные, идеологические, националистические, социальные, расовые убеждения экстремистов (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С. Н. </a:t>
            </a:r>
            <a:r>
              <a:rPr lang="ru-RU" b="1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Фридинский</a:t>
            </a:r>
            <a:r>
              <a:rPr lang="ru-RU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2915816" y="116632"/>
            <a:ext cx="5544614" cy="660803"/>
          </a:xfrm>
          <a:prstGeom prst="homePlate">
            <a:avLst/>
          </a:prstGeom>
          <a:solidFill>
            <a:srgbClr val="4F81BD">
              <a:alpha val="50000"/>
            </a:srgb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ru-RU" sz="1600" dirty="0">
                <a:latin typeface="Calibri"/>
                <a:ea typeface="Calibri"/>
                <a:cs typeface="Times New Roman"/>
              </a:rPr>
              <a:t> </a:t>
            </a:r>
            <a:r>
              <a:rPr lang="ru-RU" b="1" dirty="0">
                <a:latin typeface="Times New Roman"/>
                <a:ea typeface="Calibri"/>
                <a:cs typeface="Times New Roman"/>
              </a:rPr>
              <a:t> ЭКСТРЕМИЗМ </a:t>
            </a:r>
            <a:endParaRPr lang="ru-RU" dirty="0">
              <a:effectLst/>
              <a:latin typeface="Calibri"/>
              <a:ea typeface="Calibri"/>
              <a:cs typeface="Times New Roman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53111" y="836712"/>
            <a:ext cx="453650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Профессор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А. Г.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Хлебушкин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при определении понятия «экстремизм» отметил, что «…это противоправная деятельность, осуществление которой причиняет или может причинить существенный вред основам конституционного строя или конституционным основам межличностных взаимоотношений». </a:t>
            </a:r>
          </a:p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А. Б. Смушкин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определяет экстремизм как «…идеологию и практику использования крайних, как правило, противозаконных мер для достижения поставленных целей, связанных с нарушением неотъемлемых конституционных прав граждан, интересов общества и государства».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627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pic>
        <p:nvPicPr>
          <p:cNvPr id="7170" name="Picture 2" descr="http://cf3.ppt-online.org/files3/slide/a/aUyfCj2sV9gd5MYRrqpOE6uzSN4vn1h0tTFxKB/slide-5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692696"/>
            <a:ext cx="7128792" cy="4713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50131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pic>
        <p:nvPicPr>
          <p:cNvPr id="8194" name="Picture 2" descr="https://psy-files.ru/wp-content/uploads/c/8/d/c8d0c422166171f461137aa00addd87d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08720"/>
            <a:ext cx="763284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1016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sp>
        <p:nvSpPr>
          <p:cNvPr id="8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3275855" y="369930"/>
            <a:ext cx="4608512" cy="654918"/>
          </a:xfrm>
          <a:prstGeom prst="homePlat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PT Sans" panose="020B0503020203020204" pitchFamily="34" charset="-52"/>
              </a:rPr>
              <a:t>ПОДХОДЫ</a:t>
            </a:r>
          </a:p>
        </p:txBody>
      </p:sp>
      <p:sp>
        <p:nvSpPr>
          <p:cNvPr id="10" name="Блок-схема: дисплей 9">
            <a:extLst>
              <a:ext uri="{FF2B5EF4-FFF2-40B4-BE49-F238E27FC236}">
                <a16:creationId xmlns:a16="http://schemas.microsoft.com/office/drawing/2014/main" id="{5F33E064-AB3A-7BD5-0AD8-10CEAF533272}"/>
              </a:ext>
            </a:extLst>
          </p:cNvPr>
          <p:cNvSpPr/>
          <p:nvPr/>
        </p:nvSpPr>
        <p:spPr>
          <a:xfrm flipH="1">
            <a:off x="467544" y="1423401"/>
            <a:ext cx="2462038" cy="3517767"/>
          </a:xfrm>
          <a:prstGeom prst="flowChartDisplay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PT Sans" panose="020B0503020203020204" pitchFamily="34" charset="-52"/>
              </a:rPr>
              <a:t>Научные подходы концепции профилактики </a:t>
            </a:r>
            <a:r>
              <a:rPr lang="ru-RU" sz="16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PT Sans" panose="020B0503020203020204" pitchFamily="34" charset="-52"/>
              </a:rPr>
              <a:t>аддиктивного</a:t>
            </a:r>
            <a:r>
              <a:rPr lang="ru-RU" sz="16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PT Sans" panose="020B0503020203020204" pitchFamily="34" charset="-52"/>
              </a:rPr>
              <a:t> поведени</a:t>
            </a:r>
            <a:r>
              <a:rPr lang="ru-RU" sz="1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PT Sans" panose="020B0503020203020204" pitchFamily="34" charset="-52"/>
              </a:rPr>
              <a:t>я</a:t>
            </a:r>
          </a:p>
        </p:txBody>
      </p:sp>
      <p:grpSp>
        <p:nvGrpSpPr>
          <p:cNvPr id="12" name="Группа 11"/>
          <p:cNvGrpSpPr/>
          <p:nvPr/>
        </p:nvGrpSpPr>
        <p:grpSpPr>
          <a:xfrm>
            <a:off x="4006409" y="1506172"/>
            <a:ext cx="3532044" cy="331643"/>
            <a:chOff x="251868" y="164214"/>
            <a:chExt cx="3532044" cy="331643"/>
          </a:xfrm>
          <a:scene3d>
            <a:camera prst="orthographicFront"/>
            <a:lightRig rig="chilly" dir="t"/>
          </a:scene3d>
        </p:grpSpPr>
        <p:sp>
          <p:nvSpPr>
            <p:cNvPr id="13" name="Прямоугольник 12"/>
            <p:cNvSpPr/>
            <p:nvPr/>
          </p:nvSpPr>
          <p:spPr>
            <a:xfrm>
              <a:off x="251868" y="167219"/>
              <a:ext cx="3532044" cy="328638"/>
            </a:xfrm>
            <a:prstGeom prst="rect">
              <a:avLst/>
            </a:prstGeom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4" name="Прямоугольник 13"/>
            <p:cNvSpPr/>
            <p:nvPr/>
          </p:nvSpPr>
          <p:spPr>
            <a:xfrm>
              <a:off x="251868" y="164214"/>
              <a:ext cx="3532044" cy="328638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260857" tIns="30480" rIns="30480" bIns="30480" numCol="1" spcCol="1270" anchor="ctr" anchorCtr="0">
              <a:noAutofit/>
            </a:bodyPr>
            <a:lstStyle/>
            <a:p>
              <a:pPr lvl="0" defTabSz="533400" fontAlgn="auto">
                <a:lnSpc>
                  <a:spcPct val="90000"/>
                </a:lnSpc>
                <a:spcAft>
                  <a:spcPct val="35000"/>
                </a:spcAft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PT Sans" panose="020B0503020203020204" pitchFamily="34" charset="-52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6" name="Прямоугольник 5"/>
          <p:cNvSpPr/>
          <p:nvPr/>
        </p:nvSpPr>
        <p:spPr>
          <a:xfrm>
            <a:off x="3799334" y="1506172"/>
            <a:ext cx="32403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информационный</a:t>
            </a:r>
            <a:endParaRPr lang="ru-RU" dirty="0"/>
          </a:p>
        </p:txBody>
      </p:sp>
      <p:grpSp>
        <p:nvGrpSpPr>
          <p:cNvPr id="15" name="Группа 14"/>
          <p:cNvGrpSpPr/>
          <p:nvPr/>
        </p:nvGrpSpPr>
        <p:grpSpPr>
          <a:xfrm>
            <a:off x="3923926" y="2204864"/>
            <a:ext cx="3614527" cy="403651"/>
            <a:chOff x="251868" y="164214"/>
            <a:chExt cx="3532044" cy="331643"/>
          </a:xfrm>
          <a:scene3d>
            <a:camera prst="orthographicFront"/>
            <a:lightRig rig="chilly" dir="t"/>
          </a:scene3d>
        </p:grpSpPr>
        <p:sp>
          <p:nvSpPr>
            <p:cNvPr id="16" name="Прямоугольник 15"/>
            <p:cNvSpPr/>
            <p:nvPr/>
          </p:nvSpPr>
          <p:spPr>
            <a:xfrm>
              <a:off x="251868" y="167219"/>
              <a:ext cx="3532044" cy="328638"/>
            </a:xfrm>
            <a:prstGeom prst="rect">
              <a:avLst/>
            </a:prstGeom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17" name="Прямоугольник 16"/>
            <p:cNvSpPr/>
            <p:nvPr/>
          </p:nvSpPr>
          <p:spPr>
            <a:xfrm>
              <a:off x="251868" y="164214"/>
              <a:ext cx="3532044" cy="328638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260857" tIns="30480" rIns="30480" bIns="30480" numCol="1" spcCol="1270" anchor="ctr" anchorCtr="0">
              <a:noAutofit/>
            </a:bodyPr>
            <a:lstStyle/>
            <a:p>
              <a:pPr lvl="0" defTabSz="533400" fontAlgn="auto">
                <a:lnSpc>
                  <a:spcPct val="90000"/>
                </a:lnSpc>
                <a:spcAft>
                  <a:spcPct val="35000"/>
                </a:spcAft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PT Sans" panose="020B0503020203020204" pitchFamily="34" charset="-52"/>
                  <a:ea typeface="+mn-ea"/>
                  <a:cs typeface="+mn-cs"/>
                </a:rPr>
                <a:t> </a:t>
              </a: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7" y="2279877"/>
            <a:ext cx="3312369" cy="4290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Группа 21"/>
          <p:cNvGrpSpPr/>
          <p:nvPr/>
        </p:nvGrpSpPr>
        <p:grpSpPr>
          <a:xfrm>
            <a:off x="3924300" y="3087935"/>
            <a:ext cx="3744044" cy="331643"/>
            <a:chOff x="251868" y="164214"/>
            <a:chExt cx="3532044" cy="331643"/>
          </a:xfrm>
          <a:scene3d>
            <a:camera prst="orthographicFront"/>
            <a:lightRig rig="chilly" dir="t"/>
          </a:scene3d>
        </p:grpSpPr>
        <p:sp>
          <p:nvSpPr>
            <p:cNvPr id="23" name="Прямоугольник 22"/>
            <p:cNvSpPr/>
            <p:nvPr/>
          </p:nvSpPr>
          <p:spPr>
            <a:xfrm>
              <a:off x="251868" y="167219"/>
              <a:ext cx="3532044" cy="328638"/>
            </a:xfrm>
            <a:prstGeom prst="rect">
              <a:avLst/>
            </a:prstGeom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24" name="Прямоугольник 23"/>
            <p:cNvSpPr/>
            <p:nvPr/>
          </p:nvSpPr>
          <p:spPr>
            <a:xfrm>
              <a:off x="251868" y="164214"/>
              <a:ext cx="3532044" cy="328638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260857" tIns="30480" rIns="30480" bIns="30480" numCol="1" spcCol="1270" anchor="ctr" anchorCtr="0">
              <a:noAutofit/>
            </a:bodyPr>
            <a:lstStyle/>
            <a:p>
              <a:pPr lvl="0" defTabSz="533400" fontAlgn="auto">
                <a:lnSpc>
                  <a:spcPct val="90000"/>
                </a:lnSpc>
                <a:spcAft>
                  <a:spcPct val="35000"/>
                </a:spcAft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PT Sans" panose="020B0503020203020204" pitchFamily="34" charset="-52"/>
                  <a:ea typeface="+mn-ea"/>
                  <a:cs typeface="+mn-cs"/>
                </a:rPr>
                <a:t> </a:t>
              </a:r>
            </a:p>
          </p:txBody>
        </p:sp>
      </p:grpSp>
      <p:grpSp>
        <p:nvGrpSpPr>
          <p:cNvPr id="25" name="Группа 24"/>
          <p:cNvGrpSpPr/>
          <p:nvPr/>
        </p:nvGrpSpPr>
        <p:grpSpPr>
          <a:xfrm>
            <a:off x="4006408" y="4005064"/>
            <a:ext cx="3532045" cy="331643"/>
            <a:chOff x="251868" y="164214"/>
            <a:chExt cx="3532044" cy="331643"/>
          </a:xfrm>
          <a:scene3d>
            <a:camera prst="orthographicFront"/>
            <a:lightRig rig="chilly" dir="t"/>
          </a:scene3d>
        </p:grpSpPr>
        <p:sp>
          <p:nvSpPr>
            <p:cNvPr id="26" name="Прямоугольник 25"/>
            <p:cNvSpPr/>
            <p:nvPr/>
          </p:nvSpPr>
          <p:spPr>
            <a:xfrm>
              <a:off x="251868" y="167219"/>
              <a:ext cx="3532044" cy="328638"/>
            </a:xfrm>
            <a:prstGeom prst="rect">
              <a:avLst/>
            </a:prstGeom>
            <a:solidFill>
              <a:srgbClr val="4F81BD">
                <a:hueOff val="0"/>
                <a:satOff val="0"/>
                <a:lumOff val="0"/>
                <a:alphaOff val="0"/>
              </a:srgbClr>
            </a:solidFill>
            <a:ln>
              <a:noFill/>
            </a:ln>
            <a:effectLst/>
            <a:sp3d prstMaterial="translucentPowder">
              <a:bevelT w="127000" h="25400" prst="softRound"/>
            </a:sp3d>
          </p:spPr>
        </p:sp>
        <p:sp>
          <p:nvSpPr>
            <p:cNvPr id="27" name="Прямоугольник 26"/>
            <p:cNvSpPr/>
            <p:nvPr/>
          </p:nvSpPr>
          <p:spPr>
            <a:xfrm>
              <a:off x="251868" y="164214"/>
              <a:ext cx="3532044" cy="328638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spcFirstLastPara="0" vert="horz" wrap="square" lIns="260857" tIns="30480" rIns="30480" bIns="30480" numCol="1" spcCol="1270" anchor="ctr" anchorCtr="0">
              <a:noAutofit/>
            </a:bodyPr>
            <a:lstStyle/>
            <a:p>
              <a:pPr lvl="0" defTabSz="533400" fontAlgn="auto">
                <a:lnSpc>
                  <a:spcPct val="90000"/>
                </a:lnSpc>
                <a:spcAft>
                  <a:spcPct val="35000"/>
                </a:spcAft>
              </a:pPr>
              <a:r>
                <a:rPr kumimoji="0" lang="ru-RU" sz="1200" b="0" i="0" u="none" strike="noStrike" kern="120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PT Sans" panose="020B0503020203020204" pitchFamily="34" charset="-52"/>
                  <a:ea typeface="+mn-ea"/>
                  <a:cs typeface="+mn-cs"/>
                </a:rPr>
                <a:t> </a:t>
              </a:r>
            </a:p>
          </p:txBody>
        </p:sp>
      </p:grpSp>
      <p:sp>
        <p:nvSpPr>
          <p:cNvPr id="7" name="Прямоугольник 6"/>
          <p:cNvSpPr/>
          <p:nvPr/>
        </p:nvSpPr>
        <p:spPr>
          <a:xfrm>
            <a:off x="3779912" y="3090940"/>
            <a:ext cx="3540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	медико-биологический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499992" y="4008069"/>
            <a:ext cx="24211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психокоррекционный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2911602" y="2348879"/>
            <a:ext cx="436262" cy="396573"/>
          </a:xfrm>
          <a:prstGeom prst="roundRect">
            <a:avLst>
              <a:gd name="adj" fmla="val 0"/>
            </a:avLst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</p:sp>
      <p:sp>
        <p:nvSpPr>
          <p:cNvPr id="31" name="Скругленный прямоугольник 30"/>
          <p:cNvSpPr/>
          <p:nvPr/>
        </p:nvSpPr>
        <p:spPr>
          <a:xfrm>
            <a:off x="2929582" y="1506172"/>
            <a:ext cx="418282" cy="435916"/>
          </a:xfrm>
          <a:prstGeom prst="roundRect">
            <a:avLst>
              <a:gd name="adj" fmla="val 0"/>
            </a:avLst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</p:sp>
      <p:sp>
        <p:nvSpPr>
          <p:cNvPr id="32" name="Скругленный прямоугольник 31"/>
          <p:cNvSpPr/>
          <p:nvPr/>
        </p:nvSpPr>
        <p:spPr>
          <a:xfrm>
            <a:off x="2994933" y="3087935"/>
            <a:ext cx="430888" cy="372338"/>
          </a:xfrm>
          <a:prstGeom prst="roundRect">
            <a:avLst>
              <a:gd name="adj" fmla="val 10000"/>
            </a:avLst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10000" b="-10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</p:sp>
      <p:sp>
        <p:nvSpPr>
          <p:cNvPr id="33" name="Скругленный прямоугольник 32"/>
          <p:cNvSpPr/>
          <p:nvPr/>
        </p:nvSpPr>
        <p:spPr>
          <a:xfrm>
            <a:off x="2911604" y="3862031"/>
            <a:ext cx="514218" cy="330704"/>
          </a:xfrm>
          <a:prstGeom prst="roundRect">
            <a:avLst>
              <a:gd name="adj" fmla="val 10000"/>
            </a:avLst>
          </a:prstGeom>
          <a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t="-30000" b="-30000"/>
            </a:stretch>
          </a:blip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200000"/>
            </a:lightRig>
          </a:scene3d>
          <a:sp3d z="300000" contourW="19050" prstMaterial="metal">
            <a:bevelT w="88900" h="203200"/>
            <a:bevelB w="165100" h="254000"/>
          </a:sp3d>
        </p:spPr>
      </p:sp>
    </p:spTree>
    <p:extLst>
      <p:ext uri="{BB962C8B-B14F-4D97-AF65-F5344CB8AC3E}">
        <p14:creationId xmlns:p14="http://schemas.microsoft.com/office/powerpoint/2010/main" val="5134199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68313" y="6356350"/>
            <a:ext cx="8280400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</a:t>
            </a:r>
          </a:p>
          <a:p>
            <a:pPr>
              <a:defRPr/>
            </a:pPr>
            <a:r>
              <a:rPr lang="ru-RU" dirty="0"/>
              <a:t>«ИНСТИТУТ РАЗВИТИЯ ОБРАЗОВАНИЯ РЕСПУБЛИКИ ТАТАРСТАН»</a:t>
            </a:r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7" name="Picture 2" descr="C:\Users\irort\Desktop\2018 год\Логотип\Победитель\логотип ИРО (разные цвета)\3.jpg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333375"/>
            <a:ext cx="696912" cy="935038"/>
          </a:xfrm>
          <a:noFill/>
        </p:spPr>
      </p:pic>
      <p:sp>
        <p:nvSpPr>
          <p:cNvPr id="2" name="Прямоугольник 1"/>
          <p:cNvSpPr/>
          <p:nvPr/>
        </p:nvSpPr>
        <p:spPr>
          <a:xfrm>
            <a:off x="1403648" y="980728"/>
            <a:ext cx="74168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latin typeface="Times New Roman"/>
                <a:ea typeface="Calibri"/>
              </a:rPr>
              <a:t>Э. </a:t>
            </a:r>
            <a:r>
              <a:rPr lang="ru-RU" b="1" dirty="0" err="1">
                <a:latin typeface="Times New Roman"/>
                <a:ea typeface="Calibri"/>
              </a:rPr>
              <a:t>Хайм</a:t>
            </a:r>
            <a:r>
              <a:rPr lang="ru-RU" b="1" dirty="0">
                <a:latin typeface="Times New Roman"/>
                <a:ea typeface="Calibri"/>
              </a:rPr>
              <a:t>:</a:t>
            </a:r>
            <a:r>
              <a:rPr lang="ru-RU" dirty="0">
                <a:latin typeface="Times New Roman"/>
                <a:ea typeface="Calibri"/>
              </a:rPr>
              <a:t> </a:t>
            </a:r>
            <a:r>
              <a:rPr lang="ru-RU" dirty="0" err="1">
                <a:latin typeface="Times New Roman"/>
                <a:ea typeface="Calibri"/>
              </a:rPr>
              <a:t>совладающее</a:t>
            </a:r>
            <a:r>
              <a:rPr lang="ru-RU" dirty="0">
                <a:latin typeface="Times New Roman"/>
                <a:ea typeface="Calibri"/>
              </a:rPr>
              <a:t> поведение представляет собой поведенческие, когнитивные и эмоциональные действия человека, предпринимаемые им для преодоления трудных ситуаций и адаптации к возникшим обстоятельствам</a:t>
            </a:r>
            <a:endParaRPr lang="ru-RU" dirty="0"/>
          </a:p>
        </p:txBody>
      </p:sp>
      <p:pic>
        <p:nvPicPr>
          <p:cNvPr id="4098" name="Picture 2" descr="https://horse-h.ru/wp-content/uploads/6/2/3/6233b923d01f74cfa9dae449847b93f3.jpe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318227"/>
            <a:ext cx="6336704" cy="3991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Стрелка: пятиугольник 1">
            <a:extLst>
              <a:ext uri="{FF2B5EF4-FFF2-40B4-BE49-F238E27FC236}">
                <a16:creationId xmlns:a16="http://schemas.microsoft.com/office/drawing/2014/main" id="{2774600A-C251-2578-1225-F6E6217D6D45}"/>
              </a:ext>
            </a:extLst>
          </p:cNvPr>
          <p:cNvSpPr/>
          <p:nvPr/>
        </p:nvSpPr>
        <p:spPr>
          <a:xfrm flipH="1">
            <a:off x="2411760" y="188640"/>
            <a:ext cx="6231160" cy="654918"/>
          </a:xfrm>
          <a:prstGeom prst="homePlate">
            <a:avLst/>
          </a:prstGeom>
          <a:solidFill>
            <a:schemeClr val="accent1">
              <a:alpha val="5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spc="3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PT Sans" panose="020B0503020203020204" pitchFamily="34" charset="-52"/>
              </a:rPr>
              <a:t>ПРОФИЛАКТИКА</a:t>
            </a:r>
          </a:p>
        </p:txBody>
      </p:sp>
    </p:spTree>
    <p:extLst>
      <p:ext uri="{BB962C8B-B14F-4D97-AF65-F5344CB8AC3E}">
        <p14:creationId xmlns:p14="http://schemas.microsoft.com/office/powerpoint/2010/main" val="19433969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/>
          <a:lstStyle/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endParaRPr lang="ru-RU" dirty="0"/>
          </a:p>
          <a:p>
            <a:pPr marL="0" indent="0" algn="ctr">
              <a:buNone/>
            </a:pP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Шарифзянова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Кадрия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Шяукатовна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marL="0" indent="0" algn="ctr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директор центра психолого-педагогического сопровождения  ГАОУ ДПО «Институт развития образования»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тел.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89053146264, </a:t>
            </a:r>
          </a:p>
          <a:p>
            <a:pPr marL="0" indent="0"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эл. почта: </a:t>
            </a:r>
            <a:r>
              <a:rPr lang="en-US" sz="2400" dirty="0">
                <a:latin typeface="Times New Roman" pitchFamily="18" charset="0"/>
                <a:cs typeface="Times New Roman" pitchFamily="18" charset="0"/>
                <a:hlinkClick r:id="rId2"/>
              </a:rPr>
              <a:t>kad_3@mail</a:t>
            </a:r>
            <a:r>
              <a:rPr lang="ru-RU" sz="2400" dirty="0">
                <a:latin typeface="Times New Roman" pitchFamily="18" charset="0"/>
                <a:cs typeface="Times New Roman" pitchFamily="18" charset="0"/>
                <a:hlinkClick r:id="rId2"/>
              </a:rPr>
              <a:t>.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  <a:hlinkClick r:id="rId2"/>
              </a:rPr>
              <a:t>ru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827584" y="6356350"/>
            <a:ext cx="7704856" cy="365125"/>
          </a:xfrm>
        </p:spPr>
        <p:txBody>
          <a:bodyPr/>
          <a:lstStyle/>
          <a:p>
            <a:pPr>
              <a:defRPr/>
            </a:pPr>
            <a:r>
              <a:rPr lang="ru-RU" dirty="0"/>
              <a:t>Государственное автономное образовательное учреждение дополнительного профессионального образования «ИНСТИТУТ РАЗВИТИЯ ОБРАЗОВАНИЯ РЕСПУБЛИКИ ТАТАРСТАН»</a:t>
            </a:r>
          </a:p>
        </p:txBody>
      </p:sp>
      <p:pic>
        <p:nvPicPr>
          <p:cNvPr id="5" name="Picture 2" descr="C:\Users\irort\Desktop\2018 год\Логотип\Победитель\логотип ИРО (разные цвета)\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648072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6036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Параллелограмм 6">
            <a:extLst>
              <a:ext uri="{FF2B5EF4-FFF2-40B4-BE49-F238E27FC236}">
                <a16:creationId xmlns:a16="http://schemas.microsoft.com/office/drawing/2014/main" id="{79319E0E-E097-2250-FA89-67B89A6F706A}"/>
              </a:ext>
            </a:extLst>
          </p:cNvPr>
          <p:cNvSpPr/>
          <p:nvPr/>
        </p:nvSpPr>
        <p:spPr>
          <a:xfrm>
            <a:off x="1619672" y="404665"/>
            <a:ext cx="7128792" cy="1728192"/>
          </a:xfrm>
          <a:prstGeom prst="parallelogram">
            <a:avLst/>
          </a:prstGeom>
          <a:solidFill>
            <a:sysClr val="window" lastClr="FFFFFF">
              <a:lumMod val="85000"/>
              <a:alpha val="86000"/>
            </a:sysClr>
          </a:solidFill>
          <a:ln w="12700" cap="flat" cmpd="sng" algn="ctr">
            <a:solidFill>
              <a:srgbClr val="5B9BD5">
                <a:shade val="50000"/>
              </a:srgbClr>
            </a:solidFill>
            <a:prstDash val="solid"/>
            <a:miter lim="800000"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  <p:txBody>
          <a:bodyPr lIns="55445" tIns="27723" rIns="55445" bIns="27723" rtlCol="0" anchor="ctr"/>
          <a:lstStyle/>
          <a:p>
            <a:pPr marL="7701" marR="0" lvl="0" indent="0" algn="ctr" defTabSz="554478" eaLnBrk="1" fontAlgn="auto" latinLnBrk="0" hangingPunct="1">
              <a:lnSpc>
                <a:spcPct val="100000"/>
              </a:lnSpc>
              <a:spcBef>
                <a:spcPts val="209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000" b="0" i="1" u="none" strike="noStrike" kern="0" cap="none" spc="30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entury Gothic" panose="020B0502020202020204" pitchFamily="34" charset="0"/>
                <a:ea typeface="+mn-ea"/>
                <a:cs typeface="Trebuchet MS"/>
              </a:rPr>
              <a:t>СПАСИБО ЗА ВНИМАНИЕ!</a:t>
            </a:r>
          </a:p>
        </p:txBody>
      </p:sp>
      <p:pic>
        <p:nvPicPr>
          <p:cNvPr id="8" name="Picture 2" descr="Почему важен поклон? Дорогие друзья, сегодня мы хотим рассказать об  одном... | Интересный контент в группе Моя Судьба">
            <a:extLst>
              <a:ext uri="{FF2B5EF4-FFF2-40B4-BE49-F238E27FC236}">
                <a16:creationId xmlns:a16="http://schemas.microsoft.com/office/drawing/2014/main" id="{1AF88C2D-4792-713A-7EAC-CED40FCDCB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duotone>
              <a:srgbClr val="4472C4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344" b="97813" l="10000" r="90000"/>
                    </a14:imgEffect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4221088"/>
            <a:ext cx="1872208" cy="1728192"/>
          </a:xfrm>
          <a:prstGeom prst="rect">
            <a:avLst/>
          </a:prstGeom>
          <a:noFill/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77294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Презентация на 19 июля 2018 (Экстремизм)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4225</TotalTime>
  <Words>643</Words>
  <Application>Microsoft Office PowerPoint</Application>
  <PresentationFormat>Экран (4:3)</PresentationFormat>
  <Paragraphs>75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20" baseType="lpstr">
      <vt:lpstr>Arial</vt:lpstr>
      <vt:lpstr>Calibri</vt:lpstr>
      <vt:lpstr>Century Gothic</vt:lpstr>
      <vt:lpstr>PT Sans</vt:lpstr>
      <vt:lpstr>Symbol</vt:lpstr>
      <vt:lpstr>Times New Roman</vt:lpstr>
      <vt:lpstr>Wingdings</vt:lpstr>
      <vt:lpstr>Презентация на 19 июля 2018 (Экстремизм)</vt:lpstr>
      <vt:lpstr>Государственное автономное образовательное учреждение  дополнительного профессионального образования  «ИНСТИТУТ РАЗВИТИЯ ОБРАЗОВАНИЯ РЕСПУБЛИКИ ТАТАРСТАН»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автономное образовательное учреждение дополнительного профессионального образования  «ИНСТИТУТ РАЗВИТИЯ ОБРАЗОВАНИЯ РЕСПУБЛИКИ ТАТАРСТАН»</dc:title>
  <dc:creator>irort</dc:creator>
  <cp:lastModifiedBy>Шабалина Вера Яковлевна</cp:lastModifiedBy>
  <cp:revision>205</cp:revision>
  <cp:lastPrinted>2018-07-19T04:40:45Z</cp:lastPrinted>
  <dcterms:created xsi:type="dcterms:W3CDTF">2018-07-17T11:15:32Z</dcterms:created>
  <dcterms:modified xsi:type="dcterms:W3CDTF">2023-11-13T06:19:47Z</dcterms:modified>
</cp:coreProperties>
</file>