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80" r:id="rId2"/>
    <p:sldId id="370" r:id="rId3"/>
    <p:sldId id="374" r:id="rId4"/>
    <p:sldId id="372" r:id="rId5"/>
    <p:sldId id="272" r:id="rId6"/>
    <p:sldId id="413" r:id="rId7"/>
    <p:sldId id="290" r:id="rId8"/>
    <p:sldId id="268" r:id="rId9"/>
    <p:sldId id="379" r:id="rId10"/>
    <p:sldId id="271" r:id="rId11"/>
    <p:sldId id="404" r:id="rId12"/>
    <p:sldId id="406" r:id="rId13"/>
    <p:sldId id="408" r:id="rId14"/>
    <p:sldId id="409" r:id="rId15"/>
    <p:sldId id="410" r:id="rId16"/>
    <p:sldId id="416" r:id="rId17"/>
    <p:sldId id="412" r:id="rId18"/>
    <p:sldId id="415" r:id="rId19"/>
    <p:sldId id="291" r:id="rId20"/>
    <p:sldId id="398" r:id="rId21"/>
    <p:sldId id="414" r:id="rId22"/>
    <p:sldId id="400" r:id="rId23"/>
    <p:sldId id="402" r:id="rId24"/>
    <p:sldId id="292" r:id="rId25"/>
    <p:sldId id="385" r:id="rId26"/>
    <p:sldId id="386" r:id="rId27"/>
    <p:sldId id="387" r:id="rId28"/>
    <p:sldId id="390" r:id="rId29"/>
    <p:sldId id="285" r:id="rId30"/>
    <p:sldId id="293" r:id="rId31"/>
    <p:sldId id="288" r:id="rId32"/>
    <p:sldId id="320" r:id="rId33"/>
    <p:sldId id="393" r:id="rId34"/>
    <p:sldId id="394" r:id="rId35"/>
    <p:sldId id="395" r:id="rId36"/>
    <p:sldId id="396" r:id="rId37"/>
    <p:sldId id="397" r:id="rId38"/>
    <p:sldId id="364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2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1B7C9-265C-4C52-81A4-107E35178380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6463E-2D4B-42F7-82EF-A5AE0D44A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87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55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924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164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708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46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9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597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38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117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222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08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8847A-BD54-43A9-A371-BCDF670A8C5B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D2AFB-99AB-4A41-A178-C34D9192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16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f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454987" y="957535"/>
            <a:ext cx="10069904" cy="2575080"/>
          </a:xfrm>
        </p:spPr>
        <p:txBody>
          <a:bodyPr>
            <a:noAutofit/>
          </a:bodyPr>
          <a:lstStyle/>
          <a:p>
            <a:pPr algn="l"/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УМК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«Введение 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в искусственный интеллект.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5—9 классы»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54987" y="4377267"/>
            <a:ext cx="9144000" cy="1857124"/>
          </a:xfrm>
        </p:spPr>
        <p:txBody>
          <a:bodyPr>
            <a:normAutofit/>
          </a:bodyPr>
          <a:lstStyle/>
          <a:p>
            <a:pPr algn="l"/>
            <a:r>
              <a:rPr lang="ru-RU" b="1" dirty="0"/>
              <a:t>Павлов Алексей Александрович </a:t>
            </a:r>
            <a:r>
              <a:rPr lang="ru-RU" dirty="0"/>
              <a:t>— руководитель центра </a:t>
            </a:r>
            <a:r>
              <a:rPr lang="ru-RU" dirty="0" err="1"/>
              <a:t>прототипирования</a:t>
            </a:r>
            <a:r>
              <a:rPr lang="ru-RU" dirty="0"/>
              <a:t> и организации технологического </a:t>
            </a:r>
            <a:r>
              <a:rPr lang="ru-RU" dirty="0" smtClean="0"/>
              <a:t>сопровождения</a:t>
            </a:r>
          </a:p>
          <a:p>
            <a:pPr algn="l"/>
            <a:r>
              <a:rPr lang="ru-RU" dirty="0" smtClean="0"/>
              <a:t>Соавтор и титульный редактор </a:t>
            </a:r>
            <a:r>
              <a:rPr lang="ru-RU" dirty="0" err="1" smtClean="0"/>
              <a:t>УМК</a:t>
            </a:r>
            <a:endParaRPr lang="ru-RU" dirty="0" smtClean="0"/>
          </a:p>
          <a:p>
            <a:pPr algn="l"/>
            <a:r>
              <a:rPr lang="ru-RU" dirty="0" smtClean="0"/>
              <a:t>АО «Издательство «Просвещение»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83DAC9A-F967-AEFC-4D2C-B23B28485B52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565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C647D-07F6-4A06-B1E5-AC451C7C5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6D4B5E68-8467-28F4-5A80-F1DF4ABDD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507A2-FC07-5AC2-D024-3E337B16EF1C}"/>
              </a:ext>
            </a:extLst>
          </p:cNvPr>
          <p:cNvSpPr txBox="1"/>
          <p:nvPr/>
        </p:nvSpPr>
        <p:spPr>
          <a:xfrm>
            <a:off x="1158694" y="1611071"/>
            <a:ext cx="64899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Разработка искусственного интеллекта и машинное обучение</a:t>
            </a:r>
            <a:r>
              <a:rPr lang="ru-RU" sz="2000" dirty="0"/>
              <a:t> — это области математики и программирования, требующие высокого уровня знаний.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b="1" dirty="0" smtClean="0"/>
              <a:t>Практическое </a:t>
            </a:r>
            <a:r>
              <a:rPr lang="ru-RU" sz="2000" b="1" dirty="0"/>
              <a:t>применение</a:t>
            </a:r>
            <a:r>
              <a:rPr lang="ru-RU" sz="2000" dirty="0"/>
              <a:t> систем искусственного интеллекта, в том числе генеративного — изучение приемов и методов работы с сервисами, предоставляющими доступ к </a:t>
            </a:r>
            <a:r>
              <a:rPr lang="ru-RU" sz="2000" dirty="0" err="1"/>
              <a:t>нейросетям</a:t>
            </a:r>
            <a:r>
              <a:rPr lang="ru-RU" sz="2000" dirty="0" smtClean="0"/>
              <a:t>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Изучение основ</a:t>
            </a:r>
            <a:r>
              <a:rPr lang="ru-RU" sz="2000" dirty="0"/>
              <a:t> технологий искусственного интеллекта, принципов их работы и способов применения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22" name="Заголовок 8">
            <a:extLst>
              <a:ext uri="{FF2B5EF4-FFF2-40B4-BE49-F238E27FC236}">
                <a16:creationId xmlns:a16="http://schemas.microsoft.com/office/drawing/2014/main" id="{B4D904CD-99CD-4C95-BADB-ED5C185301CB}"/>
              </a:ext>
            </a:extLst>
          </p:cNvPr>
          <p:cNvSpPr txBox="1">
            <a:spLocks/>
          </p:cNvSpPr>
          <p:nvPr/>
        </p:nvSpPr>
        <p:spPr>
          <a:xfrm>
            <a:off x="1158694" y="470990"/>
            <a:ext cx="9722154" cy="8726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Три направления в изучении и понимании 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8B23AB-D43F-D902-D0AC-DA0A06A4901C}"/>
              </a:ext>
            </a:extLst>
          </p:cNvPr>
          <p:cNvSpPr/>
          <p:nvPr/>
        </p:nvSpPr>
        <p:spPr>
          <a:xfrm>
            <a:off x="1" y="-1"/>
            <a:ext cx="793630" cy="68679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82582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63BA5-0EED-414A-C2D1-452741E91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017152DD-2393-5D16-9C78-3DE90FC58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0A7CB1-B3A4-8B11-E4A3-5BA8C923E167}"/>
              </a:ext>
            </a:extLst>
          </p:cNvPr>
          <p:cNvSpPr txBox="1"/>
          <p:nvPr/>
        </p:nvSpPr>
        <p:spPr>
          <a:xfrm>
            <a:off x="1158693" y="1611071"/>
            <a:ext cx="763817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b="1" dirty="0"/>
              <a:t>Ограничения: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обучающие программы</a:t>
            </a:r>
            <a:r>
              <a:rPr lang="ru-RU" sz="2000" dirty="0"/>
              <a:t>, которые позволяют собирать </a:t>
            </a:r>
            <a:br>
              <a:rPr lang="ru-RU" sz="2000" dirty="0"/>
            </a:br>
            <a:r>
              <a:rPr lang="ru-RU" sz="2000" dirty="0"/>
              <a:t>по принципу конструктора модели искусственного интеллекта </a:t>
            </a:r>
            <a:br>
              <a:rPr lang="ru-RU" sz="2000" dirty="0"/>
            </a:br>
            <a:r>
              <a:rPr lang="ru-RU" sz="2000" dirty="0"/>
              <a:t>из простых нейросетей и обучать их даже на уровне начальной школы — </a:t>
            </a:r>
            <a:r>
              <a:rPr lang="ru-RU" sz="2000" b="1" dirty="0"/>
              <a:t>имитация работы с нейросетями</a:t>
            </a:r>
            <a:endParaRPr lang="ru-RU" sz="20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реальный уровень сложности — программы </a:t>
            </a:r>
            <a:r>
              <a:rPr lang="ru-RU" sz="2000" b="1" dirty="0"/>
              <a:t>университета</a:t>
            </a:r>
            <a:r>
              <a:rPr lang="ru-RU" sz="2000" dirty="0"/>
              <a:t>, </a:t>
            </a:r>
            <a:br>
              <a:rPr lang="ru-RU" sz="2000" dirty="0"/>
            </a:br>
            <a:r>
              <a:rPr lang="ru-RU" sz="2000" dirty="0"/>
              <a:t>не ниже </a:t>
            </a:r>
            <a:r>
              <a:rPr lang="ru-RU" sz="2000" b="1" dirty="0"/>
              <a:t>2-го года обучения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минимальный уровень сложности — </a:t>
            </a:r>
            <a:r>
              <a:rPr lang="ru-RU" sz="2000" b="1" dirty="0"/>
              <a:t>физико-математические школы</a:t>
            </a:r>
            <a:r>
              <a:rPr lang="ru-RU" sz="2000" dirty="0"/>
              <a:t>, 10—11 класс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вычислительные мощности — на персональных компьютерах можно </a:t>
            </a:r>
            <a:r>
              <a:rPr lang="ru-RU" sz="2000" b="1" dirty="0"/>
              <a:t>решать лишь несложные задачи</a:t>
            </a:r>
            <a:r>
              <a:rPr lang="ru-RU" sz="2000" dirty="0"/>
              <a:t>.</a:t>
            </a:r>
          </a:p>
        </p:txBody>
      </p:sp>
      <p:sp>
        <p:nvSpPr>
          <p:cNvPr id="22" name="Заголовок 8">
            <a:extLst>
              <a:ext uri="{FF2B5EF4-FFF2-40B4-BE49-F238E27FC236}">
                <a16:creationId xmlns:a16="http://schemas.microsoft.com/office/drawing/2014/main" id="{3E2EEC39-011A-B8ED-9AED-2B2D0AA44043}"/>
              </a:ext>
            </a:extLst>
          </p:cNvPr>
          <p:cNvSpPr txBox="1">
            <a:spLocks/>
          </p:cNvSpPr>
          <p:nvPr/>
        </p:nvSpPr>
        <p:spPr>
          <a:xfrm>
            <a:off x="1132113" y="204580"/>
            <a:ext cx="79513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Разработка искусственного интеллекта </a:t>
            </a:r>
            <a:br>
              <a:rPr lang="ru-RU" sz="3600" dirty="0">
                <a:latin typeface="+mn-lt"/>
              </a:rPr>
            </a:br>
            <a:r>
              <a:rPr lang="ru-RU" sz="3600" dirty="0">
                <a:latin typeface="+mn-lt"/>
              </a:rPr>
              <a:t>и машинное обучение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2B50E9-3328-93B7-CDC8-B7AFEEC74E72}"/>
              </a:ext>
            </a:extLst>
          </p:cNvPr>
          <p:cNvSpPr/>
          <p:nvPr/>
        </p:nvSpPr>
        <p:spPr>
          <a:xfrm>
            <a:off x="1" y="-1"/>
            <a:ext cx="793630" cy="68679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278597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E8B78-B115-F297-7A40-EBCE64E96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4C7F2AFC-8BC5-CB12-8985-DD6451BB3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B7A298-DDE5-366B-600B-E22A42676934}"/>
              </a:ext>
            </a:extLst>
          </p:cNvPr>
          <p:cNvSpPr txBox="1"/>
          <p:nvPr/>
        </p:nvSpPr>
        <p:spPr>
          <a:xfrm>
            <a:off x="1158694" y="1611071"/>
            <a:ext cx="898104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b="1" dirty="0"/>
              <a:t>Достоинство:</a:t>
            </a:r>
            <a:r>
              <a:rPr lang="ru-RU" sz="2000" dirty="0"/>
              <a:t> низкий порог входа.</a:t>
            </a:r>
          </a:p>
          <a:p>
            <a:pPr>
              <a:spcBef>
                <a:spcPts val="1200"/>
              </a:spcBef>
            </a:pPr>
            <a:r>
              <a:rPr lang="ru-RU" sz="2000" b="1" dirty="0"/>
              <a:t>Недостатки: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хрупкость результатов</a:t>
            </a:r>
            <a:r>
              <a:rPr lang="ru-RU" sz="2000" dirty="0"/>
              <a:t> — нейронные сети </a:t>
            </a:r>
            <a:r>
              <a:rPr lang="ru-RU" sz="2000" dirty="0" err="1"/>
              <a:t>недетерминированы</a:t>
            </a:r>
            <a:r>
              <a:rPr lang="ru-RU" sz="2000" dirty="0"/>
              <a:t> и могут давать разные ответы </a:t>
            </a:r>
            <a:r>
              <a:rPr lang="ru-RU" sz="2000" dirty="0" smtClean="0"/>
              <a:t>на </a:t>
            </a:r>
            <a:r>
              <a:rPr lang="ru-RU" sz="2000" dirty="0"/>
              <a:t>внешне идентичные задачи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быстрое устаревание</a:t>
            </a:r>
            <a:r>
              <a:rPr lang="ru-RU" sz="2000" dirty="0"/>
              <a:t> — технологии ИИ развиваются динамично, конкретный рецепт работы с одной нейросетью может стать бесполезным в довольно короткий срок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сложность адаптации и диагностики ошибок</a:t>
            </a:r>
            <a:r>
              <a:rPr lang="ru-RU" sz="2000" dirty="0"/>
              <a:t> — если результат не соответствует ожиданиям, может не получиться перестроить принципы работы с ИИ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b="1" dirty="0"/>
              <a:t>потеря экспертной позиции</a:t>
            </a:r>
            <a:r>
              <a:rPr lang="ru-RU" sz="2000" dirty="0"/>
              <a:t> — вчера решал задачи великолепно, сегодня ничего не получается</a:t>
            </a:r>
          </a:p>
        </p:txBody>
      </p:sp>
      <p:sp>
        <p:nvSpPr>
          <p:cNvPr id="22" name="Заголовок 8">
            <a:extLst>
              <a:ext uri="{FF2B5EF4-FFF2-40B4-BE49-F238E27FC236}">
                <a16:creationId xmlns:a16="http://schemas.microsoft.com/office/drawing/2014/main" id="{91E2DEAB-E279-098E-A9DB-90643FC8F2A9}"/>
              </a:ext>
            </a:extLst>
          </p:cNvPr>
          <p:cNvSpPr txBox="1">
            <a:spLocks/>
          </p:cNvSpPr>
          <p:nvPr/>
        </p:nvSpPr>
        <p:spPr>
          <a:xfrm>
            <a:off x="1132112" y="204580"/>
            <a:ext cx="969418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+mn-lt"/>
              </a:rPr>
              <a:t>Практическое применение ИИ без изучения основ —</a:t>
            </a:r>
            <a:br>
              <a:rPr lang="ru-RU" sz="3200" dirty="0">
                <a:latin typeface="+mn-lt"/>
              </a:rPr>
            </a:br>
            <a:r>
              <a:rPr lang="ru-RU" sz="3200" dirty="0">
                <a:latin typeface="+mn-lt"/>
              </a:rPr>
              <a:t>тактический выигрыш и стратегический проигрыш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868D4B-4268-C6A6-2758-052E8353A090}"/>
              </a:ext>
            </a:extLst>
          </p:cNvPr>
          <p:cNvSpPr/>
          <p:nvPr/>
        </p:nvSpPr>
        <p:spPr>
          <a:xfrm>
            <a:off x="1" y="-1"/>
            <a:ext cx="793630" cy="68679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705631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966823" y="1397480"/>
            <a:ext cx="8238226" cy="396383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355012" y="2136338"/>
            <a:ext cx="76171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Учебники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>по искусственному интеллекту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238" y="-99204"/>
            <a:ext cx="2324910" cy="11193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8385" y="6597798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AAA792-C234-473F-AB2A-3209C9272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580" y="264188"/>
            <a:ext cx="2053806" cy="5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0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CBA464A-F67C-4489-04F3-BD9A22EDA09C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87E2251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89395" y="470952"/>
            <a:ext cx="5330536" cy="533053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82939" y="1240967"/>
            <a:ext cx="507630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Гасников</a:t>
            </a:r>
            <a:r>
              <a:rPr lang="ru-RU" b="1" dirty="0"/>
              <a:t> Александр </a:t>
            </a:r>
            <a:r>
              <a:rPr lang="ru-RU" b="1" dirty="0" smtClean="0"/>
              <a:t>Владимирович</a:t>
            </a:r>
            <a:endParaRPr lang="ru-RU" dirty="0" smtClean="0"/>
          </a:p>
          <a:p>
            <a:r>
              <a:rPr lang="ru-RU" dirty="0"/>
              <a:t>Доктор физико-математических наук, профессор. </a:t>
            </a:r>
            <a:endParaRPr lang="ru-RU" dirty="0" smtClean="0"/>
          </a:p>
          <a:p>
            <a:r>
              <a:rPr lang="ru-RU" dirty="0" smtClean="0"/>
              <a:t>Ректор Университета </a:t>
            </a:r>
            <a:r>
              <a:rPr lang="ru-RU" dirty="0" err="1" smtClean="0"/>
              <a:t>Иннополис</a:t>
            </a:r>
            <a:r>
              <a:rPr lang="ru-RU" dirty="0" smtClean="0"/>
              <a:t>.</a:t>
            </a:r>
          </a:p>
          <a:p>
            <a:r>
              <a:rPr lang="ru-RU" dirty="0" smtClean="0"/>
              <a:t>Член </a:t>
            </a:r>
            <a:r>
              <a:rPr lang="ru-RU" dirty="0"/>
              <a:t>Совета по науке и образованию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Президенте </a:t>
            </a:r>
            <a:r>
              <a:rPr lang="ru-RU" dirty="0" smtClean="0"/>
              <a:t>России. </a:t>
            </a:r>
          </a:p>
          <a:p>
            <a:r>
              <a:rPr lang="ru-RU" dirty="0" smtClean="0"/>
              <a:t>Член </a:t>
            </a:r>
            <a:r>
              <a:rPr lang="ru-RU" dirty="0"/>
              <a:t>научного совета альянса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сфере искусственного </a:t>
            </a:r>
            <a:r>
              <a:rPr lang="ru-RU" dirty="0" smtClean="0"/>
              <a:t>интеллекта. </a:t>
            </a:r>
          </a:p>
          <a:p>
            <a:r>
              <a:rPr lang="ru-RU" dirty="0" smtClean="0"/>
              <a:t>Ведущий </a:t>
            </a:r>
            <a:r>
              <a:rPr lang="ru-RU" dirty="0"/>
              <a:t>передачи </a:t>
            </a:r>
            <a:r>
              <a:rPr lang="ru-RU" dirty="0" smtClean="0"/>
              <a:t>«Вопрос науки» </a:t>
            </a:r>
            <a:r>
              <a:rPr lang="ru-RU" dirty="0"/>
              <a:t>на Россия </a:t>
            </a:r>
            <a:r>
              <a:rPr lang="ru-RU" dirty="0" smtClean="0"/>
              <a:t>24.</a:t>
            </a:r>
          </a:p>
          <a:p>
            <a:r>
              <a:rPr lang="ru-RU" dirty="0" smtClean="0"/>
              <a:t>Научный </a:t>
            </a:r>
            <a:r>
              <a:rPr lang="ru-RU" dirty="0"/>
              <a:t>директор Музейного пространства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территории Концертного центра «Сириус». </a:t>
            </a:r>
            <a:endParaRPr lang="ru-RU" dirty="0" smtClean="0"/>
          </a:p>
          <a:p>
            <a:r>
              <a:rPr lang="ru-RU" dirty="0" smtClean="0"/>
              <a:t>Ведущий </a:t>
            </a:r>
            <a:r>
              <a:rPr lang="ru-RU" dirty="0"/>
              <a:t>научный сотрудник отдела </a:t>
            </a:r>
            <a:endParaRPr lang="ru-RU" dirty="0" smtClean="0"/>
          </a:p>
          <a:p>
            <a:r>
              <a:rPr lang="ru-RU" dirty="0" smtClean="0"/>
              <a:t>Математических </a:t>
            </a:r>
            <a:r>
              <a:rPr lang="ru-RU" dirty="0"/>
              <a:t>основ искусственного </a:t>
            </a:r>
            <a:endParaRPr lang="ru-RU" dirty="0" smtClean="0"/>
          </a:p>
          <a:p>
            <a:r>
              <a:rPr lang="ru-RU" dirty="0" smtClean="0"/>
              <a:t>интеллекта </a:t>
            </a:r>
            <a:r>
              <a:rPr lang="ru-RU" dirty="0" err="1"/>
              <a:t>МИАН</a:t>
            </a:r>
            <a:r>
              <a:rPr lang="ru-RU" dirty="0"/>
              <a:t> </a:t>
            </a:r>
            <a:r>
              <a:rPr lang="ru-RU" dirty="0" smtClean="0"/>
              <a:t>РАН </a:t>
            </a:r>
          </a:p>
          <a:p>
            <a:r>
              <a:rPr lang="ru-RU" dirty="0" smtClean="0"/>
              <a:t>и </a:t>
            </a:r>
            <a:r>
              <a:rPr lang="ru-RU" dirty="0"/>
              <a:t>Института Системного </a:t>
            </a:r>
            <a:r>
              <a:rPr lang="ru-RU" dirty="0" smtClean="0"/>
              <a:t>программирования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19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Заголовок 8"/>
          <p:cNvSpPr>
            <a:spLocks noGrp="1"/>
          </p:cNvSpPr>
          <p:nvPr>
            <p:ph type="title"/>
          </p:nvPr>
        </p:nvSpPr>
        <p:spPr>
          <a:xfrm>
            <a:off x="1132112" y="213999"/>
            <a:ext cx="10518165" cy="1325563"/>
          </a:xfrm>
        </p:spPr>
        <p:txBody>
          <a:bodyPr>
            <a:normAutofit/>
          </a:bodyPr>
          <a:lstStyle/>
          <a:p>
            <a:r>
              <a:rPr lang="ru-RU" sz="3400" dirty="0">
                <a:latin typeface="+mn-lt"/>
              </a:rPr>
              <a:t>Технологическое лидерство — развитие навыков </a:t>
            </a:r>
            <a:br>
              <a:rPr lang="ru-RU" sz="3400" dirty="0">
                <a:latin typeface="+mn-lt"/>
              </a:rPr>
            </a:br>
            <a:r>
              <a:rPr lang="ru-RU" sz="3400" dirty="0">
                <a:latin typeface="+mn-lt"/>
              </a:rPr>
              <a:t>и компетенций в сфере искусственного интеллекта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4" r="1"/>
          <a:stretch/>
        </p:blipFill>
        <p:spPr>
          <a:xfrm>
            <a:off x="7513250" y="1829634"/>
            <a:ext cx="4348071" cy="4158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Объект 2"/>
          <p:cNvSpPr txBox="1">
            <a:spLocks/>
          </p:cNvSpPr>
          <p:nvPr/>
        </p:nvSpPr>
        <p:spPr>
          <a:xfrm>
            <a:off x="1132112" y="1697692"/>
            <a:ext cx="6169825" cy="42002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2019 году Указом Президента «О развитии искусственного интеллекта в Российской Федерации» в России утверждена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Национальная стратегия развития искусственного интеллекта на период до 2030 года.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2024 г. стратегия актуализирована и дополнена с учетом современных вызовов и задач (Указ Президента России от 15.02.2024 № 124).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целях развития кадрового потенциала для массового внедрения технологий ИИ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Минобрнауки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Минэкономразвития поручено представить в Правительство предложения о запуске национальной инициативы подготовки кадров. При этом необходимо предусмотреть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мероприятия по развитию общего образования и подготовке преподавательского состава на всех уровнях образования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787306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8EE3B7-BA4E-A1C6-4712-B46586F77949}"/>
              </a:ext>
            </a:extLst>
          </p:cNvPr>
          <p:cNvSpPr/>
          <p:nvPr/>
        </p:nvSpPr>
        <p:spPr>
          <a:xfrm>
            <a:off x="6128238" y="0"/>
            <a:ext cx="6063761" cy="6858000"/>
          </a:xfrm>
          <a:prstGeom prst="rect">
            <a:avLst/>
          </a:prstGeom>
          <a:solidFill>
            <a:srgbClr val="3AA4E6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247496" y="1522931"/>
            <a:ext cx="4181047" cy="4663636"/>
            <a:chOff x="1000710" y="1495943"/>
            <a:chExt cx="4181047" cy="4663636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F9F140AA-1513-9277-392B-6A6B8ACD02A8}"/>
                </a:ext>
              </a:extLst>
            </p:cNvPr>
            <p:cNvGrpSpPr/>
            <p:nvPr/>
          </p:nvGrpSpPr>
          <p:grpSpPr>
            <a:xfrm>
              <a:off x="1000710" y="1495943"/>
              <a:ext cx="4140633" cy="1985979"/>
              <a:chOff x="1403794" y="2134447"/>
              <a:chExt cx="6184525" cy="1804131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BC1510-8E5F-B78F-BE35-D2A02F7B0235}"/>
                  </a:ext>
                </a:extLst>
              </p:cNvPr>
              <p:cNvSpPr txBox="1"/>
              <p:nvPr/>
            </p:nvSpPr>
            <p:spPr>
              <a:xfrm>
                <a:off x="1403794" y="2134447"/>
                <a:ext cx="5871975" cy="922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/>
                  <a:t>Созданы совместно </a:t>
                </a:r>
                <a:br>
                  <a:rPr lang="ru-RU" sz="2000" b="1" dirty="0"/>
                </a:br>
                <a:r>
                  <a:rPr lang="ru-RU" sz="2000" b="1" dirty="0"/>
                  <a:t>с ассоциацией «Альянс в сфере искусственного интеллекта»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4495C9C-E06A-7F46-66F2-D9DE10358AC7}"/>
                  </a:ext>
                </a:extLst>
              </p:cNvPr>
              <p:cNvSpPr txBox="1"/>
              <p:nvPr/>
            </p:nvSpPr>
            <p:spPr>
              <a:xfrm>
                <a:off x="1403794" y="3099794"/>
                <a:ext cx="6184525" cy="838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i="1" dirty="0"/>
                  <a:t>Научный редактор </a:t>
                </a:r>
                <a:r>
                  <a:rPr lang="ru-RU" dirty="0"/>
                  <a:t>— д-р </a:t>
                </a:r>
                <a:r>
                  <a:rPr lang="ru-RU" dirty="0" err="1"/>
                  <a:t>пед</a:t>
                </a:r>
                <a:r>
                  <a:rPr lang="ru-RU" dirty="0"/>
                  <a:t>. наук</a:t>
                </a:r>
                <a:r>
                  <a:rPr lang="ru-RU"/>
                  <a:t>, академик </a:t>
                </a:r>
                <a:r>
                  <a:rPr lang="ru-RU" dirty="0"/>
                  <a:t>РАО </a:t>
                </a:r>
                <a:r>
                  <a:rPr lang="ru-RU" b="1" dirty="0"/>
                  <a:t>Е. И. Казакова</a:t>
                </a:r>
              </a:p>
              <a:p>
                <a:r>
                  <a:rPr lang="ru-RU" i="1" dirty="0"/>
                  <a:t>Общая редакция </a:t>
                </a:r>
                <a:r>
                  <a:rPr lang="ru-RU" dirty="0"/>
                  <a:t>— </a:t>
                </a:r>
                <a:r>
                  <a:rPr lang="ru-RU" b="1" dirty="0"/>
                  <a:t>А. А. Павлов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495C9C-E06A-7F46-66F2-D9DE10358AC7}"/>
                </a:ext>
              </a:extLst>
            </p:cNvPr>
            <p:cNvSpPr txBox="1"/>
            <p:nvPr/>
          </p:nvSpPr>
          <p:spPr>
            <a:xfrm>
              <a:off x="1000710" y="3481922"/>
              <a:ext cx="41406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i="1" dirty="0"/>
                <a:t>Авторы</a:t>
              </a:r>
              <a:r>
                <a:rPr lang="ru-RU" dirty="0"/>
                <a:t> — 32 сотрудника ведущих компаний-разработчиков искусственного интеллекта</a:t>
              </a:r>
            </a:p>
            <a:p>
              <a:r>
                <a:rPr lang="ru-RU" dirty="0"/>
                <a:t>в России (члены Альянса):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495C9C-E06A-7F46-66F2-D9DE10358AC7}"/>
                </a:ext>
              </a:extLst>
            </p:cNvPr>
            <p:cNvSpPr txBox="1"/>
            <p:nvPr/>
          </p:nvSpPr>
          <p:spPr>
            <a:xfrm>
              <a:off x="1041124" y="4682251"/>
              <a:ext cx="414063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err="1"/>
                <a:t>Сбер</a:t>
              </a:r>
              <a:endParaRPr lang="ru-RU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Яндекс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Т-банк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Газпром нефть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MTS AI</a:t>
              </a:r>
              <a:endParaRPr lang="ru-RU" dirty="0"/>
            </a:p>
          </p:txBody>
        </p:sp>
      </p:grp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609" y="2472002"/>
            <a:ext cx="4027217" cy="402721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19" y="1522931"/>
            <a:ext cx="4119665" cy="411966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623" y="31075"/>
            <a:ext cx="3999373" cy="3999373"/>
          </a:xfrm>
          <a:prstGeom prst="rect">
            <a:avLst/>
          </a:prstGeom>
        </p:spPr>
      </p:pic>
      <p:sp>
        <p:nvSpPr>
          <p:cNvPr id="26" name="Заголовок 8"/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Учебные пособия по ИИ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78" y="767031"/>
            <a:ext cx="1968287" cy="6727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4179246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8EE3B7-BA4E-A1C6-4712-B46586F77949}"/>
              </a:ext>
            </a:extLst>
          </p:cNvPr>
          <p:cNvSpPr/>
          <p:nvPr/>
        </p:nvSpPr>
        <p:spPr>
          <a:xfrm>
            <a:off x="5071534" y="0"/>
            <a:ext cx="7120466" cy="6858000"/>
          </a:xfrm>
          <a:prstGeom prst="rect">
            <a:avLst/>
          </a:prstGeom>
          <a:solidFill>
            <a:srgbClr val="3AA4E6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247496" y="1522931"/>
            <a:ext cx="4181047" cy="4663636"/>
            <a:chOff x="1000710" y="1495943"/>
            <a:chExt cx="4181047" cy="4663636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F9F140AA-1513-9277-392B-6A6B8ACD02A8}"/>
                </a:ext>
              </a:extLst>
            </p:cNvPr>
            <p:cNvGrpSpPr/>
            <p:nvPr/>
          </p:nvGrpSpPr>
          <p:grpSpPr>
            <a:xfrm>
              <a:off x="1000710" y="1495943"/>
              <a:ext cx="4140633" cy="1985979"/>
              <a:chOff x="1403794" y="2134447"/>
              <a:chExt cx="6184525" cy="1804131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BC1510-8E5F-B78F-BE35-D2A02F7B0235}"/>
                  </a:ext>
                </a:extLst>
              </p:cNvPr>
              <p:cNvSpPr txBox="1"/>
              <p:nvPr/>
            </p:nvSpPr>
            <p:spPr>
              <a:xfrm>
                <a:off x="1403794" y="2134447"/>
                <a:ext cx="5871975" cy="922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/>
                  <a:t>Созданы совместно </a:t>
                </a:r>
                <a:br>
                  <a:rPr lang="ru-RU" sz="2000" b="1" dirty="0"/>
                </a:br>
                <a:r>
                  <a:rPr lang="ru-RU" sz="2000" b="1" dirty="0"/>
                  <a:t>с ассоциацией «Альянс в сфере искусственного интеллекта»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4495C9C-E06A-7F46-66F2-D9DE10358AC7}"/>
                  </a:ext>
                </a:extLst>
              </p:cNvPr>
              <p:cNvSpPr txBox="1"/>
              <p:nvPr/>
            </p:nvSpPr>
            <p:spPr>
              <a:xfrm>
                <a:off x="1403794" y="3099794"/>
                <a:ext cx="6184525" cy="838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i="1" dirty="0"/>
                  <a:t>Научный редактор </a:t>
                </a:r>
                <a:r>
                  <a:rPr lang="ru-RU" dirty="0"/>
                  <a:t>— д-р </a:t>
                </a:r>
                <a:r>
                  <a:rPr lang="ru-RU" dirty="0" err="1"/>
                  <a:t>пед</a:t>
                </a:r>
                <a:r>
                  <a:rPr lang="ru-RU" dirty="0"/>
                  <a:t>. наук, академик РАО </a:t>
                </a:r>
                <a:r>
                  <a:rPr lang="ru-RU" b="1" dirty="0"/>
                  <a:t>Е. И. Казакова</a:t>
                </a:r>
              </a:p>
              <a:p>
                <a:r>
                  <a:rPr lang="ru-RU" i="1" dirty="0"/>
                  <a:t>Общая редакция </a:t>
                </a:r>
                <a:r>
                  <a:rPr lang="ru-RU" dirty="0"/>
                  <a:t>— </a:t>
                </a:r>
                <a:r>
                  <a:rPr lang="ru-RU" b="1" dirty="0"/>
                  <a:t>А. А. Павлов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495C9C-E06A-7F46-66F2-D9DE10358AC7}"/>
                </a:ext>
              </a:extLst>
            </p:cNvPr>
            <p:cNvSpPr txBox="1"/>
            <p:nvPr/>
          </p:nvSpPr>
          <p:spPr>
            <a:xfrm>
              <a:off x="1000710" y="3481922"/>
              <a:ext cx="41406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i="1" dirty="0"/>
                <a:t>Авторы</a:t>
              </a:r>
              <a:r>
                <a:rPr lang="ru-RU" dirty="0"/>
                <a:t> — 32 сотрудника ведущих компаний-разработчиков искусственного интеллекта</a:t>
              </a:r>
            </a:p>
            <a:p>
              <a:r>
                <a:rPr lang="ru-RU" dirty="0"/>
                <a:t>в России (члены Альянса):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495C9C-E06A-7F46-66F2-D9DE10358AC7}"/>
                </a:ext>
              </a:extLst>
            </p:cNvPr>
            <p:cNvSpPr txBox="1"/>
            <p:nvPr/>
          </p:nvSpPr>
          <p:spPr>
            <a:xfrm>
              <a:off x="1041124" y="4682251"/>
              <a:ext cx="414063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err="1"/>
                <a:t>Сбер</a:t>
              </a:r>
              <a:endParaRPr lang="ru-RU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Яндекс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Т-банк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Газпром нефть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MTS AI</a:t>
              </a:r>
              <a:endParaRPr lang="ru-RU" dirty="0"/>
            </a:p>
          </p:txBody>
        </p:sp>
      </p:grpSp>
      <p:sp>
        <p:nvSpPr>
          <p:cNvPr id="26" name="Заголовок 8"/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Учебники по ИИ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6 г.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78" y="767031"/>
            <a:ext cx="1968287" cy="6727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249" y="476873"/>
            <a:ext cx="2330784" cy="3083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012" y="1966922"/>
            <a:ext cx="2330784" cy="3083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434" y="3605313"/>
            <a:ext cx="2321331" cy="30714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565" y="0"/>
            <a:ext cx="1743952" cy="79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08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665639" y="1755764"/>
            <a:ext cx="9451108" cy="3083735"/>
            <a:chOff x="7043467" y="2612132"/>
            <a:chExt cx="4175184" cy="3083735"/>
          </a:xfrm>
        </p:grpSpPr>
        <p:sp>
          <p:nvSpPr>
            <p:cNvPr id="13" name="TextBox 12"/>
            <p:cNvSpPr txBox="1"/>
            <p:nvPr/>
          </p:nvSpPr>
          <p:spPr>
            <a:xfrm>
              <a:off x="7043467" y="2612132"/>
              <a:ext cx="41751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/>
                <a:t>Задача учебных пособий — формирование комплексного представления об ИИ </a:t>
              </a:r>
              <a:br>
                <a:rPr lang="ru-RU" sz="2000" dirty="0"/>
              </a:br>
              <a:r>
                <a:rPr lang="ru-RU" sz="2000" dirty="0"/>
                <a:t>и определение мировоззрения.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43467" y="3449098"/>
              <a:ext cx="4175184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000" dirty="0"/>
                <a:t>Искусственный интеллект — не самостоятельная сущность, а </a:t>
              </a:r>
              <a:r>
                <a:rPr lang="ru-RU" sz="2000" b="1" dirty="0"/>
                <a:t>технологии</a:t>
              </a:r>
              <a:r>
                <a:rPr lang="ru-RU" sz="2000" dirty="0"/>
                <a:t>, созданные людьми.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000" dirty="0"/>
                <a:t>Искусственный интеллект — множество динамично развивающихся </a:t>
              </a:r>
              <a:r>
                <a:rPr lang="ru-RU" sz="2000" b="1" dirty="0"/>
                <a:t>инструментов</a:t>
              </a:r>
              <a:r>
                <a:rPr lang="ru-RU" sz="2000" dirty="0"/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000" dirty="0"/>
                <a:t>Искусственный интеллект </a:t>
              </a:r>
              <a:r>
                <a:rPr lang="ru-RU" sz="2000" b="1" dirty="0"/>
                <a:t>не заменяет </a:t>
              </a:r>
              <a:r>
                <a:rPr lang="ru-RU" sz="2000" dirty="0"/>
                <a:t>человека, а </a:t>
              </a:r>
              <a:r>
                <a:rPr lang="ru-RU" sz="2000" b="1" dirty="0"/>
                <a:t>помогает</a:t>
              </a:r>
              <a:r>
                <a:rPr lang="ru-RU" sz="2000" dirty="0"/>
                <a:t> ему.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000" b="1" dirty="0"/>
                <a:t>Этика, мораль и безопасность </a:t>
              </a:r>
              <a:r>
                <a:rPr lang="ru-RU" sz="2000" dirty="0"/>
                <a:t>— приоритетные задачи при разработке </a:t>
              </a:r>
              <a:br>
                <a:rPr lang="ru-RU" sz="2000" dirty="0"/>
              </a:br>
              <a:r>
                <a:rPr lang="ru-RU" sz="2000" dirty="0"/>
                <a:t>и использованию искусственного интеллекта</a:t>
              </a:r>
              <a:r>
                <a:rPr lang="ru-RU" sz="2000" dirty="0" smtClean="0"/>
                <a:t>.</a:t>
              </a:r>
            </a:p>
          </p:txBody>
        </p:sp>
      </p:grpSp>
      <p:sp>
        <p:nvSpPr>
          <p:cNvPr id="16" name="Заголовок 8"/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О чем учебные пособия?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132111" y="1522931"/>
            <a:ext cx="10533791" cy="4505335"/>
          </a:xfrm>
          <a:prstGeom prst="roundRect">
            <a:avLst>
              <a:gd name="adj" fmla="val 10474"/>
            </a:avLst>
          </a:prstGeom>
          <a:noFill/>
          <a:ln w="38100">
            <a:solidFill>
              <a:srgbClr val="3AA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443089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114" y="250825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+mn-lt"/>
              </a:rPr>
              <a:t>Человеческий мозг и компьютер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12946" y="5602097"/>
            <a:ext cx="236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Человеческий мозг</a:t>
            </a:r>
          </a:p>
        </p:txBody>
      </p:sp>
      <p:sp>
        <p:nvSpPr>
          <p:cNvPr id="3" name="AutoShape 2" descr="https://upload.wikimedia.org/wikipedia/commons/d/d6/Machina_do_rachowania_%2843563%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078" y="1565504"/>
            <a:ext cx="3029523" cy="344030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491681" y="1439562"/>
            <a:ext cx="0" cy="4531867"/>
          </a:xfrm>
          <a:prstGeom prst="line">
            <a:avLst/>
          </a:prstGeom>
          <a:ln w="12700">
            <a:solidFill>
              <a:srgbClr val="90DE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762" y="1565503"/>
            <a:ext cx="2809185" cy="41504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3405" y="1354132"/>
            <a:ext cx="4212793" cy="401421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34762" y="5717427"/>
            <a:ext cx="7090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Основные комплектующие компьютера: процессор, видеокарта, </a:t>
            </a:r>
            <a:r>
              <a:rPr lang="en-US" dirty="0" err="1"/>
              <a:t>SSD</a:t>
            </a:r>
            <a:r>
              <a:rPr lang="ru-RU" dirty="0"/>
              <a:t>, оперативная память, материнская плата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115993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114" y="250825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+mn-lt"/>
              </a:rPr>
              <a:t>Понятие «машинное обучение»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3" name="AutoShape 2" descr="https://upload.wikimedia.org/wikipedia/commons/d/d6/Machina_do_rachowania_%2843563%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132114" y="1497471"/>
            <a:ext cx="65749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Машинное обучение </a:t>
            </a:r>
            <a:r>
              <a:rPr lang="ru-RU" sz="2000" dirty="0"/>
              <a:t>(англ. </a:t>
            </a:r>
            <a:r>
              <a:rPr lang="ru-RU" sz="2000" dirty="0" err="1"/>
              <a:t>Machine</a:t>
            </a:r>
            <a:r>
              <a:rPr lang="ru-RU" sz="2000" dirty="0"/>
              <a:t> </a:t>
            </a:r>
            <a:r>
              <a:rPr lang="ru-RU" sz="2000" dirty="0" err="1"/>
              <a:t>Learning</a:t>
            </a:r>
            <a:r>
              <a:rPr lang="ru-RU" sz="2000" dirty="0"/>
              <a:t>, </a:t>
            </a:r>
            <a:r>
              <a:rPr lang="ru-RU" sz="2000" dirty="0" err="1"/>
              <a:t>ML</a:t>
            </a:r>
            <a:r>
              <a:rPr lang="ru-RU" sz="2000" dirty="0"/>
              <a:t>) — это способ научить компьютер находить закономерности в данных и принимать решения без явного программирования каждой команды.</a:t>
            </a:r>
          </a:p>
          <a:p>
            <a:endParaRPr lang="ru-RU" sz="2000" dirty="0"/>
          </a:p>
          <a:p>
            <a:r>
              <a:rPr lang="ru-RU" sz="2000" b="1" dirty="0"/>
              <a:t>Как это работает?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/>
              <a:t>Даем</a:t>
            </a:r>
            <a:r>
              <a:rPr lang="ru-RU" sz="2000" dirty="0"/>
              <a:t> данные — фото, текст, цифры.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Выбираем алгоритм — определяем как именно компьютер будет искать закономерности.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Обучаем модель — компьютер анализирует данные и настраивает внутренние «правила».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Получаем результат.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651354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BB8D9E-5F88-5F24-8020-8D15708CAE04}"/>
              </a:ext>
            </a:extLst>
          </p:cNvPr>
          <p:cNvSpPr txBox="1"/>
          <p:nvPr/>
        </p:nvSpPr>
        <p:spPr>
          <a:xfrm>
            <a:off x="1158693" y="1611071"/>
            <a:ext cx="95026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/>
              <a:t>Датасет</a:t>
            </a:r>
            <a:r>
              <a:rPr lang="ru-RU" sz="2400" dirty="0"/>
              <a:t> (англ. </a:t>
            </a:r>
            <a:r>
              <a:rPr lang="ru-RU" sz="2400" dirty="0" err="1"/>
              <a:t>Dataset</a:t>
            </a:r>
            <a:r>
              <a:rPr lang="ru-RU" sz="2400" dirty="0"/>
              <a:t>) — это коллекция данных, которая используется для обучения, тестирования и работы алгоритмов машинного обучения.</a:t>
            </a:r>
          </a:p>
          <a:p>
            <a:endParaRPr lang="ru-RU" sz="2400" dirty="0"/>
          </a:p>
          <a:p>
            <a:r>
              <a:rPr lang="ru-RU" sz="2400" dirty="0" err="1"/>
              <a:t>Датасеты</a:t>
            </a:r>
            <a:r>
              <a:rPr lang="ru-RU" sz="2400" dirty="0"/>
              <a:t> можно сгруппировать по следующим признакам: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тип данных </a:t>
            </a:r>
            <a:r>
              <a:rPr lang="ru-RU" sz="2400" dirty="0"/>
              <a:t>— таблицы, тексты, изображения и пр.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область применения </a:t>
            </a:r>
            <a:r>
              <a:rPr lang="ru-RU" sz="2400" dirty="0"/>
              <a:t>— узкоспециализированные </a:t>
            </a:r>
            <a:r>
              <a:rPr lang="ru-RU" sz="2400" dirty="0" err="1"/>
              <a:t>датасеты</a:t>
            </a: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характер данных</a:t>
            </a:r>
            <a:r>
              <a:rPr lang="ru-RU" sz="2400" dirty="0"/>
              <a:t> — открытые, конфиденциальные, синтетические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способ представления</a:t>
            </a:r>
            <a:r>
              <a:rPr lang="ru-RU" sz="2400" dirty="0"/>
              <a:t> — структурированные, </a:t>
            </a:r>
            <a:r>
              <a:rPr lang="ru-RU" sz="2400" dirty="0" err="1"/>
              <a:t>полуструктурированные</a:t>
            </a:r>
            <a:r>
              <a:rPr lang="ru-RU" sz="2400" dirty="0"/>
              <a:t>, неструктурированные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/>
              <a:t>назначение</a:t>
            </a:r>
            <a:r>
              <a:rPr lang="ru-RU" sz="2400" dirty="0"/>
              <a:t> — обучающие, тестовые, проверочные, исходные данные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90DE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Заголовок 8"/>
          <p:cNvSpPr txBox="1">
            <a:spLocks/>
          </p:cNvSpPr>
          <p:nvPr/>
        </p:nvSpPr>
        <p:spPr>
          <a:xfrm>
            <a:off x="1132113" y="204580"/>
            <a:ext cx="79513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Понятие «</a:t>
            </a:r>
            <a:r>
              <a:rPr lang="ru-RU" sz="3600" dirty="0" err="1">
                <a:latin typeface="+mn-lt"/>
              </a:rPr>
              <a:t>датасет</a:t>
            </a:r>
            <a:r>
              <a:rPr lang="ru-RU" sz="3600" dirty="0">
                <a:latin typeface="+mn-lt"/>
              </a:rPr>
              <a:t>»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013117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16137-8056-D28A-EF20-4C0018959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41BCE3B-0BA7-1C51-C7D7-D1BF1E5C4B0E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305B2C-E9E9-4E49-42F4-D23A329F117D}"/>
              </a:ext>
            </a:extLst>
          </p:cNvPr>
          <p:cNvSpPr txBox="1"/>
          <p:nvPr/>
        </p:nvSpPr>
        <p:spPr>
          <a:xfrm>
            <a:off x="1132110" y="3110807"/>
            <a:ext cx="5880861" cy="3124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ru-RU" dirty="0"/>
              <a:t>Нейрон принимает на </a:t>
            </a:r>
            <a:r>
              <a:rPr lang="ru-RU" b="1" dirty="0"/>
              <a:t>вход</a:t>
            </a:r>
            <a:r>
              <a:rPr lang="ru-RU" dirty="0"/>
              <a:t> данные от другого нейрона. Входов может быть несколько.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ru-RU" dirty="0"/>
              <a:t>На входе данные корректируются </a:t>
            </a:r>
            <a:r>
              <a:rPr lang="ru-RU" b="1" dirty="0"/>
              <a:t>весами</a:t>
            </a:r>
            <a:r>
              <a:rPr lang="ru-RU" dirty="0"/>
              <a:t>.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ru-RU" dirty="0"/>
              <a:t>В </a:t>
            </a:r>
            <a:r>
              <a:rPr lang="ru-RU" b="1" dirty="0"/>
              <a:t>сумматоре</a:t>
            </a:r>
            <a:r>
              <a:rPr lang="ru-RU" dirty="0"/>
              <a:t> суммируются данные со всех входов.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ru-RU" dirty="0"/>
              <a:t>Полученное число корректируется </a:t>
            </a:r>
            <a:r>
              <a:rPr lang="ru-RU" b="1" dirty="0"/>
              <a:t>смещением </a:t>
            </a:r>
            <a:r>
              <a:rPr lang="en-US" b="1" dirty="0"/>
              <a:t>(biases)</a:t>
            </a:r>
            <a:r>
              <a:rPr lang="ru-RU" dirty="0"/>
              <a:t>.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ru-RU" dirty="0"/>
              <a:t>Число </a:t>
            </a:r>
            <a:r>
              <a:rPr lang="ru-RU" dirty="0" err="1"/>
              <a:t>передается</a:t>
            </a:r>
            <a:r>
              <a:rPr lang="ru-RU" dirty="0"/>
              <a:t> в </a:t>
            </a:r>
            <a:r>
              <a:rPr lang="ru-RU" b="1" dirty="0"/>
              <a:t>активационную функцию</a:t>
            </a:r>
            <a:r>
              <a:rPr lang="ru-RU" dirty="0"/>
              <a:t>, где выполняются необходимые преобразования.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ru-RU" dirty="0"/>
              <a:t>Конечное число подается на </a:t>
            </a:r>
            <a:r>
              <a:rPr lang="ru-RU" b="1" dirty="0"/>
              <a:t>выход</a:t>
            </a:r>
            <a:r>
              <a:rPr lang="ru-RU" dirty="0"/>
              <a:t>, где оно преобразовывается в результат, понятный человеку.</a:t>
            </a:r>
          </a:p>
        </p:txBody>
      </p:sp>
      <p:sp>
        <p:nvSpPr>
          <p:cNvPr id="16" name="Заголовок 8">
            <a:extLst>
              <a:ext uri="{FF2B5EF4-FFF2-40B4-BE49-F238E27FC236}">
                <a16:creationId xmlns:a16="http://schemas.microsoft.com/office/drawing/2014/main" id="{D99F4E6F-BEC5-CFDF-A440-66E5B251C8EB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85553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Нейрон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EB000EE-3ECB-6BDC-FAB3-5B8BD6BA51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30" name="Номер слайда 3">
            <a:extLst>
              <a:ext uri="{FF2B5EF4-FFF2-40B4-BE49-F238E27FC236}">
                <a16:creationId xmlns:a16="http://schemas.microsoft.com/office/drawing/2014/main" id="{17BB3016-0796-4120-03C3-E0654C0E0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452" y="1099751"/>
            <a:ext cx="3380158" cy="49098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846" y="1248301"/>
            <a:ext cx="3576754" cy="169073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4248690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6405D-02D4-D0DC-296B-DA5EA9CE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35685C2-6D8E-2C07-0127-5351F9845830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B365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1A921B94-BD68-43A1-C4D6-BCDD0F28A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3" name="Заголовок 8">
            <a:extLst>
              <a:ext uri="{FF2B5EF4-FFF2-40B4-BE49-F238E27FC236}">
                <a16:creationId xmlns:a16="http://schemas.microsoft.com/office/drawing/2014/main" id="{8B079B76-779A-07E3-8E3F-ACCEE059798E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Синтез речи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292CEFD-AD05-03A2-671B-D12CFD470E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445198-BD89-50BB-4CB4-C93D860AED97}"/>
              </a:ext>
            </a:extLst>
          </p:cNvPr>
          <p:cNvSpPr txBox="1"/>
          <p:nvPr/>
        </p:nvSpPr>
        <p:spPr>
          <a:xfrm>
            <a:off x="1178327" y="1582340"/>
            <a:ext cx="98562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Синтез речи </a:t>
            </a:r>
            <a:r>
              <a:rPr lang="ru-RU" dirty="0"/>
              <a:t>(англ. Text-To-</a:t>
            </a:r>
            <a:r>
              <a:rPr lang="ru-RU" dirty="0" err="1"/>
              <a:t>Speech</a:t>
            </a:r>
            <a:r>
              <a:rPr lang="ru-RU" dirty="0"/>
              <a:t>, TTS) — преобразование текста в естественно звучащую речь.</a:t>
            </a:r>
          </a:p>
          <a:p>
            <a:endParaRPr lang="ru-RU" dirty="0"/>
          </a:p>
          <a:p>
            <a:r>
              <a:rPr lang="ru-RU" b="1" dirty="0"/>
              <a:t>Как работает?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Обработка текста — </a:t>
            </a:r>
            <a:r>
              <a:rPr lang="ru-RU" dirty="0" smtClean="0"/>
              <a:t>разбивка </a:t>
            </a:r>
            <a:r>
              <a:rPr lang="ru-RU" dirty="0"/>
              <a:t>на слова, учёт ударений, интонации.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Генерация звука — нейросетевой синтез, модели создают речь «с нуля», используя заранее записанные голоса.</a:t>
            </a:r>
          </a:p>
          <a:p>
            <a:endParaRPr lang="ru-RU" dirty="0"/>
          </a:p>
          <a:p>
            <a:r>
              <a:rPr lang="ru-RU" b="1" dirty="0"/>
              <a:t>Примеры использования: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Озвучка книг, статей.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Навигаторы (голосовые подсказки).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Голосовые боты (поддержка клиентов).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Клонирование голоса (для фильмов, но опасно — дипфейки).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141655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3D293-4C55-4389-6F10-9A39B611F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BC492479-06FA-703A-89F7-AE8FCD947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2EAC6B6-6151-D84B-F7FD-5CFF6479419E}"/>
              </a:ext>
            </a:extLst>
          </p:cNvPr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565" y="0"/>
            <a:ext cx="1743952" cy="79166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7211C2E-376A-CCF9-F3D1-BC4167C904DB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B365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268" y="1937798"/>
            <a:ext cx="6285331" cy="3542835"/>
          </a:xfrm>
          <a:prstGeom prst="rect">
            <a:avLst/>
          </a:prstGeom>
        </p:spPr>
      </p:pic>
      <p:sp>
        <p:nvSpPr>
          <p:cNvPr id="10" name="Заголовок 8">
            <a:extLst>
              <a:ext uri="{FF2B5EF4-FFF2-40B4-BE49-F238E27FC236}">
                <a16:creationId xmlns:a16="http://schemas.microsoft.com/office/drawing/2014/main" id="{C5359951-00C4-0136-239F-38CE4DB717BC}"/>
              </a:ext>
            </a:extLst>
          </p:cNvPr>
          <p:cNvSpPr txBox="1">
            <a:spLocks/>
          </p:cNvSpPr>
          <p:nvPr/>
        </p:nvSpPr>
        <p:spPr>
          <a:xfrm>
            <a:off x="1132111" y="304798"/>
            <a:ext cx="10518165" cy="1108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err="1" smtClean="0">
                <a:latin typeface="+mn-lt"/>
              </a:rPr>
              <a:t>Межпредметный</a:t>
            </a:r>
            <a:r>
              <a:rPr lang="ru-RU" sz="3600" dirty="0" smtClean="0">
                <a:latin typeface="+mn-lt"/>
              </a:rPr>
              <a:t> подход</a:t>
            </a:r>
            <a:endParaRPr lang="ru-RU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996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3D293-4C55-4389-6F10-9A39B611F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BC492479-06FA-703A-89F7-AE8FCD947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3" name="Заголовок 8">
            <a:extLst>
              <a:ext uri="{FF2B5EF4-FFF2-40B4-BE49-F238E27FC236}">
                <a16:creationId xmlns:a16="http://schemas.microsoft.com/office/drawing/2014/main" id="{C5359951-00C4-0136-239F-38CE4DB717BC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Этические вопросы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2EAC6B6-6151-D84B-F7FD-5CFF6479419E}"/>
              </a:ext>
            </a:extLst>
          </p:cNvPr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4B0C66-58C7-0502-8BDA-D3FC9780746F}"/>
              </a:ext>
            </a:extLst>
          </p:cNvPr>
          <p:cNvSpPr txBox="1"/>
          <p:nvPr/>
        </p:nvSpPr>
        <p:spPr>
          <a:xfrm>
            <a:off x="1132110" y="1401146"/>
            <a:ext cx="9476623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Приватность данных: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Защита персональной информации и конфиденциальности данных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Справедливость и недискриминация: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Предотвращение и коррекция предвзятости и дискриминации в системах ИИ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Прозрачность и </a:t>
            </a:r>
            <a:r>
              <a:rPr lang="ru-RU" sz="2000" b="1" dirty="0" err="1"/>
              <a:t>объясняемость</a:t>
            </a:r>
            <a:r>
              <a:rPr lang="ru-RU" sz="20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Создание понятных и объяснимых моделей ИИ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Безопасность и надежность: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Разработка безопасных и надежных систем ИИ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Ответственность и регулирование: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Определение ответственности за действия и решения, принятые 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Разработка законодательных и нормативных актов</a:t>
            </a:r>
          </a:p>
          <a:p>
            <a:pPr>
              <a:spcBef>
                <a:spcPts val="600"/>
              </a:spcBef>
            </a:pPr>
            <a:r>
              <a:rPr lang="ru-RU" sz="2000" b="1" dirty="0"/>
              <a:t>Авторское право: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Разработка законодательных и нормативных актов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565" y="0"/>
            <a:ext cx="1743952" cy="79166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7211C2E-376A-CCF9-F3D1-BC4167C904DB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B365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94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3D293-4C55-4389-6F10-9A39B611F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BC492479-06FA-703A-89F7-AE8FCD947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3" name="Заголовок 8">
            <a:extLst>
              <a:ext uri="{FF2B5EF4-FFF2-40B4-BE49-F238E27FC236}">
                <a16:creationId xmlns:a16="http://schemas.microsoft.com/office/drawing/2014/main" id="{C5359951-00C4-0136-239F-38CE4DB717BC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latin typeface="+mn-lt"/>
              </a:rPr>
              <a:t>Профориентация</a:t>
            </a:r>
            <a:endParaRPr lang="ru-RU" sz="3600" dirty="0">
              <a:latin typeface="+mn-lt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2EAC6B6-6151-D84B-F7FD-5CFF6479419E}"/>
              </a:ext>
            </a:extLst>
          </p:cNvPr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565" y="0"/>
            <a:ext cx="1743952" cy="79166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7211C2E-376A-CCF9-F3D1-BC4167C904DB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B365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11" y="1643178"/>
            <a:ext cx="6415174" cy="459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5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19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Заголовок 8"/>
          <p:cNvSpPr>
            <a:spLocks noGrp="1"/>
          </p:cNvSpPr>
          <p:nvPr>
            <p:ph type="title"/>
          </p:nvPr>
        </p:nvSpPr>
        <p:spPr>
          <a:xfrm>
            <a:off x="1132112" y="213999"/>
            <a:ext cx="10518165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+mn-lt"/>
              </a:rPr>
              <a:t>Простая и понятная структура</a:t>
            </a:r>
          </a:p>
        </p:txBody>
      </p:sp>
      <p:sp>
        <p:nvSpPr>
          <p:cNvPr id="38" name="Скругленный прямоугольник 3">
            <a:extLst>
              <a:ext uri="{FF2B5EF4-FFF2-40B4-BE49-F238E27FC236}">
                <a16:creationId xmlns:a16="http://schemas.microsoft.com/office/drawing/2014/main" id="{72757E44-7907-265D-F355-19DF09765FC1}"/>
              </a:ext>
            </a:extLst>
          </p:cNvPr>
          <p:cNvSpPr/>
          <p:nvPr/>
        </p:nvSpPr>
        <p:spPr>
          <a:xfrm>
            <a:off x="1140737" y="1522932"/>
            <a:ext cx="5875244" cy="4455174"/>
          </a:xfrm>
          <a:prstGeom prst="roundRect">
            <a:avLst>
              <a:gd name="adj" fmla="val 10474"/>
            </a:avLst>
          </a:prstGeom>
          <a:noFill/>
          <a:ln w="38100">
            <a:solidFill>
              <a:srgbClr val="3AA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4521" y="3406806"/>
            <a:ext cx="4219221" cy="279558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056" y="1522932"/>
            <a:ext cx="4230132" cy="2798902"/>
          </a:xfrm>
          <a:prstGeom prst="rect">
            <a:avLst/>
          </a:prstGeom>
        </p:spPr>
      </p:pic>
      <p:sp>
        <p:nvSpPr>
          <p:cNvPr id="29" name="Объект 2"/>
          <p:cNvSpPr txBox="1">
            <a:spLocks/>
          </p:cNvSpPr>
          <p:nvPr/>
        </p:nvSpPr>
        <p:spPr>
          <a:xfrm>
            <a:off x="1327812" y="1842037"/>
            <a:ext cx="5688169" cy="38950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</a:pPr>
            <a:r>
              <a:rPr lang="ru-RU" sz="1600" b="1" dirty="0"/>
              <a:t>Модульная структура каждого учебного пособия:</a:t>
            </a:r>
          </a:p>
          <a:p>
            <a:pPr>
              <a:spcBef>
                <a:spcPts val="450"/>
              </a:spcBef>
            </a:pPr>
            <a:r>
              <a:rPr lang="ru-RU" sz="1600" dirty="0"/>
              <a:t>5—6 классы — 9 модулей</a:t>
            </a:r>
          </a:p>
          <a:p>
            <a:pPr>
              <a:spcBef>
                <a:spcPts val="450"/>
              </a:spcBef>
            </a:pPr>
            <a:r>
              <a:rPr lang="ru-RU" sz="1600" dirty="0"/>
              <a:t>7—8 классы — 10 модулей</a:t>
            </a:r>
          </a:p>
          <a:p>
            <a:pPr>
              <a:spcBef>
                <a:spcPts val="450"/>
              </a:spcBef>
            </a:pPr>
            <a:r>
              <a:rPr lang="ru-RU" sz="1600" dirty="0"/>
              <a:t>9 класс — 6 модулей + 2 дополнительных (углубленный уровень)</a:t>
            </a:r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</a:pPr>
            <a:r>
              <a:rPr lang="ru-RU" sz="1600" b="1" dirty="0"/>
              <a:t>В каждом модуле:</a:t>
            </a:r>
          </a:p>
          <a:p>
            <a:pPr>
              <a:spcBef>
                <a:spcPts val="450"/>
              </a:spcBef>
            </a:pPr>
            <a:r>
              <a:rPr lang="ru-RU" sz="1600" dirty="0"/>
              <a:t>мотивационный блок</a:t>
            </a:r>
          </a:p>
          <a:p>
            <a:pPr>
              <a:spcBef>
                <a:spcPts val="450"/>
              </a:spcBef>
            </a:pPr>
            <a:r>
              <a:rPr lang="ru-RU" sz="1600" dirty="0"/>
              <a:t>текст модуля</a:t>
            </a:r>
          </a:p>
          <a:p>
            <a:pPr>
              <a:spcBef>
                <a:spcPts val="450"/>
              </a:spcBef>
            </a:pPr>
            <a:r>
              <a:rPr lang="ru-RU" sz="1600" dirty="0"/>
              <a:t>рубрика </a:t>
            </a:r>
            <a:r>
              <a:rPr lang="ru-RU" sz="1600" b="1" dirty="0"/>
              <a:t>«Учимся действовать» </a:t>
            </a:r>
            <a:r>
              <a:rPr lang="ru-RU" sz="1600" dirty="0"/>
              <a:t>— вопросы и задания</a:t>
            </a:r>
          </a:p>
          <a:p>
            <a:pPr>
              <a:spcBef>
                <a:spcPts val="450"/>
              </a:spcBef>
            </a:pPr>
            <a:r>
              <a:rPr lang="ru-RU" sz="1600" dirty="0"/>
              <a:t>рубрика </a:t>
            </a:r>
            <a:r>
              <a:rPr lang="ru-RU" sz="1600" b="1" dirty="0"/>
              <a:t>«Это интересно» </a:t>
            </a:r>
            <a:r>
              <a:rPr lang="ru-RU" sz="1600" dirty="0"/>
              <a:t>— дополнительная информация</a:t>
            </a:r>
          </a:p>
          <a:p>
            <a:pPr marL="0" indent="0">
              <a:spcBef>
                <a:spcPts val="450"/>
              </a:spcBef>
              <a:buFont typeface="Arial" panose="020B0604020202020204" pitchFamily="34" charset="0"/>
              <a:buNone/>
            </a:pPr>
            <a:r>
              <a:rPr lang="ru-RU" sz="1600" b="1" dirty="0"/>
              <a:t>Задания:</a:t>
            </a:r>
          </a:p>
          <a:p>
            <a:pPr>
              <a:spcBef>
                <a:spcPts val="450"/>
              </a:spcBef>
            </a:pPr>
            <a:r>
              <a:rPr lang="ru-RU" sz="1600" dirty="0"/>
              <a:t>теоретические</a:t>
            </a:r>
          </a:p>
          <a:p>
            <a:pPr>
              <a:spcBef>
                <a:spcPts val="450"/>
              </a:spcBef>
            </a:pPr>
            <a:r>
              <a:rPr lang="ru-RU" sz="1600" b="1" dirty="0"/>
              <a:t>практические, с использованием систем генеративного искусственного интеллекта и контекстного поиска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8FD786-220D-4472-A52F-EE5A58868A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846259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Заголовок 8"/>
          <p:cNvSpPr>
            <a:spLocks noGrp="1"/>
          </p:cNvSpPr>
          <p:nvPr>
            <p:ph type="title"/>
          </p:nvPr>
        </p:nvSpPr>
        <p:spPr>
          <a:xfrm>
            <a:off x="1132112" y="213999"/>
            <a:ext cx="10518165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+mn-lt"/>
              </a:rPr>
              <a:t>Рубрика «Это интересно»</a:t>
            </a:r>
            <a:endParaRPr lang="ru-RU" sz="3600" dirty="0">
              <a:latin typeface="+mn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8FD786-220D-4472-A52F-EE5A58868A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368" y="1539561"/>
            <a:ext cx="8961590" cy="378597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504604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Заголовок 8"/>
          <p:cNvSpPr>
            <a:spLocks noGrp="1"/>
          </p:cNvSpPr>
          <p:nvPr>
            <p:ph type="title"/>
          </p:nvPr>
        </p:nvSpPr>
        <p:spPr>
          <a:xfrm>
            <a:off x="1132112" y="213999"/>
            <a:ext cx="10518165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+mn-lt"/>
              </a:rPr>
              <a:t>Рубрика «Это интересно»</a:t>
            </a:r>
            <a:endParaRPr lang="ru-RU" sz="3600" dirty="0">
              <a:latin typeface="+mn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8FD786-220D-4472-A52F-EE5A58868A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369" y="1539560"/>
            <a:ext cx="8936874" cy="457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10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Заголовок 8"/>
          <p:cNvSpPr>
            <a:spLocks noGrp="1"/>
          </p:cNvSpPr>
          <p:nvPr>
            <p:ph type="title"/>
          </p:nvPr>
        </p:nvSpPr>
        <p:spPr>
          <a:xfrm>
            <a:off x="1132112" y="213999"/>
            <a:ext cx="10518165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+mn-lt"/>
              </a:rPr>
              <a:t>Рубрика «Это интересно»</a:t>
            </a:r>
            <a:endParaRPr lang="ru-RU" sz="3600" dirty="0">
              <a:latin typeface="+mn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8FD786-220D-4472-A52F-EE5A58868A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368" y="1539560"/>
            <a:ext cx="8961590" cy="47591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237555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Заголовок 8"/>
          <p:cNvSpPr>
            <a:spLocks noGrp="1"/>
          </p:cNvSpPr>
          <p:nvPr>
            <p:ph type="title"/>
          </p:nvPr>
        </p:nvSpPr>
        <p:spPr>
          <a:xfrm>
            <a:off x="1132112" y="213999"/>
            <a:ext cx="10518165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+mn-lt"/>
              </a:rPr>
              <a:t>Рубрика «Это интересно»</a:t>
            </a:r>
            <a:endParaRPr lang="ru-RU" sz="3600" dirty="0">
              <a:latin typeface="+mn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8FD786-220D-4472-A52F-EE5A58868A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368" y="1537956"/>
            <a:ext cx="8961590" cy="343672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289085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Заголовок 8"/>
          <p:cNvSpPr>
            <a:spLocks noGrp="1"/>
          </p:cNvSpPr>
          <p:nvPr>
            <p:ph type="title"/>
          </p:nvPr>
        </p:nvSpPr>
        <p:spPr>
          <a:xfrm>
            <a:off x="1132112" y="213999"/>
            <a:ext cx="10518165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+mn-lt"/>
              </a:rPr>
              <a:t>Практические и цифровые задания</a:t>
            </a:r>
          </a:p>
        </p:txBody>
      </p:sp>
      <p:sp>
        <p:nvSpPr>
          <p:cNvPr id="38" name="Скругленный прямоугольник 3">
            <a:extLst>
              <a:ext uri="{FF2B5EF4-FFF2-40B4-BE49-F238E27FC236}">
                <a16:creationId xmlns:a16="http://schemas.microsoft.com/office/drawing/2014/main" id="{72757E44-7907-265D-F355-19DF09765FC1}"/>
              </a:ext>
            </a:extLst>
          </p:cNvPr>
          <p:cNvSpPr/>
          <p:nvPr/>
        </p:nvSpPr>
        <p:spPr>
          <a:xfrm>
            <a:off x="1140737" y="1522932"/>
            <a:ext cx="5875244" cy="4455174"/>
          </a:xfrm>
          <a:prstGeom prst="roundRect">
            <a:avLst>
              <a:gd name="adj" fmla="val 10474"/>
            </a:avLst>
          </a:prstGeom>
          <a:noFill/>
          <a:ln w="38100">
            <a:solidFill>
              <a:srgbClr val="3AA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1327812" y="1753561"/>
            <a:ext cx="5688169" cy="38950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50"/>
              </a:spcBef>
              <a:buNone/>
            </a:pPr>
            <a:r>
              <a:rPr lang="ru-RU" sz="1800" b="1" dirty="0">
                <a:cs typeface="Arial" panose="020B0604020202020204" pitchFamily="34" charset="0"/>
              </a:rPr>
              <a:t>Многие задания в учебных пособиях предполагают использование систем генеративного искусственного интеллекта</a:t>
            </a:r>
          </a:p>
          <a:p>
            <a:pPr marL="0" indent="0">
              <a:spcBef>
                <a:spcPts val="450"/>
              </a:spcBef>
              <a:buNone/>
            </a:pPr>
            <a:endParaRPr lang="ru-RU" sz="1800" b="1" dirty="0">
              <a:cs typeface="Arial" panose="020B0604020202020204" pitchFamily="34" charset="0"/>
            </a:endParaRPr>
          </a:p>
          <a:p>
            <a:pPr marL="0" indent="0">
              <a:spcBef>
                <a:spcPts val="450"/>
              </a:spcBef>
              <a:buNone/>
            </a:pPr>
            <a:r>
              <a:rPr lang="ru-RU" sz="1800" b="1" dirty="0">
                <a:cs typeface="Arial" panose="020B0604020202020204" pitchFamily="34" charset="0"/>
              </a:rPr>
              <a:t>Каждый модуль сопровождается цифровым дополнением, которое содержит:</a:t>
            </a:r>
          </a:p>
          <a:p>
            <a:pPr>
              <a:spcBef>
                <a:spcPts val="450"/>
              </a:spcBef>
            </a:pPr>
            <a:r>
              <a:rPr lang="ru-RU" sz="1800" dirty="0">
                <a:cs typeface="Arial" panose="020B0604020202020204" pitchFamily="34" charset="0"/>
              </a:rPr>
              <a:t>видеоролик;</a:t>
            </a:r>
          </a:p>
          <a:p>
            <a:pPr>
              <a:spcBef>
                <a:spcPts val="450"/>
              </a:spcBef>
            </a:pPr>
            <a:r>
              <a:rPr lang="ru-RU" sz="1800" dirty="0">
                <a:cs typeface="Arial" panose="020B0604020202020204" pitchFamily="34" charset="0"/>
              </a:rPr>
              <a:t>интерактивные задания;</a:t>
            </a:r>
          </a:p>
          <a:p>
            <a:pPr>
              <a:spcBef>
                <a:spcPts val="450"/>
              </a:spcBef>
            </a:pPr>
            <a:r>
              <a:rPr lang="ru-RU" sz="1800" dirty="0">
                <a:cs typeface="Arial" panose="020B0604020202020204" pitchFamily="34" charset="0"/>
              </a:rPr>
              <a:t>доступ к системам генеративного искусственного интеллекта —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GigaChat</a:t>
            </a:r>
            <a:r>
              <a:rPr lang="en-US" sz="1800" dirty="0">
                <a:cs typeface="Arial" panose="020B0604020202020204" pitchFamily="34" charset="0"/>
              </a:rPr>
              <a:t>, Kandinsky</a:t>
            </a:r>
            <a:r>
              <a:rPr lang="ru-RU" sz="1800" dirty="0">
                <a:cs typeface="Arial" panose="020B0604020202020204" pitchFamily="34" charset="0"/>
              </a:rPr>
              <a:t>.</a:t>
            </a:r>
          </a:p>
          <a:p>
            <a:pPr marL="0" indent="0">
              <a:spcBef>
                <a:spcPts val="450"/>
              </a:spcBef>
              <a:buNone/>
            </a:pPr>
            <a:endParaRPr lang="ru-RU" sz="1800" b="1" dirty="0">
              <a:cs typeface="Arial" panose="020B0604020202020204" pitchFamily="34" charset="0"/>
            </a:endParaRPr>
          </a:p>
          <a:p>
            <a:pPr marL="0" indent="0">
              <a:spcBef>
                <a:spcPts val="450"/>
              </a:spcBef>
              <a:buNone/>
            </a:pPr>
            <a:r>
              <a:rPr lang="ru-RU" sz="1800" b="1" dirty="0">
                <a:cs typeface="Arial" panose="020B0604020202020204" pitchFamily="34" charset="0"/>
              </a:rPr>
              <a:t>Разработан </a:t>
            </a:r>
            <a:r>
              <a:rPr lang="ru-RU" sz="1800" b="1" dirty="0" err="1">
                <a:cs typeface="Arial" panose="020B0604020202020204" pitchFamily="34" charset="0"/>
              </a:rPr>
              <a:t>лендинг</a:t>
            </a:r>
            <a:r>
              <a:rPr lang="ru-RU" sz="1800" b="1" dirty="0">
                <a:cs typeface="Arial" panose="020B0604020202020204" pitchFamily="34" charset="0"/>
              </a:rPr>
              <a:t> для доступа к </a:t>
            </a:r>
            <a:r>
              <a:rPr lang="en-US" sz="1800" b="1" dirty="0" err="1">
                <a:cs typeface="Arial" panose="020B0604020202020204" pitchFamily="34" charset="0"/>
              </a:rPr>
              <a:t>GigaChat</a:t>
            </a:r>
            <a:r>
              <a:rPr lang="ru-RU" sz="1800" b="1" dirty="0">
                <a:cs typeface="Arial" panose="020B0604020202020204" pitchFamily="34" charset="0"/>
              </a:rPr>
              <a:t> и</a:t>
            </a:r>
            <a:r>
              <a:rPr lang="en-US" sz="1800" b="1" dirty="0">
                <a:cs typeface="Arial" panose="020B0604020202020204" pitchFamily="34" charset="0"/>
              </a:rPr>
              <a:t> Kandinsky</a:t>
            </a:r>
            <a:r>
              <a:rPr lang="ru-RU" sz="1800" b="1" dirty="0">
                <a:cs typeface="Arial" panose="020B0604020202020204" pitchFamily="34" charset="0"/>
              </a:rPr>
              <a:t>, не содержащий рекламы или иного недопустимого контента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A4D532-B8FA-717D-A8B5-A25B3380F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7987" y="1539562"/>
            <a:ext cx="3267096" cy="446928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8EE7CC-639C-12CD-C0EC-B0F3457F8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840774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5DAC-63AC-53C4-841F-006A24040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8BF1E61-9165-354A-2D36-01208858E633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CFCBF878-80FC-C545-8F01-B909866CC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Заголовок 8">
            <a:extLst>
              <a:ext uri="{FF2B5EF4-FFF2-40B4-BE49-F238E27FC236}">
                <a16:creationId xmlns:a16="http://schemas.microsoft.com/office/drawing/2014/main" id="{0A409D53-B823-1F19-B825-62BDA96CD35B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665637" cy="18600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Задание 1</a:t>
            </a:r>
            <a:br>
              <a:rPr lang="ru-RU" sz="3600" dirty="0">
                <a:latin typeface="+mn-lt"/>
              </a:rPr>
            </a:br>
            <a:r>
              <a:rPr lang="ru-RU" sz="3600" dirty="0">
                <a:latin typeface="+mn-lt"/>
              </a:rPr>
              <a:t>Школьный предмет на стыке двух дисциплин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9A6D5F3-FCCA-6BAB-72FA-4BDB0DD82F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962D176E-729D-7F19-6003-9E72E3641898}"/>
              </a:ext>
            </a:extLst>
          </p:cNvPr>
          <p:cNvSpPr txBox="1">
            <a:spLocks/>
          </p:cNvSpPr>
          <p:nvPr/>
        </p:nvSpPr>
        <p:spPr>
          <a:xfrm>
            <a:off x="1166998" y="1908312"/>
            <a:ext cx="9858004" cy="429894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ru-RU" sz="2200" b="1" dirty="0">
                <a:solidFill>
                  <a:srgbClr val="002060"/>
                </a:solidFill>
              </a:rPr>
              <a:t>Возраст: </a:t>
            </a:r>
            <a:r>
              <a:rPr lang="ru-RU" sz="2200" dirty="0">
                <a:solidFill>
                  <a:srgbClr val="002060"/>
                </a:solidFill>
              </a:rPr>
              <a:t>5-6 классы</a:t>
            </a:r>
          </a:p>
          <a:p>
            <a:pPr marL="0" indent="0">
              <a:spcBef>
                <a:spcPts val="600"/>
              </a:spcBef>
              <a:buNone/>
            </a:pPr>
            <a:endParaRPr lang="ru-RU" sz="22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Пофантазируйте вместе с генеративным искусственным интеллектом.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Попросите его придумать школьный предмет, который может появиться, если объединить две дисциплины. Пусть он не только придумает название, но и опишет, зачем нужен такой предмет и что он будет изучать.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Вы можете предложить одну из комбинаций ниже или придумать свою:</a:t>
            </a:r>
          </a:p>
          <a:p>
            <a:pPr>
              <a:spcBef>
                <a:spcPts val="600"/>
              </a:spcBef>
            </a:pPr>
            <a:r>
              <a:rPr lang="ru-RU" sz="2200" dirty="0">
                <a:solidFill>
                  <a:srgbClr val="002060"/>
                </a:solidFill>
              </a:rPr>
              <a:t>изобразительное искусство и литература;</a:t>
            </a:r>
          </a:p>
          <a:p>
            <a:pPr>
              <a:spcBef>
                <a:spcPts val="600"/>
              </a:spcBef>
            </a:pPr>
            <a:r>
              <a:rPr lang="ru-RU" sz="2200" dirty="0">
                <a:solidFill>
                  <a:srgbClr val="002060"/>
                </a:solidFill>
              </a:rPr>
              <a:t>физкультура и математика;</a:t>
            </a:r>
          </a:p>
          <a:p>
            <a:pPr>
              <a:spcBef>
                <a:spcPts val="600"/>
              </a:spcBef>
            </a:pPr>
            <a:r>
              <a:rPr lang="ru-RU" sz="2200" dirty="0">
                <a:solidFill>
                  <a:srgbClr val="002060"/>
                </a:solidFill>
              </a:rPr>
              <a:t>биология и музыка.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Обсудите результаты с другими членами группы. Как вам кажется, будут ли полезны такие предметы?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9E51A1-D7BE-620F-C590-1EC226F2B1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240504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24E17-C17D-BE51-3475-5C7E8B27A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409EB9F-FF51-CD32-E844-B2979BA4FD1F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51F2F015-1ACA-B41A-3D43-10F84C85D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Заголовок 8">
            <a:extLst>
              <a:ext uri="{FF2B5EF4-FFF2-40B4-BE49-F238E27FC236}">
                <a16:creationId xmlns:a16="http://schemas.microsoft.com/office/drawing/2014/main" id="{53F5F13D-01F1-4EE7-E85A-EB899AE720CC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665637" cy="18600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Задание 2</a:t>
            </a:r>
            <a:br>
              <a:rPr lang="ru-RU" sz="3600" dirty="0">
                <a:latin typeface="+mn-lt"/>
              </a:rPr>
            </a:br>
            <a:r>
              <a:rPr lang="ru-RU" sz="3600" dirty="0">
                <a:latin typeface="+mn-lt"/>
              </a:rPr>
              <a:t>ИИ об особенностях нашего организма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A2EE60-4087-7356-112D-19B6C60469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D12D1930-1280-5382-103D-933951EC281A}"/>
              </a:ext>
            </a:extLst>
          </p:cNvPr>
          <p:cNvSpPr txBox="1">
            <a:spLocks/>
          </p:cNvSpPr>
          <p:nvPr/>
        </p:nvSpPr>
        <p:spPr>
          <a:xfrm>
            <a:off x="1166998" y="1908312"/>
            <a:ext cx="9858004" cy="429894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ru-RU" sz="2200" b="1" dirty="0">
                <a:solidFill>
                  <a:srgbClr val="002060"/>
                </a:solidFill>
              </a:rPr>
              <a:t>Возраст: </a:t>
            </a:r>
            <a:r>
              <a:rPr lang="ru-RU" sz="2200" dirty="0">
                <a:solidFill>
                  <a:srgbClr val="002060"/>
                </a:solidFill>
              </a:rPr>
              <a:t>5-6 классы</a:t>
            </a:r>
          </a:p>
          <a:p>
            <a:pPr marL="0" indent="0">
              <a:spcBef>
                <a:spcPts val="600"/>
              </a:spcBef>
              <a:buNone/>
            </a:pPr>
            <a:endParaRPr lang="ru-RU" sz="22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Создайте запрос генеративному искусственному интеллекту: выберите сложную тему, связанную с человеческим организмом, и попросите объяснить её простым языком. Если будет непонятно, попросите ответить ещё проще, например: «Напиши так, чтобы понял 10-летний ребёнок».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Вот несколько примеров таких вопросов.</a:t>
            </a:r>
          </a:p>
          <a:p>
            <a:pPr>
              <a:spcBef>
                <a:spcPts val="600"/>
              </a:spcBef>
            </a:pPr>
            <a:r>
              <a:rPr lang="ru-RU" sz="2200" dirty="0">
                <a:solidFill>
                  <a:srgbClr val="002060"/>
                </a:solidFill>
              </a:rPr>
              <a:t>Из чего состоят зубы и чем они отличаются от костей?</a:t>
            </a:r>
          </a:p>
          <a:p>
            <a:pPr>
              <a:spcBef>
                <a:spcPts val="600"/>
              </a:spcBef>
            </a:pPr>
            <a:r>
              <a:rPr lang="ru-RU" sz="2200" dirty="0">
                <a:solidFill>
                  <a:srgbClr val="002060"/>
                </a:solidFill>
              </a:rPr>
              <a:t>От чего зависит цвет глаз?</a:t>
            </a:r>
          </a:p>
          <a:p>
            <a:pPr>
              <a:spcBef>
                <a:spcPts val="600"/>
              </a:spcBef>
            </a:pPr>
            <a:r>
              <a:rPr lang="ru-RU" sz="2200" dirty="0">
                <a:solidFill>
                  <a:srgbClr val="002060"/>
                </a:solidFill>
              </a:rPr>
              <a:t>Почему у некоторых людей сердце расположено справа?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Помните, что врачи всегда проверяют информацию, полученную от искусственного интеллекта. Вы тоже проверьте полученную информацию с помощью источников в Интернете.</a:t>
            </a:r>
          </a:p>
          <a:p>
            <a:pPr marL="0" indent="0">
              <a:spcBef>
                <a:spcPts val="600"/>
              </a:spcBef>
              <a:buNone/>
            </a:pPr>
            <a:endParaRPr lang="ru-RU" sz="22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11233F-D1DF-5767-EAC6-919458C84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698169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AC2D6-6996-E6FE-4411-F881C5C5F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F385367-DE0E-2A9B-C12B-6A0E6D3ECFBF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B65943A1-43AE-058F-C662-390A2E6E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Заголовок 8">
            <a:extLst>
              <a:ext uri="{FF2B5EF4-FFF2-40B4-BE49-F238E27FC236}">
                <a16:creationId xmlns:a16="http://schemas.microsoft.com/office/drawing/2014/main" id="{BADD912F-8C07-691D-3094-A34ADFA16C6A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665637" cy="18600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Задание 3</a:t>
            </a:r>
            <a:br>
              <a:rPr lang="ru-RU" sz="3600" dirty="0">
                <a:latin typeface="+mn-lt"/>
              </a:rPr>
            </a:br>
            <a:r>
              <a:rPr lang="ru-RU" sz="3600" dirty="0">
                <a:latin typeface="+mn-lt"/>
              </a:rPr>
              <a:t>Проверяем нейросеть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7D0DE5-29F6-BE0F-FEA8-4846BDB755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970A4D13-CF1F-721C-0C10-A012A5FCF728}"/>
              </a:ext>
            </a:extLst>
          </p:cNvPr>
          <p:cNvSpPr txBox="1">
            <a:spLocks/>
          </p:cNvSpPr>
          <p:nvPr/>
        </p:nvSpPr>
        <p:spPr>
          <a:xfrm>
            <a:off x="1166998" y="1908312"/>
            <a:ext cx="9858004" cy="429894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ru-RU" sz="2200" b="1" dirty="0">
                <a:solidFill>
                  <a:srgbClr val="002060"/>
                </a:solidFill>
              </a:rPr>
              <a:t>Возраст: </a:t>
            </a:r>
            <a:r>
              <a:rPr lang="ru-RU" sz="2200" dirty="0">
                <a:solidFill>
                  <a:srgbClr val="002060"/>
                </a:solidFill>
              </a:rPr>
              <a:t>5-6 классы</a:t>
            </a:r>
          </a:p>
          <a:p>
            <a:pPr marL="0" indent="0">
              <a:spcBef>
                <a:spcPts val="600"/>
              </a:spcBef>
              <a:buNone/>
            </a:pPr>
            <a:endParaRPr lang="ru-RU" sz="22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Попросите нейросеть написать рассказ на несуществующую тему. Например, сделайте такой запрос: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«Напиши рассказ на тему </a:t>
            </a:r>
            <a:r>
              <a:rPr lang="ru-RU" sz="2200" dirty="0" err="1">
                <a:solidFill>
                  <a:srgbClr val="002060"/>
                </a:solidFill>
              </a:rPr>
              <a:t>ваотиолтиттмтукпш</a:t>
            </a:r>
            <a:r>
              <a:rPr lang="ru-RU" sz="2200" dirty="0">
                <a:solidFill>
                  <a:srgbClr val="002060"/>
                </a:solidFill>
              </a:rPr>
              <a:t>».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Попробуйте использовать в теме какое-нибудь другое несуществующее слово, например состоящее из одних только согласных букв. Проанализируйте, что получилось.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7296AB-D5F6-A3EA-53D6-67C962CDF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912814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C1A1-3544-D6F5-0CC4-FDF47800C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0F6677B-4B0F-174A-3926-DEAF6657D977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BBA66F06-30BA-F962-0F68-A28623A6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Заголовок 8">
            <a:extLst>
              <a:ext uri="{FF2B5EF4-FFF2-40B4-BE49-F238E27FC236}">
                <a16:creationId xmlns:a16="http://schemas.microsoft.com/office/drawing/2014/main" id="{E4696BD3-3580-8B99-1FE6-D0A425CA7D68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665637" cy="18600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Задание </a:t>
            </a:r>
            <a:r>
              <a:rPr lang="ru-RU" sz="3600" dirty="0" smtClean="0">
                <a:latin typeface="+mn-lt"/>
              </a:rPr>
              <a:t>4</a:t>
            </a:r>
            <a:r>
              <a:rPr lang="ru-RU" sz="3600" dirty="0">
                <a:latin typeface="+mn-lt"/>
              </a:rPr>
              <a:t/>
            </a:r>
            <a:br>
              <a:rPr lang="ru-RU" sz="3600" dirty="0">
                <a:latin typeface="+mn-lt"/>
              </a:rPr>
            </a:br>
            <a:r>
              <a:rPr lang="ru-RU" sz="3600" dirty="0">
                <a:latin typeface="+mn-lt"/>
              </a:rPr>
              <a:t>Иллюстрации к пройдённым темам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6C1AF2A-9790-DB2B-B9BF-FCC2A8EB0E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AAEDFD0D-5BAE-49F0-E421-28DDCA9463FA}"/>
              </a:ext>
            </a:extLst>
          </p:cNvPr>
          <p:cNvSpPr txBox="1">
            <a:spLocks/>
          </p:cNvSpPr>
          <p:nvPr/>
        </p:nvSpPr>
        <p:spPr>
          <a:xfrm>
            <a:off x="1166998" y="1908312"/>
            <a:ext cx="8652863" cy="429894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ru-RU" sz="2200" b="1" dirty="0">
                <a:solidFill>
                  <a:srgbClr val="002060"/>
                </a:solidFill>
              </a:rPr>
              <a:t>Возраст: </a:t>
            </a:r>
            <a:r>
              <a:rPr lang="ru-RU" sz="2200" dirty="0">
                <a:solidFill>
                  <a:srgbClr val="002060"/>
                </a:solidFill>
              </a:rPr>
              <a:t>7-8 классы</a:t>
            </a:r>
          </a:p>
          <a:p>
            <a:pPr marL="0" indent="0">
              <a:spcBef>
                <a:spcPts val="600"/>
              </a:spcBef>
              <a:buNone/>
            </a:pPr>
            <a:endParaRPr lang="ru-RU" sz="2200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С помощью нейросети создайте иллюстрацию по пройдённой теме любого школьного предмета. Проанализируйте иллюстрацию в группе.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200" dirty="0">
                <a:solidFill>
                  <a:srgbClr val="002060"/>
                </a:solidFill>
              </a:rPr>
              <a:t>Подумайте, почему иллюстрация понравилась или не понравилась. Повторите это 2—3 раза.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E4477D-B80E-AAC2-DF8D-A9A0EE0D49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951899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29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5639" y="1878998"/>
            <a:ext cx="94511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Разработана и утверждена </a:t>
            </a:r>
            <a:r>
              <a:rPr lang="ru-RU" sz="2000" b="1" dirty="0"/>
              <a:t>рабочая программа</a:t>
            </a:r>
            <a:r>
              <a:rPr lang="ru-RU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Вариативная часть </a:t>
            </a:r>
            <a:r>
              <a:rPr lang="ru-RU" sz="2000" dirty="0"/>
              <a:t>ООП.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Внеурочная деятельность</a:t>
            </a:r>
            <a:r>
              <a:rPr lang="ru-RU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Возможно </a:t>
            </a:r>
            <a:r>
              <a:rPr lang="ru-RU" sz="2000" b="1" dirty="0"/>
              <a:t>изучение отдельных модулей (тем)</a:t>
            </a:r>
            <a:r>
              <a:rPr lang="ru-RU" sz="2000" dirty="0"/>
              <a:t> УМК на уроках математики, информатики, биологии, программирования.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Не требуется </a:t>
            </a:r>
            <a:r>
              <a:rPr lang="ru-RU" sz="2000" dirty="0"/>
              <a:t>специфических предметных знаний.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Преподавать может </a:t>
            </a:r>
            <a:r>
              <a:rPr lang="ru-RU" sz="2000" b="1" dirty="0"/>
              <a:t>педагог любой предметной области </a:t>
            </a:r>
            <a:r>
              <a:rPr lang="ru-RU" sz="2000" dirty="0"/>
              <a:t>после самостоятельного изучения УМК или после прохождения  бесплатного обучения в издательстве.</a:t>
            </a:r>
          </a:p>
        </p:txBody>
      </p:sp>
      <p:sp>
        <p:nvSpPr>
          <p:cNvPr id="16" name="Заголовок 8"/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Включение в учебный план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32111" y="1522932"/>
            <a:ext cx="10533791" cy="3549400"/>
          </a:xfrm>
          <a:prstGeom prst="roundRect">
            <a:avLst>
              <a:gd name="adj" fmla="val 10474"/>
            </a:avLst>
          </a:prstGeom>
          <a:noFill/>
          <a:ln w="38100">
            <a:solidFill>
              <a:srgbClr val="3AA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3EBBD5-C9AE-3468-25CD-6802162D4A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104102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30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Заголовок 8"/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Включение в учебный план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32111" y="1522932"/>
            <a:ext cx="10533791" cy="4422028"/>
          </a:xfrm>
          <a:prstGeom prst="roundRect">
            <a:avLst>
              <a:gd name="adj" fmla="val 10474"/>
            </a:avLst>
          </a:prstGeom>
          <a:noFill/>
          <a:ln w="38100">
            <a:solidFill>
              <a:srgbClr val="3AA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1DAF8D-522F-B196-04C9-4398A22DF71B}"/>
              </a:ext>
            </a:extLst>
          </p:cNvPr>
          <p:cNvSpPr txBox="1"/>
          <p:nvPr/>
        </p:nvSpPr>
        <p:spPr>
          <a:xfrm>
            <a:off x="1519609" y="1789975"/>
            <a:ext cx="95150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Содержание </a:t>
            </a:r>
            <a:r>
              <a:rPr lang="ru-RU" sz="2000" b="1" dirty="0">
                <a:cs typeface="Arial" panose="020B0604020202020204" pitchFamily="34" charset="0"/>
              </a:rPr>
              <a:t>5—6 и 7—8 классов</a:t>
            </a:r>
            <a:r>
              <a:rPr lang="ru-RU" sz="2000" dirty="0">
                <a:cs typeface="Arial" panose="020B0604020202020204" pitchFamily="34" charset="0"/>
              </a:rPr>
              <a:t> – два концентра, могут реализовываться как самостоятельно, так и последовательно.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Содержание </a:t>
            </a:r>
            <a:r>
              <a:rPr lang="ru-RU" sz="2000" b="1" dirty="0">
                <a:cs typeface="Arial" panose="020B0604020202020204" pitchFamily="34" charset="0"/>
              </a:rPr>
              <a:t>9 класса</a:t>
            </a:r>
            <a:r>
              <a:rPr lang="ru-RU" sz="2000" dirty="0">
                <a:cs typeface="Arial" panose="020B0604020202020204" pitchFamily="34" charset="0"/>
              </a:rPr>
              <a:t> продолжает любой концентр или может быть самостоятельным курсом.</a:t>
            </a:r>
          </a:p>
          <a:p>
            <a:pPr>
              <a:lnSpc>
                <a:spcPct val="110000"/>
              </a:lnSpc>
            </a:pPr>
            <a:endParaRPr lang="ru-RU" sz="2000" dirty="0"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2000" b="1" dirty="0">
                <a:cs typeface="Arial" panose="020B0604020202020204" pitchFamily="34" charset="0"/>
              </a:rPr>
              <a:t>Распределение количества часов</a:t>
            </a:r>
            <a:r>
              <a:rPr lang="ru-RU" sz="2000" dirty="0">
                <a:cs typeface="Arial" panose="020B0604020202020204" pitchFamily="34" charset="0"/>
              </a:rPr>
              <a:t> на изучение курса в рамках модулей, носит рекомендательный характер и может быть скорректировано на уровне концентра для большего удобства учителя и обучающихся.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1 концентр. 5—6 класс — 34 ч.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2 концентр. 7—8 класс — 68 ч.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cs typeface="Arial" panose="020B0604020202020204" pitchFamily="34" charset="0"/>
              </a:rPr>
              <a:t>3 концентр. 9 класс — 34 ч.</a:t>
            </a:r>
          </a:p>
          <a:p>
            <a:pPr>
              <a:lnSpc>
                <a:spcPct val="110000"/>
              </a:lnSpc>
            </a:pPr>
            <a:endParaRPr lang="ru-RU" sz="2000" dirty="0"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BEEE2C-6393-7A52-4417-7B9AFA8890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041996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31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5638" y="1720299"/>
            <a:ext cx="976840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Цели </a:t>
            </a:r>
            <a:r>
              <a:rPr lang="ru-RU" sz="2000" b="1" dirty="0" err="1"/>
              <a:t>миникурса</a:t>
            </a:r>
            <a:r>
              <a:rPr lang="ru-RU" sz="2000" b="1" dirty="0"/>
              <a:t>: </a:t>
            </a:r>
            <a:r>
              <a:rPr lang="ru-RU" sz="2000" dirty="0"/>
              <a:t>помочь учителям в освоении курса</a:t>
            </a:r>
          </a:p>
          <a:p>
            <a:r>
              <a:rPr lang="ru-RU" sz="2000" b="1" dirty="0"/>
              <a:t>Стоимость</a:t>
            </a:r>
            <a:r>
              <a:rPr lang="ru-RU" sz="2000" dirty="0"/>
              <a:t> — бесплатный</a:t>
            </a:r>
          </a:p>
          <a:p>
            <a:r>
              <a:rPr lang="ru-RU" sz="2000" b="1" dirty="0"/>
              <a:t>Продолжительность</a:t>
            </a:r>
            <a:r>
              <a:rPr lang="ru-RU" sz="2000" dirty="0"/>
              <a:t> — ~8 часов</a:t>
            </a:r>
          </a:p>
          <a:p>
            <a:r>
              <a:rPr lang="ru-RU" sz="2000" b="1" dirty="0"/>
              <a:t>Спикеры: </a:t>
            </a:r>
            <a:r>
              <a:rPr lang="ru-RU" sz="2000" dirty="0"/>
              <a:t>д-р </a:t>
            </a:r>
            <a:r>
              <a:rPr lang="ru-RU" sz="2000" dirty="0" err="1"/>
              <a:t>пед</a:t>
            </a:r>
            <a:r>
              <a:rPr lang="ru-RU" sz="2000" dirty="0"/>
              <a:t>. наук, академик РАО Е. И. Казакова, сотрудники издательства, Представители Альянса</a:t>
            </a:r>
          </a:p>
          <a:p>
            <a:r>
              <a:rPr lang="ru-RU" sz="2000" b="1" dirty="0"/>
              <a:t>Основные темы: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ИИ — будущее или настоящее?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Учебное пособие «Искусственный интеллект» как инструмент </a:t>
            </a:r>
            <a:br>
              <a:rPr lang="ru-RU" sz="2000" dirty="0"/>
            </a:br>
            <a:r>
              <a:rPr lang="ru-RU" sz="2000" dirty="0"/>
              <a:t>реализации курса в основной школе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Основные понятия искусственного интеллекта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Этика, мораль и безопасность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Техническое обеспечение курса «Искусственный интеллект»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Методика работы с учебником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Финальное тестирование</a:t>
            </a:r>
          </a:p>
        </p:txBody>
      </p:sp>
      <p:sp>
        <p:nvSpPr>
          <p:cNvPr id="16" name="Заголовок 8"/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err="1">
                <a:latin typeface="+mn-lt"/>
              </a:rPr>
              <a:t>Миникурс</a:t>
            </a:r>
            <a:r>
              <a:rPr lang="ru-RU" sz="3600" dirty="0">
                <a:latin typeface="+mn-lt"/>
              </a:rPr>
              <a:t> для учителей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32111" y="1522931"/>
            <a:ext cx="10533791" cy="4691752"/>
          </a:xfrm>
          <a:prstGeom prst="roundRect">
            <a:avLst>
              <a:gd name="adj" fmla="val 10474"/>
            </a:avLst>
          </a:prstGeom>
          <a:noFill/>
          <a:ln w="38100">
            <a:solidFill>
              <a:srgbClr val="3AA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E04262-6BEA-F14B-98E5-DA20E1923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689" y="3747052"/>
            <a:ext cx="2208930" cy="218392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05DC5B-711C-80D9-010F-62E03EF64B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892829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B3F23-AFDF-F9BE-ABF6-F1E8964F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E18BB2-813F-DA3D-9890-EC42A09EE2A8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F408B6E8-5DEE-51D5-4B8B-8DA8FC83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32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AF5974-4D9F-CC44-750C-4992FDD324E2}"/>
              </a:ext>
            </a:extLst>
          </p:cNvPr>
          <p:cNvSpPr txBox="1"/>
          <p:nvPr/>
        </p:nvSpPr>
        <p:spPr>
          <a:xfrm>
            <a:off x="1665638" y="1720299"/>
            <a:ext cx="976840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 1 сентября 2025 года</a:t>
            </a:r>
            <a:r>
              <a:rPr lang="ru-RU" sz="2000" dirty="0"/>
              <a:t> организованы профильные классы по изучению ИИ</a:t>
            </a:r>
          </a:p>
          <a:p>
            <a:endParaRPr lang="ru-RU" sz="2000" b="1" dirty="0"/>
          </a:p>
          <a:p>
            <a:r>
              <a:rPr lang="ru-RU" sz="2000" b="1" dirty="0"/>
              <a:t>Москва: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ГБОУ Школа 1517</a:t>
            </a:r>
          </a:p>
          <a:p>
            <a:endParaRPr lang="ru-RU" sz="2000" dirty="0"/>
          </a:p>
          <a:p>
            <a:r>
              <a:rPr lang="ru-RU" sz="2000" b="1" dirty="0"/>
              <a:t>Ленинградская область: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29 школ по всей области</a:t>
            </a:r>
          </a:p>
          <a:p>
            <a:endParaRPr lang="ru-RU" sz="2000" dirty="0"/>
          </a:p>
          <a:p>
            <a:r>
              <a:rPr lang="ru-RU" sz="2000" b="1" dirty="0"/>
              <a:t>Поддержка издательством «Просвещение» и Ассоциацией «Альянс в сфере искусственного интеллекта»: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лекции, встречи, экскурсии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планируется олимпиада, </a:t>
            </a:r>
            <a:r>
              <a:rPr lang="ru-RU" sz="2000" dirty="0" err="1"/>
              <a:t>хакатон</a:t>
            </a:r>
            <a:r>
              <a:rPr lang="ru-RU" sz="2000" dirty="0"/>
              <a:t> или какое-нибудь аналогичное мероприятие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мини-курсы по обучению учителей</a:t>
            </a:r>
          </a:p>
        </p:txBody>
      </p:sp>
      <p:sp>
        <p:nvSpPr>
          <p:cNvPr id="16" name="Заголовок 8">
            <a:extLst>
              <a:ext uri="{FF2B5EF4-FFF2-40B4-BE49-F238E27FC236}">
                <a16:creationId xmlns:a16="http://schemas.microsoft.com/office/drawing/2014/main" id="{F0D6969D-9FEB-93BB-00C3-402E0B9FD8FB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Классы с изучением ИИ </a:t>
            </a:r>
            <a:r>
              <a:rPr lang="ru-RU" sz="2800" dirty="0">
                <a:latin typeface="+mn-lt"/>
              </a:rPr>
              <a:t>(пилотный проект)</a:t>
            </a:r>
            <a:endParaRPr lang="ru-RU" dirty="0">
              <a:latin typeface="+mn-lt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1DD1EFD-758F-F07A-5AE8-0CEFBB4032A1}"/>
              </a:ext>
            </a:extLst>
          </p:cNvPr>
          <p:cNvSpPr/>
          <p:nvPr/>
        </p:nvSpPr>
        <p:spPr>
          <a:xfrm>
            <a:off x="1132111" y="1522931"/>
            <a:ext cx="10533791" cy="4691752"/>
          </a:xfrm>
          <a:prstGeom prst="roundRect">
            <a:avLst>
              <a:gd name="adj" fmla="val 10474"/>
            </a:avLst>
          </a:prstGeom>
          <a:noFill/>
          <a:ln w="38100">
            <a:solidFill>
              <a:srgbClr val="3AA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E189D4-981E-51F8-A723-08D351378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959807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B3F23-AFDF-F9BE-ABF6-F1E8964F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E18BB2-813F-DA3D-9890-EC42A09EE2A8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F408B6E8-5DEE-51D5-4B8B-8DA8FC83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33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AEF873B-6137-276F-8A7A-EB78A9771639}"/>
              </a:ext>
            </a:extLst>
          </p:cNvPr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E189D4-981E-51F8-A723-08D351378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F2318148-6BE8-932B-96B1-43AC83CE5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816" y="1265246"/>
            <a:ext cx="6751584" cy="47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sp>
        <p:nvSpPr>
          <p:cNvPr id="18" name="Заголовок 8">
            <a:extLst>
              <a:ext uri="{FF2B5EF4-FFF2-40B4-BE49-F238E27FC236}">
                <a16:creationId xmlns:a16="http://schemas.microsoft.com/office/drawing/2014/main" id="{F0D6969D-9FEB-93BB-00C3-402E0B9FD8FB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Классы с изучением ИИ </a:t>
            </a:r>
            <a:r>
              <a:rPr lang="ru-RU" sz="2800" dirty="0">
                <a:latin typeface="+mn-lt"/>
              </a:rPr>
              <a:t>(пилотный проект)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118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B3F23-AFDF-F9BE-ABF6-F1E8964F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E18BB2-813F-DA3D-9890-EC42A09EE2A8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F408B6E8-5DEE-51D5-4B8B-8DA8FC83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34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AEF873B-6137-276F-8A7A-EB78A9771639}"/>
              </a:ext>
            </a:extLst>
          </p:cNvPr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E189D4-981E-51F8-A723-08D351378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396" y="1270000"/>
            <a:ext cx="7447159" cy="5013735"/>
          </a:xfrm>
          <a:prstGeom prst="rect">
            <a:avLst/>
          </a:prstGeom>
        </p:spPr>
      </p:pic>
      <p:sp>
        <p:nvSpPr>
          <p:cNvPr id="10" name="Заголовок 8">
            <a:extLst>
              <a:ext uri="{FF2B5EF4-FFF2-40B4-BE49-F238E27FC236}">
                <a16:creationId xmlns:a16="http://schemas.microsoft.com/office/drawing/2014/main" id="{F0D6969D-9FEB-93BB-00C3-402E0B9FD8FB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Классы с изучением ИИ </a:t>
            </a:r>
            <a:r>
              <a:rPr lang="ru-RU" sz="2800" dirty="0">
                <a:latin typeface="+mn-lt"/>
              </a:rPr>
              <a:t>(пилотный проект)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4144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B3F23-AFDF-F9BE-ABF6-F1E8964F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E18BB2-813F-DA3D-9890-EC42A09EE2A8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F408B6E8-5DEE-51D5-4B8B-8DA8FC83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35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AEF873B-6137-276F-8A7A-EB78A9771639}"/>
              </a:ext>
            </a:extLst>
          </p:cNvPr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E189D4-981E-51F8-A723-08D351378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233" y="1235771"/>
            <a:ext cx="7359155" cy="4899711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F0D6969D-9FEB-93BB-00C3-402E0B9FD8FB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Классы с изучением ИИ </a:t>
            </a:r>
            <a:r>
              <a:rPr lang="ru-RU" sz="2800" dirty="0">
                <a:latin typeface="+mn-lt"/>
              </a:rPr>
              <a:t>(пилотный проект)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211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B3F23-AFDF-F9BE-ABF6-F1E8964F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E18BB2-813F-DA3D-9890-EC42A09EE2A8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F408B6E8-5DEE-51D5-4B8B-8DA8FC83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36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AEF873B-6137-276F-8A7A-EB78A9771639}"/>
              </a:ext>
            </a:extLst>
          </p:cNvPr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E189D4-981E-51F8-A723-08D351378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41" y="1394684"/>
            <a:ext cx="8808502" cy="4961665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F0D6969D-9FEB-93BB-00C3-402E0B9FD8FB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Классы с изучением ИИ </a:t>
            </a:r>
            <a:r>
              <a:rPr lang="ru-RU" sz="2800" dirty="0">
                <a:latin typeface="+mn-lt"/>
              </a:rPr>
              <a:t>(пилотный проект)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05004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B3F23-AFDF-F9BE-ABF6-F1E8964F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E18BB2-813F-DA3D-9890-EC42A09EE2A8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3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F408B6E8-5DEE-51D5-4B8B-8DA8FC83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622" y="6356349"/>
            <a:ext cx="520460" cy="365125"/>
          </a:xfrm>
        </p:spPr>
        <p:txBody>
          <a:bodyPr/>
          <a:lstStyle/>
          <a:p>
            <a:fld id="{CFF72A5E-DBEC-4B28-9A0D-D376E1FC8BE8}" type="slidenum">
              <a:rPr lang="ru-RU" smtClean="0">
                <a:solidFill>
                  <a:schemeClr val="tx1"/>
                </a:solidFill>
              </a:rPr>
              <a:t>37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AEF873B-6137-276F-8A7A-EB78A9771639}"/>
              </a:ext>
            </a:extLst>
          </p:cNvPr>
          <p:cNvSpPr/>
          <p:nvPr/>
        </p:nvSpPr>
        <p:spPr>
          <a:xfrm>
            <a:off x="969957" y="6500693"/>
            <a:ext cx="2911374" cy="23339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© АО «Издательство «Просвещение», 20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E189D4-981E-51F8-A723-08D351378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88" y="148167"/>
            <a:ext cx="1507855" cy="5153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83" y="0"/>
            <a:ext cx="1743952" cy="7916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" y="1338115"/>
            <a:ext cx="6336032" cy="4882767"/>
          </a:xfrm>
          <a:prstGeom prst="rect">
            <a:avLst/>
          </a:prstGeom>
        </p:spPr>
      </p:pic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F0D6969D-9FEB-93BB-00C3-402E0B9FD8FB}"/>
              </a:ext>
            </a:extLst>
          </p:cNvPr>
          <p:cNvSpPr txBox="1">
            <a:spLocks/>
          </p:cNvSpPr>
          <p:nvPr/>
        </p:nvSpPr>
        <p:spPr>
          <a:xfrm>
            <a:off x="1132111" y="197368"/>
            <a:ext cx="105181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Классы с изучением ИИ </a:t>
            </a:r>
            <a:r>
              <a:rPr lang="ru-RU" sz="2800" dirty="0">
                <a:latin typeface="+mn-lt"/>
              </a:rPr>
              <a:t>(пилотный проект)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0638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B2C44-7349-7EE2-FED6-76D0A3836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02DE0B-7F46-94DB-2C01-EDE628B522A1}"/>
              </a:ext>
            </a:extLst>
          </p:cNvPr>
          <p:cNvSpPr txBox="1"/>
          <p:nvPr/>
        </p:nvSpPr>
        <p:spPr>
          <a:xfrm>
            <a:off x="1678665" y="2147541"/>
            <a:ext cx="633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Wix Madefor Display SemiBold" panose="020B0503020203020203" pitchFamily="34" charset="0"/>
                <a:cs typeface="Wix Madefor Display SemiBold" panose="020B0503020203020203" pitchFamily="34" charset="0"/>
              </a:rPr>
              <a:t>Павлов Алексей Александрович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E39C14-7E3D-5332-5A85-D3CCF756F551}"/>
              </a:ext>
            </a:extLst>
          </p:cNvPr>
          <p:cNvSpPr txBox="1"/>
          <p:nvPr/>
        </p:nvSpPr>
        <p:spPr>
          <a:xfrm>
            <a:off x="1678665" y="2766923"/>
            <a:ext cx="567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Wix Madefor Display" panose="020B0503020203020203" pitchFamily="34" charset="0"/>
                <a:cs typeface="Wix Madefor Display" panose="020B0503020203020203" pitchFamily="34" charset="0"/>
              </a:rPr>
              <a:t>Руководитель центра </a:t>
            </a:r>
            <a:r>
              <a:rPr lang="ru-RU" sz="2000" dirty="0" err="1">
                <a:latin typeface="Wix Madefor Display" panose="020B0503020203020203" pitchFamily="34" charset="0"/>
                <a:cs typeface="Wix Madefor Display" panose="020B0503020203020203" pitchFamily="34" charset="0"/>
              </a:rPr>
              <a:t>прототипирования</a:t>
            </a:r>
            <a:r>
              <a:rPr lang="ru-RU" sz="2000" dirty="0">
                <a:latin typeface="Wix Madefor Display" panose="020B0503020203020203" pitchFamily="34" charset="0"/>
                <a:cs typeface="Wix Madefor Display" panose="020B0503020203020203" pitchFamily="34" charset="0"/>
              </a:rPr>
              <a:t> </a:t>
            </a:r>
            <a:br>
              <a:rPr lang="ru-RU" sz="2000" dirty="0">
                <a:latin typeface="Wix Madefor Display" panose="020B0503020203020203" pitchFamily="34" charset="0"/>
                <a:cs typeface="Wix Madefor Display" panose="020B0503020203020203" pitchFamily="34" charset="0"/>
              </a:rPr>
            </a:br>
            <a:r>
              <a:rPr lang="ru-RU" sz="2000" dirty="0">
                <a:latin typeface="Wix Madefor Display" panose="020B0503020203020203" pitchFamily="34" charset="0"/>
                <a:cs typeface="Wix Madefor Display" panose="020B0503020203020203" pitchFamily="34" charset="0"/>
              </a:rPr>
              <a:t>и организации технологического сопровождения </a:t>
            </a:r>
            <a:br>
              <a:rPr lang="ru-RU" sz="2000" dirty="0">
                <a:latin typeface="Wix Madefor Display" panose="020B0503020203020203" pitchFamily="34" charset="0"/>
                <a:cs typeface="Wix Madefor Display" panose="020B0503020203020203" pitchFamily="34" charset="0"/>
              </a:rPr>
            </a:br>
            <a:r>
              <a:rPr lang="ru-RU" sz="2000" dirty="0">
                <a:latin typeface="Wix Madefor Display" panose="020B0503020203020203" pitchFamily="34" charset="0"/>
                <a:cs typeface="Wix Madefor Display" panose="020B0503020203020203" pitchFamily="34" charset="0"/>
              </a:rPr>
              <a:t>АО «Издательство «Просвещение»</a:t>
            </a:r>
          </a:p>
          <a:p>
            <a:endParaRPr lang="ru-RU" sz="2000" dirty="0">
              <a:latin typeface="Wix Madefor Display" panose="020B0503020203020203" pitchFamily="34" charset="0"/>
              <a:cs typeface="Wix Madefor Display" panose="020B0503020203020203" pitchFamily="34" charset="0"/>
            </a:endParaRPr>
          </a:p>
          <a:p>
            <a:r>
              <a:rPr lang="ru-RU" sz="2000" dirty="0">
                <a:latin typeface="Wix Madefor Display" panose="020B0503020203020203" pitchFamily="34" charset="0"/>
                <a:cs typeface="Wix Madefor Display" panose="020B0503020203020203" pitchFamily="34" charset="0"/>
              </a:rPr>
              <a:t>+7 (903) 178-21-58</a:t>
            </a:r>
          </a:p>
          <a:p>
            <a:r>
              <a:rPr lang="en-US" sz="2000" dirty="0" err="1">
                <a:latin typeface="Wix Madefor Display" panose="020B0503020203020203" pitchFamily="34" charset="0"/>
                <a:cs typeface="Wix Madefor Display" panose="020B0503020203020203" pitchFamily="34" charset="0"/>
              </a:rPr>
              <a:t>APavlov@prosv.ru</a:t>
            </a:r>
            <a:endParaRPr lang="ru-RU" sz="2000" dirty="0">
              <a:latin typeface="Wix Madefor Display" panose="020B0503020203020203" pitchFamily="34" charset="0"/>
              <a:cs typeface="Wix Madefor Display" panose="020B0503020203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659DA7-5D13-28A3-D4F0-FD2CC192F7CD}"/>
              </a:ext>
            </a:extLst>
          </p:cNvPr>
          <p:cNvSpPr txBox="1"/>
          <p:nvPr/>
        </p:nvSpPr>
        <p:spPr>
          <a:xfrm>
            <a:off x="1678664" y="1651270"/>
            <a:ext cx="6333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Wix Madefor Display SemiBold" panose="020B0503020203020203" pitchFamily="34" charset="0"/>
                <a:cs typeface="Wix Madefor Display SemiBold" panose="020B0503020203020203" pitchFamily="34" charset="0"/>
              </a:rPr>
              <a:t>Группа компаний «Просвещение»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2B5642-8856-866F-8CAA-E17FAC746944}"/>
              </a:ext>
            </a:extLst>
          </p:cNvPr>
          <p:cNvSpPr/>
          <p:nvPr/>
        </p:nvSpPr>
        <p:spPr>
          <a:xfrm>
            <a:off x="1" y="0"/>
            <a:ext cx="793630" cy="6858000"/>
          </a:xfrm>
          <a:prstGeom prst="rect">
            <a:avLst/>
          </a:prstGeom>
          <a:solidFill>
            <a:srgbClr val="284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148" y="296333"/>
            <a:ext cx="2238143" cy="1016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0" y="1651270"/>
            <a:ext cx="2300759" cy="23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792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8483</TotalTime>
  <Words>2301</Words>
  <Application>Microsoft Office PowerPoint</Application>
  <PresentationFormat>Широкоэкранный</PresentationFormat>
  <Paragraphs>301</Paragraphs>
  <Slides>38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Wix Madefor Display</vt:lpstr>
      <vt:lpstr>Wix Madefor Display SemiBold</vt:lpstr>
      <vt:lpstr>Тема Office</vt:lpstr>
      <vt:lpstr>УМК «Введение  в искусственный интеллект. 5—9 классы»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Технологическое лидерство — развитие навыков  и компетенций в сфере искусственного интеллекта</vt:lpstr>
      <vt:lpstr>Презентация PowerPoint</vt:lpstr>
      <vt:lpstr>Презентация PowerPoint</vt:lpstr>
      <vt:lpstr>Презентация PowerPoint</vt:lpstr>
      <vt:lpstr>Человеческий мозг и компьютер</vt:lpstr>
      <vt:lpstr>Понятие «машинное обучение»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Простая и понятная структура</vt:lpstr>
      <vt:lpstr>Рубрика «Это интересно»</vt:lpstr>
      <vt:lpstr>Рубрика «Это интересно»</vt:lpstr>
      <vt:lpstr>Рубрика «Это интересно»</vt:lpstr>
      <vt:lpstr>Рубрика «Это интересно»</vt:lpstr>
      <vt:lpstr>Практические и цифровые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УМК «Искусственный интеллект»</dc:title>
  <dc:creator>Павлов Алексей Александрович</dc:creator>
  <cp:lastModifiedBy>Павлов Алексей Александрович</cp:lastModifiedBy>
  <cp:revision>186</cp:revision>
  <dcterms:created xsi:type="dcterms:W3CDTF">2024-03-27T11:00:35Z</dcterms:created>
  <dcterms:modified xsi:type="dcterms:W3CDTF">2026-05-15T12:55:58Z</dcterms:modified>
</cp:coreProperties>
</file>